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Lst>
  <p:notesMasterIdLst>
    <p:notesMasterId r:id="rId41"/>
  </p:notesMasterIdLst>
  <p:sldIdLst>
    <p:sldId id="256" r:id="rId3"/>
    <p:sldId id="261" r:id="rId4"/>
    <p:sldId id="258" r:id="rId5"/>
    <p:sldId id="259" r:id="rId6"/>
    <p:sldId id="260" r:id="rId7"/>
    <p:sldId id="262" r:id="rId8"/>
    <p:sldId id="263" r:id="rId9"/>
    <p:sldId id="264" r:id="rId10"/>
    <p:sldId id="265" r:id="rId11"/>
    <p:sldId id="266" r:id="rId12"/>
    <p:sldId id="267" r:id="rId13"/>
    <p:sldId id="268" r:id="rId14"/>
    <p:sldId id="269" r:id="rId15"/>
    <p:sldId id="270" r:id="rId16"/>
    <p:sldId id="272" r:id="rId17"/>
    <p:sldId id="271" r:id="rId18"/>
    <p:sldId id="273" r:id="rId19"/>
    <p:sldId id="275" r:id="rId20"/>
    <p:sldId id="276" r:id="rId21"/>
    <p:sldId id="274" r:id="rId22"/>
    <p:sldId id="277" r:id="rId23"/>
    <p:sldId id="278" r:id="rId24"/>
    <p:sldId id="279" r:id="rId25"/>
    <p:sldId id="280" r:id="rId26"/>
    <p:sldId id="281" r:id="rId27"/>
    <p:sldId id="284" r:id="rId28"/>
    <p:sldId id="282" r:id="rId29"/>
    <p:sldId id="283" r:id="rId30"/>
    <p:sldId id="285" r:id="rId31"/>
    <p:sldId id="286" r:id="rId32"/>
    <p:sldId id="287" r:id="rId33"/>
    <p:sldId id="289" r:id="rId34"/>
    <p:sldId id="288" r:id="rId35"/>
    <p:sldId id="290" r:id="rId36"/>
    <p:sldId id="291" r:id="rId37"/>
    <p:sldId id="292" r:id="rId38"/>
    <p:sldId id="294" r:id="rId39"/>
    <p:sldId id="293" r:id="rId40"/>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9757" autoAdjust="0"/>
  </p:normalViewPr>
  <p:slideViewPr>
    <p:cSldViewPr snapToGrid="0">
      <p:cViewPr varScale="1">
        <p:scale>
          <a:sx n="50" d="100"/>
          <a:sy n="50" d="100"/>
        </p:scale>
        <p:origin x="1212"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microsoft.com/office/2016/11/relationships/changesInfo" Target="changesInfos/changesInfo1.xml"/><Relationship Id="rId20" Type="http://schemas.openxmlformats.org/officeDocument/2006/relationships/slide" Target="slides/slide18.xml"/><Relationship Id="rId41"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sabel Vaessens" userId="9a3462e0-e45b-46ac-a6c3-dfc093409090" providerId="ADAL" clId="{0FB46949-F022-4635-8919-3DB42194F029}"/>
    <pc:docChg chg="custSel modSld">
      <pc:chgData name="Isabel Vaessens" userId="9a3462e0-e45b-46ac-a6c3-dfc093409090" providerId="ADAL" clId="{0FB46949-F022-4635-8919-3DB42194F029}" dt="2023-02-28T16:51:46.826" v="53" actId="14100"/>
      <pc:docMkLst>
        <pc:docMk/>
      </pc:docMkLst>
      <pc:sldChg chg="modSp mod">
        <pc:chgData name="Isabel Vaessens" userId="9a3462e0-e45b-46ac-a6c3-dfc093409090" providerId="ADAL" clId="{0FB46949-F022-4635-8919-3DB42194F029}" dt="2023-02-28T16:51:46.826" v="53" actId="14100"/>
        <pc:sldMkLst>
          <pc:docMk/>
          <pc:sldMk cId="2491555699" sldId="263"/>
        </pc:sldMkLst>
        <pc:spChg chg="mod">
          <ac:chgData name="Isabel Vaessens" userId="9a3462e0-e45b-46ac-a6c3-dfc093409090" providerId="ADAL" clId="{0FB46949-F022-4635-8919-3DB42194F029}" dt="2023-02-28T16:51:46.826" v="53" actId="14100"/>
          <ac:spMkLst>
            <pc:docMk/>
            <pc:sldMk cId="2491555699" sldId="263"/>
            <ac:spMk id="8" creationId="{FBD2412D-FC2B-71FA-EACA-CA441B595A54}"/>
          </ac:spMkLst>
        </pc:spChg>
      </pc:sldChg>
      <pc:sldChg chg="modNotesTx">
        <pc:chgData name="Isabel Vaessens" userId="9a3462e0-e45b-46ac-a6c3-dfc093409090" providerId="ADAL" clId="{0FB46949-F022-4635-8919-3DB42194F029}" dt="2023-02-28T09:27:56.471" v="52" actId="313"/>
        <pc:sldMkLst>
          <pc:docMk/>
          <pc:sldMk cId="2581328342" sldId="27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1516D7-15ED-4786-AD03-4BD78A3CC7CE}" type="datetimeFigureOut">
              <a:rPr lang="nl-BE" smtClean="0"/>
              <a:t>12/06/2023</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F12B14-BD78-47CC-8229-8D680A09B92D}" type="slidenum">
              <a:rPr lang="nl-BE" smtClean="0"/>
              <a:t>‹nr.›</a:t>
            </a:fld>
            <a:endParaRPr lang="nl-BE"/>
          </a:p>
        </p:txBody>
      </p:sp>
    </p:spTree>
    <p:extLst>
      <p:ext uri="{BB962C8B-B14F-4D97-AF65-F5344CB8AC3E}">
        <p14:creationId xmlns:p14="http://schemas.microsoft.com/office/powerpoint/2010/main" val="42006782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0"/>
            <a:r>
              <a:rPr lang="nl-BE" dirty="0"/>
              <a:t>- In 1987 weinig bewustzijn arbeidsomstandigheden - levensomstandigheden van prostituees. Ontstaan in de keuken bij </a:t>
            </a:r>
            <a:r>
              <a:rPr lang="nl-BE" dirty="0" err="1"/>
              <a:t>Patsy</a:t>
            </a:r>
            <a:r>
              <a:rPr lang="nl-BE" dirty="0"/>
              <a:t> </a:t>
            </a:r>
            <a:r>
              <a:rPr lang="nl-BE" dirty="0" err="1"/>
              <a:t>Sörensen</a:t>
            </a:r>
            <a:r>
              <a:rPr lang="nl-BE" dirty="0"/>
              <a:t>. Toevluchtsoord waar prostituees een kopje koffie konden komen drinken in een huiselijke sfeer. Eerste NGO tegen mensenhandel in Europa</a:t>
            </a:r>
          </a:p>
          <a:p>
            <a:pPr marL="171450" lvl="0" indent="-171450">
              <a:buSzPct val="100000"/>
              <a:buChar char="-"/>
            </a:pPr>
            <a:r>
              <a:rPr lang="nl-BE" dirty="0"/>
              <a:t>Vooral in Nederland was er vanaf de jaren 90, een verandering merkbaar in de werkwijze waarbij souteneurs meisjes aan zich bonden door hen verliefd op hen te laten worden de meisjes daarna in de prostitutie te drijven. Heeft ervoor gezorgd dat er eind jaren 90 wetenschappelijk onderzoek is gedaan, waarna er specifieke zorgprogramma’s en beleidsplannen zijn opgesteld. Enkel in Nederland</a:t>
            </a:r>
          </a:p>
          <a:p>
            <a:pPr marL="171450" lvl="0" indent="-171450">
              <a:buSzPct val="100000"/>
              <a:buChar char="-"/>
            </a:pPr>
            <a:r>
              <a:rPr lang="nl-BE" dirty="0"/>
              <a:t>In 2014 werd het fenomeen pas in Vlaanderen aangekaart </a:t>
            </a:r>
          </a:p>
          <a:p>
            <a:pPr marL="628650" lvl="1" indent="-171450">
              <a:buSzPct val="100000"/>
              <a:buChar char="-"/>
            </a:pPr>
            <a:r>
              <a:rPr lang="nl-BE" dirty="0"/>
              <a:t>2 meisjes van 14 en 15 twee nachten in een Antwerpse politiecel moesten doorbrengen. </a:t>
            </a:r>
          </a:p>
          <a:p>
            <a:pPr marL="628650" lvl="1" indent="-171450">
              <a:buSzPct val="100000"/>
              <a:buChar char="-"/>
            </a:pPr>
            <a:r>
              <a:rPr lang="nl-BE" dirty="0"/>
              <a:t>Zogezegde hardnekkige weglopers + sprake van betrokkenheid in drugs- en prostitutiemilieu. </a:t>
            </a:r>
          </a:p>
          <a:p>
            <a:pPr marL="628650" lvl="1" indent="-171450">
              <a:buSzPct val="100000"/>
              <a:buChar char="-"/>
            </a:pPr>
            <a:r>
              <a:rPr lang="nl-BE" dirty="0"/>
              <a:t>“Probleemjongeren” waarbij er geen aangepaste zorg of opvang bestond. </a:t>
            </a:r>
          </a:p>
          <a:p>
            <a:pPr marL="628650" lvl="1" indent="-171450">
              <a:buSzPct val="100000"/>
              <a:buChar char="-"/>
            </a:pPr>
            <a:r>
              <a:rPr lang="nl-BE" dirty="0"/>
              <a:t>Praktijk van tienerpooiers was amper gekend in Vlaanderen door gebrek aan kennis en onderzoek. </a:t>
            </a:r>
          </a:p>
          <a:p>
            <a:pPr marL="628650" lvl="1" indent="-171450">
              <a:buSzPct val="100000"/>
              <a:buChar char="-"/>
            </a:pPr>
            <a:r>
              <a:rPr lang="nl-BE" dirty="0"/>
              <a:t>Rapport van Child Focus maakte vergelijking met Nederland om de pijnpunten bespreekbaar te maken </a:t>
            </a:r>
          </a:p>
          <a:p>
            <a:pPr marL="628650" lvl="1" indent="-171450">
              <a:buSzPct val="100000"/>
              <a:buChar char="-"/>
            </a:pPr>
            <a:r>
              <a:rPr lang="nl-BE" dirty="0"/>
              <a:t>Fenomeen van tienerpooiers als mensenhandelaars in kaart te brengen. </a:t>
            </a:r>
          </a:p>
          <a:p>
            <a:pPr marL="628650" lvl="1" indent="-171450">
              <a:buSzPct val="100000"/>
              <a:buChar char="-"/>
            </a:pPr>
            <a:r>
              <a:rPr lang="nl-BE" dirty="0"/>
              <a:t>Doel: politionele, justitiële en sociale aanpak</a:t>
            </a:r>
          </a:p>
          <a:p>
            <a:pPr marL="171450" lvl="0" indent="-171450">
              <a:buSzPct val="100000"/>
              <a:buChar char="-"/>
            </a:pPr>
            <a:r>
              <a:rPr lang="nl-BE" dirty="0"/>
              <a:t>2018: Team Loverboys-Tienerpooiers wordt opgericht. </a:t>
            </a:r>
          </a:p>
          <a:p>
            <a:pPr marL="628650" lvl="1" indent="-171450">
              <a:buSzPct val="100000"/>
              <a:buChar char="-"/>
            </a:pPr>
            <a:r>
              <a:rPr lang="nl-BE" dirty="0"/>
              <a:t>Via assessments nagaan of een aangemelde jongere slachtoffer was of niet. </a:t>
            </a:r>
          </a:p>
          <a:p>
            <a:pPr marL="628650" lvl="1" indent="-171450">
              <a:buSzPct val="100000"/>
              <a:buChar char="-"/>
            </a:pPr>
            <a:r>
              <a:rPr lang="nl-BE" dirty="0"/>
              <a:t>Aangezien slachtoffers zeer emotioneel aanhankelijk zijn aan hun pooiers of zichzelf vaak niet zien als slachtoffer, zijn ze moeilijker te detecteren. </a:t>
            </a:r>
          </a:p>
          <a:p>
            <a:pPr marL="628650" lvl="1" indent="-171450">
              <a:buSzPct val="100000"/>
              <a:buChar char="-"/>
            </a:pPr>
            <a:r>
              <a:rPr lang="nl-BE" dirty="0"/>
              <a:t>Ze gaan zichzelf niet meteen blootgeven aan hulpverleners. </a:t>
            </a:r>
          </a:p>
          <a:p>
            <a:pPr marL="628650" lvl="1" indent="-171450">
              <a:buSzPct val="100000"/>
              <a:buChar char="-"/>
            </a:pPr>
            <a:r>
              <a:rPr lang="nl-BE" dirty="0"/>
              <a:t>Daarom werd er ingezet om het opbouwen van een vertrouwensband om meisjes te tijd en de regie te geven over hetgeen dat ze willen delen. Later meer over assessments.</a:t>
            </a:r>
          </a:p>
          <a:p>
            <a:endParaRPr lang="nl-BE" dirty="0"/>
          </a:p>
        </p:txBody>
      </p:sp>
      <p:sp>
        <p:nvSpPr>
          <p:cNvPr id="4" name="Tijdelijke aanduiding voor dianummer 3"/>
          <p:cNvSpPr>
            <a:spLocks noGrp="1"/>
          </p:cNvSpPr>
          <p:nvPr>
            <p:ph type="sldNum" sz="quarter" idx="5"/>
          </p:nvPr>
        </p:nvSpPr>
        <p:spPr/>
        <p:txBody>
          <a:bodyPr/>
          <a:lstStyle/>
          <a:p>
            <a:fld id="{77F12B14-BD78-47CC-8229-8D680A09B92D}" type="slidenum">
              <a:rPr lang="nl-BE" smtClean="0"/>
              <a:t>2</a:t>
            </a:fld>
            <a:endParaRPr lang="nl-BE"/>
          </a:p>
        </p:txBody>
      </p:sp>
    </p:spTree>
    <p:extLst>
      <p:ext uri="{BB962C8B-B14F-4D97-AF65-F5344CB8AC3E}">
        <p14:creationId xmlns:p14="http://schemas.microsoft.com/office/powerpoint/2010/main" val="10574845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lvl="0" indent="-171450">
              <a:buSzPct val="100000"/>
              <a:buChar char="-"/>
            </a:pPr>
            <a:r>
              <a:rPr lang="nl-BE" dirty="0"/>
              <a:t>Zeer divers en onderhevig aan verandering</a:t>
            </a:r>
          </a:p>
          <a:p>
            <a:pPr marL="171450" lvl="0" indent="-171450">
              <a:buSzPct val="100000"/>
              <a:buChar char="-"/>
            </a:pPr>
            <a:r>
              <a:rPr lang="nl-BE" dirty="0"/>
              <a:t>Over het algemeen 4 fases, voorfase “</a:t>
            </a:r>
            <a:r>
              <a:rPr lang="nl-BE" dirty="0" err="1"/>
              <a:t>hawking</a:t>
            </a:r>
            <a:r>
              <a:rPr lang="nl-BE" dirty="0"/>
              <a:t>”</a:t>
            </a:r>
          </a:p>
          <a:p>
            <a:endParaRPr lang="nl-BE" dirty="0"/>
          </a:p>
        </p:txBody>
      </p:sp>
      <p:sp>
        <p:nvSpPr>
          <p:cNvPr id="4" name="Tijdelijke aanduiding voor dianummer 3"/>
          <p:cNvSpPr>
            <a:spLocks noGrp="1"/>
          </p:cNvSpPr>
          <p:nvPr>
            <p:ph type="sldNum" sz="quarter" idx="5"/>
          </p:nvPr>
        </p:nvSpPr>
        <p:spPr/>
        <p:txBody>
          <a:bodyPr/>
          <a:lstStyle/>
          <a:p>
            <a:fld id="{77F12B14-BD78-47CC-8229-8D680A09B92D}" type="slidenum">
              <a:rPr lang="nl-BE" smtClean="0"/>
              <a:t>12</a:t>
            </a:fld>
            <a:endParaRPr lang="nl-BE"/>
          </a:p>
        </p:txBody>
      </p:sp>
    </p:spTree>
    <p:extLst>
      <p:ext uri="{BB962C8B-B14F-4D97-AF65-F5344CB8AC3E}">
        <p14:creationId xmlns:p14="http://schemas.microsoft.com/office/powerpoint/2010/main" val="1928381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lvl="0" indent="-171450">
              <a:buSzPct val="100000"/>
              <a:buChar char="-"/>
            </a:pPr>
            <a:r>
              <a:rPr lang="nl-BE" dirty="0" err="1"/>
              <a:t>Grooming</a:t>
            </a:r>
            <a:r>
              <a:rPr lang="nl-BE" dirty="0"/>
              <a:t> = manipuleren van minderjarigen met oog op seksuele contacten. STRAFBAAR FEIT</a:t>
            </a:r>
          </a:p>
          <a:p>
            <a:pPr marL="171450" lvl="0" indent="-171450">
              <a:buSzPct val="100000"/>
              <a:buChar char="-"/>
            </a:pPr>
            <a:r>
              <a:rPr lang="nl-BE" dirty="0"/>
              <a:t>Tienerpooiers weten zich goed te profileren. Hebben enorme voelsprieten naar wie vatbaar is voor hun charmes</a:t>
            </a:r>
          </a:p>
          <a:p>
            <a:pPr marL="171450" lvl="0" indent="-171450">
              <a:buSzPct val="100000"/>
              <a:buChar char="-"/>
            </a:pPr>
            <a:r>
              <a:rPr lang="nl-BE" dirty="0"/>
              <a:t>Weten juist op welk moment ze moeten toeslaan en hoe ze dit moeten doen</a:t>
            </a:r>
          </a:p>
          <a:p>
            <a:pPr marL="171450" lvl="0" indent="-171450">
              <a:buSzPct val="100000"/>
              <a:buChar char="-"/>
            </a:pPr>
            <a:endParaRPr lang="nl-BE" dirty="0"/>
          </a:p>
          <a:p>
            <a:pPr marL="171450" lvl="0" indent="-171450">
              <a:buSzPct val="100000"/>
              <a:buChar char="-"/>
            </a:pPr>
            <a:r>
              <a:rPr lang="nl-BE" dirty="0"/>
              <a:t>ONZE ERVARING</a:t>
            </a:r>
          </a:p>
          <a:p>
            <a:pPr marL="685800" lvl="1" indent="-228600">
              <a:buSzPct val="100000"/>
              <a:buFont typeface="Arial" pitchFamily="34"/>
              <a:buChar char="•"/>
            </a:pPr>
            <a:r>
              <a:rPr lang="nl-BE" dirty="0"/>
              <a:t>Andere meisjes gebruiken die zelf slachtoffer zijn. </a:t>
            </a:r>
          </a:p>
          <a:p>
            <a:pPr marL="1143000" lvl="2" indent="-228600">
              <a:buSzPct val="100000"/>
              <a:buFont typeface="Courier New" pitchFamily="49"/>
              <a:buChar char="o"/>
            </a:pPr>
            <a:r>
              <a:rPr lang="nl-BE" dirty="0"/>
              <a:t>Zelf uit de situatie willen geraken</a:t>
            </a:r>
          </a:p>
          <a:p>
            <a:pPr marL="1143000" lvl="2" indent="-228600">
              <a:buSzPct val="100000"/>
              <a:buFont typeface="Courier New" pitchFamily="49"/>
              <a:buChar char="o"/>
            </a:pPr>
            <a:r>
              <a:rPr lang="nl-BE" dirty="0"/>
              <a:t>Aanzien van tienerpooier willen stijgen</a:t>
            </a:r>
          </a:p>
          <a:p>
            <a:pPr marL="1143000" lvl="2" indent="-228600">
              <a:buSzPct val="100000"/>
              <a:buFont typeface="Courier New" pitchFamily="49"/>
              <a:buChar char="o"/>
            </a:pPr>
            <a:r>
              <a:rPr lang="nl-BE" dirty="0"/>
              <a:t>Bondgenoot zoeken in hun confronterende ervaring</a:t>
            </a:r>
          </a:p>
          <a:p>
            <a:pPr marL="628650" lvl="1" indent="-171450">
              <a:buSzPct val="100000"/>
              <a:buFont typeface="Arial" pitchFamily="34"/>
              <a:buChar char="•"/>
            </a:pPr>
            <a:r>
              <a:rPr lang="nl-BE" dirty="0"/>
              <a:t>Online</a:t>
            </a:r>
          </a:p>
          <a:p>
            <a:pPr marL="1085850" lvl="2" indent="-171450">
              <a:buSzPct val="100000"/>
              <a:buFont typeface="Courier New" pitchFamily="49"/>
              <a:buChar char="o"/>
            </a:pPr>
            <a:r>
              <a:rPr lang="nl-BE" dirty="0"/>
              <a:t>Op deze manier kan een pooier sneller te werk gaan</a:t>
            </a:r>
          </a:p>
          <a:p>
            <a:pPr marL="1543050" lvl="3" indent="-171450">
              <a:buSzPct val="100000"/>
              <a:buFont typeface="Wingdings" panose="05000000000000000000" pitchFamily="2" charset="2"/>
              <a:buChar char="§"/>
            </a:pPr>
            <a:r>
              <a:rPr lang="nl-BE" dirty="0"/>
              <a:t>Contact maken is makkelijker online</a:t>
            </a:r>
          </a:p>
          <a:p>
            <a:pPr marL="1543050" lvl="3" indent="-171450">
              <a:buSzPct val="100000"/>
              <a:buFont typeface="Wingdings" panose="05000000000000000000" pitchFamily="2" charset="2"/>
              <a:buChar char="§"/>
            </a:pPr>
            <a:r>
              <a:rPr lang="nl-BE" dirty="0"/>
              <a:t>Meisje trachten te overtuigen om intieme foto’s te sturen </a:t>
            </a:r>
            <a:r>
              <a:rPr lang="nl-BE" dirty="0">
                <a:sym typeface="Wingdings" panose="05000000000000000000" pitchFamily="2" charset="2"/>
              </a:rPr>
              <a:t> chantagemiddel  versneld proces</a:t>
            </a:r>
          </a:p>
          <a:p>
            <a:pPr marL="1543050" lvl="3" indent="-171450">
              <a:buSzPct val="100000"/>
              <a:buFont typeface="Wingdings" panose="05000000000000000000" pitchFamily="2" charset="2"/>
              <a:buChar char="§"/>
            </a:pPr>
            <a:r>
              <a:rPr lang="nl-BE" dirty="0">
                <a:sym typeface="Wingdings" panose="05000000000000000000" pitchFamily="2" charset="2"/>
              </a:rPr>
              <a:t>Uitbuiting gebeurt ook online  webcam</a:t>
            </a:r>
            <a:endParaRPr lang="nl-BE" dirty="0"/>
          </a:p>
        </p:txBody>
      </p:sp>
      <p:sp>
        <p:nvSpPr>
          <p:cNvPr id="4" name="Tijdelijke aanduiding voor dianummer 3"/>
          <p:cNvSpPr>
            <a:spLocks noGrp="1"/>
          </p:cNvSpPr>
          <p:nvPr>
            <p:ph type="sldNum" sz="quarter" idx="5"/>
          </p:nvPr>
        </p:nvSpPr>
        <p:spPr/>
        <p:txBody>
          <a:bodyPr/>
          <a:lstStyle/>
          <a:p>
            <a:fld id="{77F12B14-BD78-47CC-8229-8D680A09B92D}" type="slidenum">
              <a:rPr lang="nl-BE" smtClean="0"/>
              <a:t>13</a:t>
            </a:fld>
            <a:endParaRPr lang="nl-BE"/>
          </a:p>
        </p:txBody>
      </p:sp>
    </p:spTree>
    <p:extLst>
      <p:ext uri="{BB962C8B-B14F-4D97-AF65-F5344CB8AC3E}">
        <p14:creationId xmlns:p14="http://schemas.microsoft.com/office/powerpoint/2010/main" val="35892830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0"/>
            <a:r>
              <a:rPr lang="nl-BE" dirty="0"/>
              <a:t>- Overladen met cadeautjes, affectie, aandacht, enz. Meisjes zijn dit vaak niet gewoon. Zeker wanneer ze uit een thuissituatie komen waarbij er een afwezigheid is van één of meerdere ouders. Waarbij ze affectie hebben gemist in de opvoeding of waarbij ze ten prooi zijn gevallen aan vormen van verwaarlozing of misbruik binnen hun familienetwerk</a:t>
            </a:r>
          </a:p>
          <a:p>
            <a:pPr marL="171450" lvl="0" indent="-171450">
              <a:buSzPct val="100000"/>
              <a:buChar char="-"/>
            </a:pPr>
            <a:r>
              <a:rPr lang="nl-BE" dirty="0"/>
              <a:t>Pooiers zijn erg goed in het misbruiken van bepaalde economische of sociale omstandigheden waarin meisjes zich bevinden</a:t>
            </a:r>
          </a:p>
          <a:p>
            <a:pPr marL="628650" lvl="1" indent="-171450">
              <a:buSzPct val="100000"/>
              <a:buFont typeface="Arial" pitchFamily="34"/>
              <a:buChar char="•"/>
            </a:pPr>
            <a:r>
              <a:rPr lang="nl-BE" dirty="0"/>
              <a:t>Meisjes uit armoede materiële zaken voorzien </a:t>
            </a:r>
            <a:r>
              <a:rPr lang="nl-BE" dirty="0">
                <a:sym typeface="Wingdings" panose="05000000000000000000" pitchFamily="2" charset="2"/>
              </a:rPr>
              <a:t></a:t>
            </a:r>
            <a:r>
              <a:rPr lang="nl-BE" dirty="0"/>
              <a:t> nieuwe GSM, meenemen naar feestjes en trakteren</a:t>
            </a:r>
          </a:p>
          <a:p>
            <a:pPr marL="628650" lvl="1" indent="-171450">
              <a:buSzPct val="100000"/>
              <a:buFont typeface="Arial" pitchFamily="34"/>
              <a:buChar char="•"/>
            </a:pPr>
            <a:r>
              <a:rPr lang="nl-BE" dirty="0"/>
              <a:t>Meisjes die weinig netwerk hebben een luisterend oor bieden</a:t>
            </a:r>
          </a:p>
          <a:p>
            <a:pPr marL="628650" lvl="1" indent="-171450">
              <a:buSzPct val="100000"/>
              <a:buFont typeface="Arial" pitchFamily="34"/>
              <a:buChar char="•"/>
            </a:pPr>
            <a:r>
              <a:rPr lang="nl-BE" dirty="0"/>
              <a:t>Meisjes met laag zelfbeeld de hemel in prijzen</a:t>
            </a:r>
          </a:p>
          <a:p>
            <a:pPr marL="171450" lvl="0" indent="-171450">
              <a:buSzPct val="100000"/>
              <a:buChar char="-"/>
            </a:pPr>
            <a:r>
              <a:rPr lang="nl-BE" dirty="0"/>
              <a:t>Meisjes verliefd laten worden, verbinding zoeken en hen aanhankelijk te maken</a:t>
            </a:r>
          </a:p>
          <a:p>
            <a:pPr marL="171450" lvl="0" indent="-171450">
              <a:buSzPct val="100000"/>
              <a:buChar char="-"/>
            </a:pPr>
            <a:r>
              <a:rPr lang="nl-BE" dirty="0"/>
              <a:t>Kan ook online gebeuren </a:t>
            </a:r>
            <a:r>
              <a:rPr lang="nl-BE" dirty="0">
                <a:sym typeface="Wingdings" panose="05000000000000000000" pitchFamily="2" charset="2"/>
              </a:rPr>
              <a:t></a:t>
            </a:r>
            <a:r>
              <a:rPr lang="nl-BE" dirty="0"/>
              <a:t> Nog meer verdoken en moeilijker te detecteren</a:t>
            </a:r>
          </a:p>
        </p:txBody>
      </p:sp>
      <p:sp>
        <p:nvSpPr>
          <p:cNvPr id="4" name="Tijdelijke aanduiding voor dianummer 3"/>
          <p:cNvSpPr>
            <a:spLocks noGrp="1"/>
          </p:cNvSpPr>
          <p:nvPr>
            <p:ph type="sldNum" sz="quarter" idx="5"/>
          </p:nvPr>
        </p:nvSpPr>
        <p:spPr/>
        <p:txBody>
          <a:bodyPr/>
          <a:lstStyle/>
          <a:p>
            <a:fld id="{77F12B14-BD78-47CC-8229-8D680A09B92D}" type="slidenum">
              <a:rPr lang="nl-BE" smtClean="0"/>
              <a:t>14</a:t>
            </a:fld>
            <a:endParaRPr lang="nl-BE"/>
          </a:p>
        </p:txBody>
      </p:sp>
    </p:spTree>
    <p:extLst>
      <p:ext uri="{BB962C8B-B14F-4D97-AF65-F5344CB8AC3E}">
        <p14:creationId xmlns:p14="http://schemas.microsoft.com/office/powerpoint/2010/main" val="40537556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0"/>
            <a:r>
              <a:rPr lang="nl-BE" dirty="0"/>
              <a:t>AANHANKELIJKHEID </a:t>
            </a:r>
            <a:r>
              <a:rPr lang="nl-BE" dirty="0">
                <a:sym typeface="Wingdings" panose="05000000000000000000" pitchFamily="2" charset="2"/>
              </a:rPr>
              <a:t> Bezitteriger worden  afhankelijkheid, versterkt door middelengebruik</a:t>
            </a:r>
            <a:endParaRPr lang="nl-BE" dirty="0"/>
          </a:p>
          <a:p>
            <a:pPr lvl="0"/>
            <a:endParaRPr lang="nl-BE" dirty="0"/>
          </a:p>
          <a:p>
            <a:pPr lvl="0"/>
            <a:r>
              <a:rPr lang="nl-BE" dirty="0"/>
              <a:t>AANTREKKEN EN AFSTOTEN</a:t>
            </a:r>
          </a:p>
          <a:p>
            <a:pPr lvl="0"/>
            <a:r>
              <a:rPr lang="nl-BE" dirty="0"/>
              <a:t>-   Obsessief controleren</a:t>
            </a:r>
          </a:p>
          <a:p>
            <a:pPr marL="171450" lvl="0" indent="-171450">
              <a:buSzPct val="100000"/>
              <a:buChar char="-"/>
            </a:pPr>
            <a:r>
              <a:rPr lang="nl-BE" dirty="0"/>
              <a:t>Deze gewelddadige techniek, wordt door veel meisjes verward met passie. Ze worden uiteindelijk gehersenspoeld en </a:t>
            </a:r>
            <a:r>
              <a:rPr lang="nl-BE" dirty="0" err="1"/>
              <a:t>geherprogrammeerd</a:t>
            </a:r>
            <a:r>
              <a:rPr lang="nl-BE" dirty="0"/>
              <a:t> en zijn overtuigd van het feit dat hun relatie de vele “ups en downs” wel MOET overleven. Verslavingen maken de hele dynamiek des te verwarrender en realiteit en fictie zijn uiteindelijk niet meer uit elkaar te houden.</a:t>
            </a:r>
          </a:p>
          <a:p>
            <a:pPr marL="628650" lvl="1" indent="-171450">
              <a:buSzPct val="100000"/>
              <a:buFont typeface="Courier New" pitchFamily="49"/>
              <a:buChar char="o"/>
            </a:pPr>
            <a:r>
              <a:rPr lang="nl-BE" dirty="0"/>
              <a:t>Meisjes doen vaak zelfs de uitspraak dat hun relatie “toxisch” is, maar de ‘goede’ momenten overtreffen hun referentiekader van een ongelukkige opvoedingssituatie en een inherent gevoel van eenzaamheid.</a:t>
            </a:r>
          </a:p>
          <a:p>
            <a:endParaRPr lang="nl-BE" dirty="0"/>
          </a:p>
        </p:txBody>
      </p:sp>
      <p:sp>
        <p:nvSpPr>
          <p:cNvPr id="4" name="Tijdelijke aanduiding voor dianummer 3"/>
          <p:cNvSpPr>
            <a:spLocks noGrp="1"/>
          </p:cNvSpPr>
          <p:nvPr>
            <p:ph type="sldNum" sz="quarter" idx="5"/>
          </p:nvPr>
        </p:nvSpPr>
        <p:spPr/>
        <p:txBody>
          <a:bodyPr/>
          <a:lstStyle/>
          <a:p>
            <a:fld id="{77F12B14-BD78-47CC-8229-8D680A09B92D}" type="slidenum">
              <a:rPr lang="nl-BE" smtClean="0"/>
              <a:t>15</a:t>
            </a:fld>
            <a:endParaRPr lang="nl-BE"/>
          </a:p>
        </p:txBody>
      </p:sp>
    </p:spTree>
    <p:extLst>
      <p:ext uri="{BB962C8B-B14F-4D97-AF65-F5344CB8AC3E}">
        <p14:creationId xmlns:p14="http://schemas.microsoft.com/office/powerpoint/2010/main" val="41904228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0"/>
            <a:r>
              <a:rPr lang="nl-BE" dirty="0"/>
              <a:t>SEKS MET “VRIEND”</a:t>
            </a:r>
          </a:p>
          <a:p>
            <a:pPr marL="171450" lvl="0" indent="-171450">
              <a:buSzPct val="100000"/>
              <a:buChar char="-"/>
            </a:pPr>
            <a:r>
              <a:rPr lang="nl-BE" dirty="0"/>
              <a:t>Hier worden de grenzen verlegd. De pooier vraagt de minderjarige om seks te hebben met een andere man. Er worden verschillende excuses gebruikt, zoals geldtekort.</a:t>
            </a:r>
          </a:p>
          <a:p>
            <a:pPr marL="628650" lvl="1" indent="-171450">
              <a:buSzPct val="100000"/>
              <a:buFont typeface="Arial" pitchFamily="34"/>
              <a:buChar char="•"/>
            </a:pPr>
            <a:r>
              <a:rPr lang="nl-BE" dirty="0"/>
              <a:t>Er is geld nodig om levensstijl te blijven garanderen</a:t>
            </a:r>
          </a:p>
          <a:p>
            <a:pPr marL="628650" lvl="1" indent="-171450">
              <a:buSzPct val="100000"/>
              <a:buFont typeface="Arial" pitchFamily="34"/>
              <a:buChar char="•"/>
            </a:pPr>
            <a:r>
              <a:rPr lang="nl-BE" dirty="0"/>
              <a:t>Soms dreigt pooier meteen met geweld indien het meisje niet naar bed wilt gaan met andere personen</a:t>
            </a:r>
          </a:p>
          <a:p>
            <a:pPr marL="628650" lvl="1" indent="-171450">
              <a:buSzPct val="100000"/>
              <a:buFont typeface="Arial" pitchFamily="34"/>
              <a:buChar char="•"/>
            </a:pPr>
            <a:r>
              <a:rPr lang="nl-BE" dirty="0"/>
              <a:t>Jongere wordt steeds vaker verkracht</a:t>
            </a:r>
          </a:p>
          <a:p>
            <a:pPr marL="0" lvl="0" indent="0">
              <a:buSzPct val="100000"/>
              <a:buFont typeface="Arial" pitchFamily="34"/>
              <a:buNone/>
            </a:pPr>
            <a:r>
              <a:rPr lang="nl-BE" dirty="0"/>
              <a:t>DRUGS</a:t>
            </a:r>
          </a:p>
          <a:p>
            <a:pPr marL="0" lvl="0" indent="0">
              <a:buSzPct val="100000"/>
              <a:buFont typeface="Arial" pitchFamily="34"/>
              <a:buNone/>
            </a:pPr>
            <a:r>
              <a:rPr lang="nl-BE" dirty="0"/>
              <a:t>-   Zogezegde “wederdienst/vakantie” voor hun inzet. Eventjes iets anders.</a:t>
            </a:r>
          </a:p>
          <a:p>
            <a:pPr marL="171450" lvl="0" indent="-171450">
              <a:buSzPct val="100000"/>
              <a:buChar char="-"/>
            </a:pPr>
            <a:r>
              <a:rPr lang="nl-BE" dirty="0"/>
              <a:t>Jongere wordt fysiek en emotioneel gebroken en gehoorzaamt vaak slaafs de pooier </a:t>
            </a:r>
            <a:r>
              <a:rPr lang="nl-BE" dirty="0">
                <a:sym typeface="Wingdings" panose="05000000000000000000" pitchFamily="2" charset="2"/>
              </a:rPr>
              <a:t>  doet denken aan </a:t>
            </a:r>
            <a:r>
              <a:rPr lang="nl-BE" dirty="0"/>
              <a:t>Stockholmsyndroom</a:t>
            </a:r>
          </a:p>
          <a:p>
            <a:pPr marL="628650" lvl="1" indent="-171450">
              <a:buSzPct val="100000"/>
              <a:buFont typeface="Arial" pitchFamily="34"/>
              <a:buChar char="•"/>
            </a:pPr>
            <a:r>
              <a:rPr lang="nl-BE" dirty="0"/>
              <a:t>Verkrachtingen veroorzaken meervoudig trauma die rechtsreeks invloed heeft op mentale staat</a:t>
            </a:r>
          </a:p>
          <a:p>
            <a:pPr marL="628650" lvl="1" indent="-171450">
              <a:buSzPct val="100000"/>
              <a:buFont typeface="Arial" pitchFamily="34"/>
              <a:buChar char="•"/>
            </a:pPr>
            <a:r>
              <a:rPr lang="nl-BE" dirty="0"/>
              <a:t>Minderjarige heeft geen controle meer over eigen </a:t>
            </a:r>
            <a:r>
              <a:rPr lang="nl-BE" dirty="0" err="1"/>
              <a:t>psyche</a:t>
            </a:r>
            <a:r>
              <a:rPr lang="nl-BE" dirty="0"/>
              <a:t> en zakt steeds dieper in aanhankelijkheid</a:t>
            </a:r>
          </a:p>
          <a:p>
            <a:pPr lvl="0"/>
            <a:r>
              <a:rPr lang="nl-BE" dirty="0"/>
              <a:t>- Soms zijn voorbereidende fases zeer kort afhankelijk van hoe problematisch de beginsituatie van de minderjarige is.</a:t>
            </a:r>
          </a:p>
          <a:p>
            <a:endParaRPr lang="nl-BE" dirty="0"/>
          </a:p>
        </p:txBody>
      </p:sp>
      <p:sp>
        <p:nvSpPr>
          <p:cNvPr id="4" name="Tijdelijke aanduiding voor dianummer 3"/>
          <p:cNvSpPr>
            <a:spLocks noGrp="1"/>
          </p:cNvSpPr>
          <p:nvPr>
            <p:ph type="sldNum" sz="quarter" idx="5"/>
          </p:nvPr>
        </p:nvSpPr>
        <p:spPr/>
        <p:txBody>
          <a:bodyPr/>
          <a:lstStyle/>
          <a:p>
            <a:fld id="{77F12B14-BD78-47CC-8229-8D680A09B92D}" type="slidenum">
              <a:rPr lang="nl-BE" smtClean="0"/>
              <a:t>16</a:t>
            </a:fld>
            <a:endParaRPr lang="nl-BE"/>
          </a:p>
        </p:txBody>
      </p:sp>
    </p:spTree>
    <p:extLst>
      <p:ext uri="{BB962C8B-B14F-4D97-AF65-F5344CB8AC3E}">
        <p14:creationId xmlns:p14="http://schemas.microsoft.com/office/powerpoint/2010/main" val="30089368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lvl="0" indent="-171450">
              <a:buSzPct val="100000"/>
              <a:buChar char="-"/>
            </a:pPr>
            <a:r>
              <a:rPr lang="nl-BE" dirty="0"/>
              <a:t>Zoals eerder vernoemd, blijkt deze groep ook uit te breiden naar 12- en 13-jarigen. Collega heeft al een 11-jarig slachtoffer begeleid</a:t>
            </a:r>
          </a:p>
          <a:p>
            <a:pPr marL="171450" lvl="0" indent="-171450">
              <a:buSzPct val="100000"/>
              <a:buChar char="-"/>
            </a:pPr>
            <a:r>
              <a:rPr lang="nl-BE" dirty="0"/>
              <a:t>Laat ons niet vergeten dat (transit)-</a:t>
            </a:r>
            <a:r>
              <a:rPr lang="nl-BE" dirty="0" err="1"/>
              <a:t>NBMV’s</a:t>
            </a:r>
            <a:r>
              <a:rPr lang="nl-BE" dirty="0"/>
              <a:t> zich in een enorm precaire situatie bevinden, waarbij er geen ouders in het spel zijn.</a:t>
            </a:r>
          </a:p>
          <a:p>
            <a:pPr marL="171450" lvl="0" indent="-171450">
              <a:buSzPct val="100000"/>
              <a:buChar char="-"/>
            </a:pPr>
            <a:r>
              <a:rPr lang="nl-BE" dirty="0"/>
              <a:t>NOG KWETSBAARDER</a:t>
            </a:r>
          </a:p>
          <a:p>
            <a:pPr marL="628650" lvl="1" indent="-171450">
              <a:buSzPct val="100000"/>
              <a:buFont typeface="Arial" pitchFamily="34"/>
              <a:buChar char="•"/>
            </a:pPr>
            <a:r>
              <a:rPr lang="nl-BE" dirty="0"/>
              <a:t>Spreken de taal niet</a:t>
            </a:r>
          </a:p>
          <a:p>
            <a:pPr marL="628650" lvl="1" indent="-171450">
              <a:buSzPct val="100000"/>
              <a:buFont typeface="Arial" pitchFamily="34"/>
              <a:buChar char="•"/>
            </a:pPr>
            <a:r>
              <a:rPr lang="nl-BE" dirty="0"/>
              <a:t>Indien ze geen asielaanvraag doen, overgeleverd aan de straat</a:t>
            </a:r>
          </a:p>
          <a:p>
            <a:pPr marL="628650" lvl="1" indent="-171450">
              <a:buSzPct val="100000"/>
              <a:buFont typeface="Arial" pitchFamily="34"/>
              <a:buChar char="•"/>
            </a:pPr>
            <a:r>
              <a:rPr lang="nl-BE" dirty="0"/>
              <a:t>Kan via smokkelroute reeds worden uitgebuit, waarna smokkelaar vereist dat de uitbuiting in België blijft aanhouden om een schuld in te lossen</a:t>
            </a:r>
          </a:p>
          <a:p>
            <a:pPr marL="628650" lvl="1" indent="-171450">
              <a:buSzPct val="100000"/>
              <a:buFont typeface="Arial" pitchFamily="34"/>
              <a:buChar char="•"/>
            </a:pPr>
            <a:r>
              <a:rPr lang="nl-BE" dirty="0"/>
              <a:t>Melden zich amper bij hulpverlening wegens gebrek aan kennis, schaamte en angst  hierdoor is er zeer weinig bekend over seksuele uitbuiting van </a:t>
            </a:r>
            <a:r>
              <a:rPr lang="nl-BE" dirty="0" err="1"/>
              <a:t>NBMV’s</a:t>
            </a:r>
            <a:endParaRPr lang="nl-BE" dirty="0"/>
          </a:p>
          <a:p>
            <a:pPr marL="628650" lvl="1" indent="-171450">
              <a:buSzPct val="100000"/>
              <a:buFont typeface="Arial" pitchFamily="34"/>
              <a:buChar char="•"/>
            </a:pPr>
            <a:r>
              <a:rPr lang="nl-BE" dirty="0"/>
              <a:t>Wanneer uitbuiting van minderjarigen zich in homofilie bevindt, moet er rekening worden gehouden met schaamte en eer wanneer het gaat over jongens van buitenlandse origine</a:t>
            </a:r>
          </a:p>
          <a:p>
            <a:pPr marL="628650" lvl="1" indent="-171450">
              <a:buSzPct val="100000"/>
              <a:buFont typeface="Arial" pitchFamily="34"/>
              <a:buChar char="•"/>
            </a:pPr>
            <a:r>
              <a:rPr lang="nl-BE" dirty="0"/>
              <a:t>Hier wordt nog te weinig aandacht aan gespendeerd en is amper onderzoek naar gedaan.</a:t>
            </a:r>
          </a:p>
          <a:p>
            <a:pPr lvl="0"/>
            <a:r>
              <a:rPr lang="nl-BE" dirty="0"/>
              <a:t>- Daarom zal het voornamelijk verder gaan over meisjes gedurende deze vorming, wat de noodzaak naar onderzoek voor jongens des te </a:t>
            </a:r>
            <a:r>
              <a:rPr lang="nl-BE" dirty="0" err="1"/>
              <a:t>prangender</a:t>
            </a:r>
            <a:r>
              <a:rPr lang="nl-BE" dirty="0"/>
              <a:t> maakt.</a:t>
            </a:r>
          </a:p>
          <a:p>
            <a:endParaRPr lang="nl-BE" dirty="0"/>
          </a:p>
        </p:txBody>
      </p:sp>
      <p:sp>
        <p:nvSpPr>
          <p:cNvPr id="4" name="Tijdelijke aanduiding voor dianummer 3"/>
          <p:cNvSpPr>
            <a:spLocks noGrp="1"/>
          </p:cNvSpPr>
          <p:nvPr>
            <p:ph type="sldNum" sz="quarter" idx="5"/>
          </p:nvPr>
        </p:nvSpPr>
        <p:spPr/>
        <p:txBody>
          <a:bodyPr/>
          <a:lstStyle/>
          <a:p>
            <a:fld id="{77F12B14-BD78-47CC-8229-8D680A09B92D}" type="slidenum">
              <a:rPr lang="nl-BE" smtClean="0"/>
              <a:t>17</a:t>
            </a:fld>
            <a:endParaRPr lang="nl-BE"/>
          </a:p>
        </p:txBody>
      </p:sp>
    </p:spTree>
    <p:extLst>
      <p:ext uri="{BB962C8B-B14F-4D97-AF65-F5344CB8AC3E}">
        <p14:creationId xmlns:p14="http://schemas.microsoft.com/office/powerpoint/2010/main" val="22355194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lvl="0" indent="-171450">
              <a:buSzPct val="100000"/>
              <a:buChar char="-"/>
            </a:pPr>
            <a:r>
              <a:rPr lang="nl-BE" dirty="0"/>
              <a:t>Experimenteren</a:t>
            </a:r>
          </a:p>
          <a:p>
            <a:pPr marL="628650" lvl="1" indent="-171450">
              <a:buSzPct val="100000"/>
              <a:buFont typeface="Arial" panose="020B0604020202020204" pitchFamily="34" charset="0"/>
              <a:buChar char="•"/>
            </a:pPr>
            <a:r>
              <a:rPr lang="nl-BE" dirty="0"/>
              <a:t>Lichaam, seksualiteit, nieuwe ervaringen</a:t>
            </a:r>
          </a:p>
          <a:p>
            <a:pPr marL="171450" lvl="0" indent="-171450">
              <a:buSzPct val="100000"/>
              <a:buChar char="-"/>
            </a:pPr>
            <a:r>
              <a:rPr lang="nl-BE" dirty="0"/>
              <a:t>Elke puber doorgaat volgende zaken in sterke of minder sterke mate</a:t>
            </a:r>
          </a:p>
          <a:p>
            <a:pPr marL="171450" lvl="0" indent="-171450">
              <a:buSzPct val="100000"/>
              <a:buChar char="-"/>
            </a:pPr>
            <a:r>
              <a:rPr lang="nl-BE" dirty="0"/>
              <a:t>Wanneer mate zelfcontrole zeer klein is, in combinatie met slechte band ouders en foute vrienden, maakt dit puber extra kwetsbaar. Zeker als door conflict de band met ouders vermindert of wegvalt. Op die manier kan een pooier mogelijks toeslaan op een “zwak” moment.</a:t>
            </a:r>
          </a:p>
          <a:p>
            <a:endParaRPr lang="nl-BE" dirty="0"/>
          </a:p>
        </p:txBody>
      </p:sp>
      <p:sp>
        <p:nvSpPr>
          <p:cNvPr id="4" name="Tijdelijke aanduiding voor dianummer 3"/>
          <p:cNvSpPr>
            <a:spLocks noGrp="1"/>
          </p:cNvSpPr>
          <p:nvPr>
            <p:ph type="sldNum" sz="quarter" idx="5"/>
          </p:nvPr>
        </p:nvSpPr>
        <p:spPr/>
        <p:txBody>
          <a:bodyPr/>
          <a:lstStyle/>
          <a:p>
            <a:fld id="{77F12B14-BD78-47CC-8229-8D680A09B92D}" type="slidenum">
              <a:rPr lang="nl-BE" smtClean="0"/>
              <a:t>18</a:t>
            </a:fld>
            <a:endParaRPr lang="nl-BE"/>
          </a:p>
        </p:txBody>
      </p:sp>
    </p:spTree>
    <p:extLst>
      <p:ext uri="{BB962C8B-B14F-4D97-AF65-F5344CB8AC3E}">
        <p14:creationId xmlns:p14="http://schemas.microsoft.com/office/powerpoint/2010/main" val="34040663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Sociale vaardigheidsproblemen </a:t>
            </a:r>
            <a:r>
              <a:rPr lang="nl-NL" dirty="0">
                <a:sym typeface="Wingdings" panose="05000000000000000000" pitchFamily="2" charset="2"/>
              </a:rPr>
              <a:t> problemen met coping</a:t>
            </a:r>
          </a:p>
          <a:p>
            <a:r>
              <a:rPr lang="nl-NL" dirty="0">
                <a:sym typeface="Wingdings" panose="05000000000000000000" pitchFamily="2" charset="2"/>
              </a:rPr>
              <a:t>Ook profiel “Eer” van Nederlands onderzoek</a:t>
            </a:r>
            <a:endParaRPr lang="nl-BE" dirty="0"/>
          </a:p>
        </p:txBody>
      </p:sp>
      <p:sp>
        <p:nvSpPr>
          <p:cNvPr id="4" name="Tijdelijke aanduiding voor dianummer 3"/>
          <p:cNvSpPr>
            <a:spLocks noGrp="1"/>
          </p:cNvSpPr>
          <p:nvPr>
            <p:ph type="sldNum" sz="quarter" idx="5"/>
          </p:nvPr>
        </p:nvSpPr>
        <p:spPr/>
        <p:txBody>
          <a:bodyPr/>
          <a:lstStyle/>
          <a:p>
            <a:fld id="{77F12B14-BD78-47CC-8229-8D680A09B92D}" type="slidenum">
              <a:rPr lang="nl-BE" smtClean="0"/>
              <a:t>19</a:t>
            </a:fld>
            <a:endParaRPr lang="nl-BE"/>
          </a:p>
        </p:txBody>
      </p:sp>
    </p:spTree>
    <p:extLst>
      <p:ext uri="{BB962C8B-B14F-4D97-AF65-F5344CB8AC3E}">
        <p14:creationId xmlns:p14="http://schemas.microsoft.com/office/powerpoint/2010/main" val="37886758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Vraag publiek wat hieronder kan vallen.</a:t>
            </a:r>
          </a:p>
          <a:p>
            <a:endParaRPr lang="nl-BE" dirty="0"/>
          </a:p>
        </p:txBody>
      </p:sp>
      <p:sp>
        <p:nvSpPr>
          <p:cNvPr id="4" name="Tijdelijke aanduiding voor dianummer 3"/>
          <p:cNvSpPr>
            <a:spLocks noGrp="1"/>
          </p:cNvSpPr>
          <p:nvPr>
            <p:ph type="sldNum" sz="quarter" idx="5"/>
          </p:nvPr>
        </p:nvSpPr>
        <p:spPr/>
        <p:txBody>
          <a:bodyPr/>
          <a:lstStyle/>
          <a:p>
            <a:fld id="{77F12B14-BD78-47CC-8229-8D680A09B92D}" type="slidenum">
              <a:rPr lang="nl-BE" smtClean="0"/>
              <a:t>20</a:t>
            </a:fld>
            <a:endParaRPr lang="nl-BE"/>
          </a:p>
        </p:txBody>
      </p:sp>
    </p:spTree>
    <p:extLst>
      <p:ext uri="{BB962C8B-B14F-4D97-AF65-F5344CB8AC3E}">
        <p14:creationId xmlns:p14="http://schemas.microsoft.com/office/powerpoint/2010/main" val="14851047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 Trauma heeft eveneens invloed op de hersenontwikkeling. Hierdoor kunnen jongeren zeer afwijkend gedrag vertonen, dat vaak onterecht gediagnosticeerd wordt onder de noemer van ontwikkelingsstoornissen.</a:t>
            </a:r>
          </a:p>
        </p:txBody>
      </p:sp>
      <p:sp>
        <p:nvSpPr>
          <p:cNvPr id="4" name="Tijdelijke aanduiding voor dianummer 3"/>
          <p:cNvSpPr>
            <a:spLocks noGrp="1"/>
          </p:cNvSpPr>
          <p:nvPr>
            <p:ph type="sldNum" sz="quarter" idx="5"/>
          </p:nvPr>
        </p:nvSpPr>
        <p:spPr/>
        <p:txBody>
          <a:bodyPr/>
          <a:lstStyle/>
          <a:p>
            <a:fld id="{77F12B14-BD78-47CC-8229-8D680A09B92D}" type="slidenum">
              <a:rPr lang="nl-BE" smtClean="0"/>
              <a:t>21</a:t>
            </a:fld>
            <a:endParaRPr lang="nl-BE"/>
          </a:p>
        </p:txBody>
      </p:sp>
    </p:spTree>
    <p:extLst>
      <p:ext uri="{BB962C8B-B14F-4D97-AF65-F5344CB8AC3E}">
        <p14:creationId xmlns:p14="http://schemas.microsoft.com/office/powerpoint/2010/main" val="18262001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lvl="0" indent="-171450">
              <a:buSzPct val="100000"/>
              <a:buChar char="-"/>
            </a:pPr>
            <a:r>
              <a:rPr lang="nl-BE" dirty="0"/>
              <a:t>Dit is een stelling die ik graag al eens ter discussie wil brengen. We komen er later op terug.</a:t>
            </a:r>
          </a:p>
          <a:p>
            <a:pPr marL="628650" lvl="1" indent="-171450">
              <a:buSzPct val="100000"/>
              <a:buChar char="-"/>
            </a:pPr>
            <a:r>
              <a:rPr lang="nl-BE" dirty="0"/>
              <a:t>Eens of eerder oneens?</a:t>
            </a:r>
          </a:p>
          <a:p>
            <a:pPr marL="628650" lvl="1" indent="-171450">
              <a:buSzPct val="100000"/>
              <a:buChar char="-"/>
            </a:pPr>
            <a:r>
              <a:rPr lang="nl-BE" dirty="0"/>
              <a:t>Ervaringen?</a:t>
            </a:r>
          </a:p>
          <a:p>
            <a:pPr marL="628650" lvl="1" indent="-171450">
              <a:buSzPct val="100000"/>
              <a:buChar char="-"/>
            </a:pPr>
            <a:r>
              <a:rPr lang="nl-BE" dirty="0"/>
              <a:t>Voorbeelden?</a:t>
            </a:r>
          </a:p>
          <a:p>
            <a:endParaRPr lang="nl-BE" dirty="0"/>
          </a:p>
        </p:txBody>
      </p:sp>
      <p:sp>
        <p:nvSpPr>
          <p:cNvPr id="4" name="Tijdelijke aanduiding voor dianummer 3"/>
          <p:cNvSpPr>
            <a:spLocks noGrp="1"/>
          </p:cNvSpPr>
          <p:nvPr>
            <p:ph type="sldNum" sz="quarter" idx="5"/>
          </p:nvPr>
        </p:nvSpPr>
        <p:spPr/>
        <p:txBody>
          <a:bodyPr/>
          <a:lstStyle/>
          <a:p>
            <a:fld id="{77F12B14-BD78-47CC-8229-8D680A09B92D}" type="slidenum">
              <a:rPr lang="nl-BE" smtClean="0"/>
              <a:t>3</a:t>
            </a:fld>
            <a:endParaRPr lang="nl-BE"/>
          </a:p>
        </p:txBody>
      </p:sp>
    </p:spTree>
    <p:extLst>
      <p:ext uri="{BB962C8B-B14F-4D97-AF65-F5344CB8AC3E}">
        <p14:creationId xmlns:p14="http://schemas.microsoft.com/office/powerpoint/2010/main" val="19685617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lvl="0" indent="-171450">
              <a:buSzPct val="100000"/>
              <a:buChar char="-"/>
            </a:pPr>
            <a:r>
              <a:rPr lang="nl-BE" dirty="0"/>
              <a:t>Profiel 1 is minst voorkomend</a:t>
            </a:r>
          </a:p>
          <a:p>
            <a:pPr marL="171450" lvl="0" indent="-171450">
              <a:buSzPct val="100000"/>
              <a:buChar char="-"/>
            </a:pPr>
            <a:r>
              <a:rPr lang="nl-BE" dirty="0"/>
              <a:t>Profielen 2 en 3 komen even vaak voor</a:t>
            </a:r>
          </a:p>
          <a:p>
            <a:pPr marL="171450" lvl="0" indent="-171450">
              <a:buSzPct val="100000"/>
              <a:buChar char="-"/>
            </a:pPr>
            <a:r>
              <a:rPr lang="nl-BE" dirty="0"/>
              <a:t>Profiel 4 is vaakst voorkomend </a:t>
            </a:r>
            <a:r>
              <a:rPr lang="nl-BE" dirty="0">
                <a:sym typeface="Wingdings" panose="05000000000000000000" pitchFamily="2" charset="2"/>
              </a:rPr>
              <a:t></a:t>
            </a:r>
            <a:r>
              <a:rPr lang="nl-BE" dirty="0"/>
              <a:t> zeer verhoogde kwetsbaarheid</a:t>
            </a:r>
          </a:p>
          <a:p>
            <a:endParaRPr lang="nl-BE" dirty="0"/>
          </a:p>
        </p:txBody>
      </p:sp>
      <p:sp>
        <p:nvSpPr>
          <p:cNvPr id="4" name="Tijdelijke aanduiding voor dianummer 3"/>
          <p:cNvSpPr>
            <a:spLocks noGrp="1"/>
          </p:cNvSpPr>
          <p:nvPr>
            <p:ph type="sldNum" sz="quarter" idx="5"/>
          </p:nvPr>
        </p:nvSpPr>
        <p:spPr/>
        <p:txBody>
          <a:bodyPr/>
          <a:lstStyle/>
          <a:p>
            <a:fld id="{77F12B14-BD78-47CC-8229-8D680A09B92D}" type="slidenum">
              <a:rPr lang="nl-BE" smtClean="0"/>
              <a:t>23</a:t>
            </a:fld>
            <a:endParaRPr lang="nl-BE"/>
          </a:p>
        </p:txBody>
      </p:sp>
    </p:spTree>
    <p:extLst>
      <p:ext uri="{BB962C8B-B14F-4D97-AF65-F5344CB8AC3E}">
        <p14:creationId xmlns:p14="http://schemas.microsoft.com/office/powerpoint/2010/main" val="28290174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lvl="0" indent="-171450">
              <a:buSzPct val="100000"/>
              <a:buChar char="-"/>
            </a:pPr>
            <a:r>
              <a:rPr lang="nl-NL" dirty="0"/>
              <a:t>Onderzoek stelt dat de slachtoffers binnen tienerpooierfenomeen vaak jongeren zijn die vanaf zeer jonge leeftijd weglopen van hun verblijfsplaats. </a:t>
            </a:r>
          </a:p>
          <a:p>
            <a:pPr marL="171450" lvl="0" indent="-171450">
              <a:buSzPct val="100000"/>
              <a:buChar char="-"/>
            </a:pPr>
            <a:r>
              <a:rPr lang="nl-NL" dirty="0"/>
              <a:t>WEGLOPERS NIET ALTIJD SLACHTOFFERS </a:t>
            </a:r>
            <a:r>
              <a:rPr lang="nl-NL" dirty="0">
                <a:sym typeface="Wingdings" panose="05000000000000000000" pitchFamily="2" charset="2"/>
              </a:rPr>
              <a:t> INDICATIE DAT ER MEERDERE DINGEN SPAAK LOPEN</a:t>
            </a:r>
            <a:endParaRPr lang="nl-NL" dirty="0"/>
          </a:p>
          <a:p>
            <a:pPr marL="171450" lvl="0" indent="-171450">
              <a:buSzPct val="100000"/>
              <a:buChar char="-"/>
            </a:pPr>
            <a:r>
              <a:rPr lang="nl-NL" dirty="0"/>
              <a:t>Deze jongeren zijn enorm kwetsbaar tijdens deze soms lange momenten “in </a:t>
            </a:r>
            <a:r>
              <a:rPr lang="nl-NL" dirty="0" err="1"/>
              <a:t>fugue</a:t>
            </a:r>
            <a:r>
              <a:rPr lang="nl-NL" dirty="0"/>
              <a:t>”</a:t>
            </a:r>
          </a:p>
          <a:p>
            <a:pPr marL="171450" lvl="0" indent="-171450">
              <a:buSzPct val="100000"/>
              <a:buChar char="-"/>
            </a:pPr>
            <a:r>
              <a:rPr lang="nl-NL" dirty="0"/>
              <a:t>Vluchten vaak niet naar bekenden, maar naar </a:t>
            </a:r>
            <a:r>
              <a:rPr lang="nl-NL" dirty="0" err="1"/>
              <a:t>café’s</a:t>
            </a:r>
            <a:r>
              <a:rPr lang="nl-NL" dirty="0"/>
              <a:t>, parken of verre kennissen, waar kans kleiner is dat ze gezocht zullen worden</a:t>
            </a:r>
          </a:p>
          <a:p>
            <a:pPr marL="171450" lvl="0" indent="-171450">
              <a:buSzPct val="100000"/>
              <a:buChar char="-"/>
            </a:pPr>
            <a:r>
              <a:rPr lang="nl-NL" dirty="0"/>
              <a:t>De jongeren zijn overgeleverd aan de omgevingsfactoren van hun </a:t>
            </a:r>
            <a:r>
              <a:rPr lang="nl-NL" dirty="0" err="1"/>
              <a:t>fugue</a:t>
            </a:r>
            <a:r>
              <a:rPr lang="nl-NL" dirty="0"/>
              <a:t>. Dit wilt zeggen dat ze zoeken naar onderdak, transport, eten, affectie. Wetende dat ze vaak vatbaar zijn voor seksueel grensoverschrijdend gedrag, zetten ze seks dan ook vaak in als overlevingsstrategie</a:t>
            </a:r>
          </a:p>
          <a:p>
            <a:pPr marL="171450" lvl="0" indent="-171450">
              <a:buSzPct val="100000"/>
              <a:buChar char="-"/>
            </a:pPr>
            <a:r>
              <a:rPr lang="nl-NL" dirty="0"/>
              <a:t>Op die manier zijn ze een makkelijk doelwit voor mensenhandelaars, die met graagte inspelen op andere risicofactoren zoals, middelengebruik, drang naar glitter en glamour enzovoort</a:t>
            </a:r>
            <a:endParaRPr lang="nl-BE" dirty="0"/>
          </a:p>
          <a:p>
            <a:endParaRPr lang="nl-BE" dirty="0"/>
          </a:p>
        </p:txBody>
      </p:sp>
      <p:sp>
        <p:nvSpPr>
          <p:cNvPr id="4" name="Tijdelijke aanduiding voor dianummer 3"/>
          <p:cNvSpPr>
            <a:spLocks noGrp="1"/>
          </p:cNvSpPr>
          <p:nvPr>
            <p:ph type="sldNum" sz="quarter" idx="5"/>
          </p:nvPr>
        </p:nvSpPr>
        <p:spPr/>
        <p:txBody>
          <a:bodyPr/>
          <a:lstStyle/>
          <a:p>
            <a:fld id="{77F12B14-BD78-47CC-8229-8D680A09B92D}" type="slidenum">
              <a:rPr lang="nl-BE" smtClean="0"/>
              <a:t>24</a:t>
            </a:fld>
            <a:endParaRPr lang="nl-BE"/>
          </a:p>
        </p:txBody>
      </p:sp>
    </p:spTree>
    <p:extLst>
      <p:ext uri="{BB962C8B-B14F-4D97-AF65-F5344CB8AC3E}">
        <p14:creationId xmlns:p14="http://schemas.microsoft.com/office/powerpoint/2010/main" val="24355381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lvl="0" indent="-171450">
              <a:buSzPct val="100000"/>
              <a:buChar char="-"/>
            </a:pPr>
            <a:r>
              <a:rPr lang="nl-BE" dirty="0"/>
              <a:t>We zullen hier even op terugkomen. Wat zijn jullie conclusies?</a:t>
            </a:r>
          </a:p>
          <a:p>
            <a:pPr marL="171450" lvl="0" indent="-171450">
              <a:buSzPct val="100000"/>
              <a:buChar char="-"/>
            </a:pPr>
            <a:r>
              <a:rPr lang="nl-BE" dirty="0"/>
              <a:t>Toch aanzienlijk wat socio-economische omgevingsfactoren bij slachtoffers</a:t>
            </a:r>
          </a:p>
          <a:p>
            <a:pPr marL="628650" lvl="1" indent="-171450">
              <a:buSzPct val="100000"/>
              <a:buFont typeface="Arial" pitchFamily="34"/>
              <a:buChar char="•"/>
            </a:pPr>
            <a:r>
              <a:rPr lang="nl-BE" dirty="0"/>
              <a:t>Kwetsbaarheid </a:t>
            </a:r>
          </a:p>
          <a:p>
            <a:pPr marL="628650" lvl="1" indent="-171450">
              <a:buSzPct val="100000"/>
              <a:buFont typeface="Arial" pitchFamily="34"/>
              <a:buChar char="•"/>
            </a:pPr>
            <a:r>
              <a:rPr lang="nl-BE" dirty="0"/>
              <a:t>Ontbreken van gespecialiseerd, flexibele ondersteuning op maat</a:t>
            </a:r>
          </a:p>
          <a:p>
            <a:pPr marL="628650" lvl="1" indent="-171450">
              <a:buSzPct val="100000"/>
              <a:buFont typeface="Arial" pitchFamily="34"/>
              <a:buChar char="•"/>
            </a:pPr>
            <a:r>
              <a:rPr lang="nl-BE" dirty="0"/>
              <a:t>Eeuwige wachtlijsten</a:t>
            </a:r>
          </a:p>
          <a:p>
            <a:pPr marL="628650" lvl="1" indent="-171450">
              <a:buSzPct val="100000"/>
              <a:buFont typeface="Arial" pitchFamily="34"/>
              <a:buChar char="•"/>
            </a:pPr>
            <a:r>
              <a:rPr lang="nl-BE" dirty="0"/>
              <a:t>Overgeleverd zijn aan de straat tijdens ontvluchting</a:t>
            </a:r>
          </a:p>
          <a:p>
            <a:pPr marL="628650" lvl="1" indent="-171450">
              <a:buSzPct val="100000"/>
              <a:buFont typeface="Arial" pitchFamily="34"/>
              <a:buChar char="•"/>
            </a:pPr>
            <a:r>
              <a:rPr lang="nl-BE" dirty="0"/>
              <a:t>Nadruk ligt zeer vaak op geld en gebrek aan perspectief in deze maatschappij</a:t>
            </a:r>
          </a:p>
        </p:txBody>
      </p:sp>
      <p:sp>
        <p:nvSpPr>
          <p:cNvPr id="4" name="Tijdelijke aanduiding voor dianummer 3"/>
          <p:cNvSpPr>
            <a:spLocks noGrp="1"/>
          </p:cNvSpPr>
          <p:nvPr>
            <p:ph type="sldNum" sz="quarter" idx="5"/>
          </p:nvPr>
        </p:nvSpPr>
        <p:spPr/>
        <p:txBody>
          <a:bodyPr/>
          <a:lstStyle/>
          <a:p>
            <a:fld id="{77F12B14-BD78-47CC-8229-8D680A09B92D}" type="slidenum">
              <a:rPr lang="nl-BE" smtClean="0"/>
              <a:t>25</a:t>
            </a:fld>
            <a:endParaRPr lang="nl-BE"/>
          </a:p>
        </p:txBody>
      </p:sp>
    </p:spTree>
    <p:extLst>
      <p:ext uri="{BB962C8B-B14F-4D97-AF65-F5344CB8AC3E}">
        <p14:creationId xmlns:p14="http://schemas.microsoft.com/office/powerpoint/2010/main" val="14109037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28600" lvl="0" indent="-228600">
              <a:buSzPct val="100000"/>
              <a:buAutoNum type="arabicPeriod"/>
            </a:pPr>
            <a:r>
              <a:rPr lang="nl-BE" dirty="0"/>
              <a:t>Als expertisecentrum kan iedereen met bezorgdheden </a:t>
            </a:r>
            <a:r>
              <a:rPr lang="nl-BE" dirty="0" err="1"/>
              <a:t>ihkv</a:t>
            </a:r>
            <a:r>
              <a:rPr lang="nl-BE" dirty="0"/>
              <a:t> slachtoffers mensenhandel m.o. tienerpooiers bij ons terecht.</a:t>
            </a:r>
          </a:p>
          <a:p>
            <a:pPr marL="628650" lvl="1" indent="-171450">
              <a:buSzPct val="100000"/>
              <a:buChar char="-"/>
            </a:pPr>
            <a:r>
              <a:rPr lang="nl-BE" dirty="0"/>
              <a:t>Ouders</a:t>
            </a:r>
          </a:p>
          <a:p>
            <a:pPr marL="628650" lvl="1" indent="-171450">
              <a:buSzPct val="100000"/>
              <a:buChar char="-"/>
            </a:pPr>
            <a:r>
              <a:rPr lang="nl-BE" dirty="0"/>
              <a:t>Jongeren</a:t>
            </a:r>
          </a:p>
          <a:p>
            <a:pPr marL="628650" lvl="1" indent="-171450">
              <a:buSzPct val="100000"/>
              <a:buChar char="-"/>
            </a:pPr>
            <a:r>
              <a:rPr lang="nl-BE" dirty="0"/>
              <a:t>Instanties: scholen/ instellingen/ politie</a:t>
            </a:r>
          </a:p>
          <a:p>
            <a:pPr lvl="0"/>
            <a:r>
              <a:rPr lang="nl-BE" dirty="0"/>
              <a:t>2. Dit wordt geregistreerd. Ook wanneer de melder anoniem wil blijven.</a:t>
            </a:r>
          </a:p>
          <a:p>
            <a:pPr lvl="0"/>
            <a:r>
              <a:rPr lang="nl-BE" dirty="0"/>
              <a:t>	- Op deze manier trachten we een overzicht te creëren van het aantal meldingen</a:t>
            </a:r>
          </a:p>
          <a:p>
            <a:pPr lvl="0"/>
            <a:r>
              <a:rPr lang="nl-BE" dirty="0"/>
              <a:t>	- Beeld krijgen van problematiek en in kaart brengen van dynamieken</a:t>
            </a:r>
          </a:p>
          <a:p>
            <a:pPr lvl="0"/>
            <a:r>
              <a:rPr lang="nl-BE" dirty="0"/>
              <a:t>3. Andere organisaties en doorverwijzers informeren</a:t>
            </a:r>
          </a:p>
          <a:p>
            <a:pPr lvl="0"/>
            <a:r>
              <a:rPr lang="nl-BE" dirty="0"/>
              <a:t>	- Vorming</a:t>
            </a:r>
          </a:p>
          <a:p>
            <a:pPr lvl="0"/>
            <a:r>
              <a:rPr lang="nl-BE" dirty="0"/>
              <a:t>	- Casusbespreking</a:t>
            </a:r>
          </a:p>
          <a:p>
            <a:pPr lvl="0"/>
            <a:r>
              <a:rPr lang="nl-BE" dirty="0"/>
              <a:t>4. Assessments</a:t>
            </a:r>
          </a:p>
          <a:p>
            <a:pPr lvl="0"/>
            <a:r>
              <a:rPr lang="nl-BE" dirty="0"/>
              <a:t>	- Traject dat we doorlopen met een aangemelde jongere</a:t>
            </a:r>
          </a:p>
          <a:p>
            <a:pPr lvl="0"/>
            <a:r>
              <a:rPr lang="nl-BE" dirty="0"/>
              <a:t>	- Binnenkort hervorming van onze functieomschrijving, alsook het assessment-gegeven</a:t>
            </a:r>
          </a:p>
          <a:p>
            <a:endParaRPr lang="nl-BE" dirty="0"/>
          </a:p>
        </p:txBody>
      </p:sp>
      <p:sp>
        <p:nvSpPr>
          <p:cNvPr id="4" name="Tijdelijke aanduiding voor dianummer 3"/>
          <p:cNvSpPr>
            <a:spLocks noGrp="1"/>
          </p:cNvSpPr>
          <p:nvPr>
            <p:ph type="sldNum" sz="quarter" idx="5"/>
          </p:nvPr>
        </p:nvSpPr>
        <p:spPr/>
        <p:txBody>
          <a:bodyPr/>
          <a:lstStyle/>
          <a:p>
            <a:fld id="{77F12B14-BD78-47CC-8229-8D680A09B92D}" type="slidenum">
              <a:rPr lang="nl-BE" smtClean="0"/>
              <a:t>26</a:t>
            </a:fld>
            <a:endParaRPr lang="nl-BE"/>
          </a:p>
        </p:txBody>
      </p:sp>
    </p:spTree>
    <p:extLst>
      <p:ext uri="{BB962C8B-B14F-4D97-AF65-F5344CB8AC3E}">
        <p14:creationId xmlns:p14="http://schemas.microsoft.com/office/powerpoint/2010/main" val="10409053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77F12B14-BD78-47CC-8229-8D680A09B92D}" type="slidenum">
              <a:rPr lang="nl-BE" smtClean="0"/>
              <a:t>27</a:t>
            </a:fld>
            <a:endParaRPr lang="nl-BE"/>
          </a:p>
        </p:txBody>
      </p:sp>
    </p:spTree>
    <p:extLst>
      <p:ext uri="{BB962C8B-B14F-4D97-AF65-F5344CB8AC3E}">
        <p14:creationId xmlns:p14="http://schemas.microsoft.com/office/powerpoint/2010/main" val="9865418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OP MAAT VD JONGERE</a:t>
            </a:r>
          </a:p>
          <a:p>
            <a:pPr marL="171450" indent="-171450">
              <a:buFontTx/>
              <a:buChar char="-"/>
            </a:pPr>
            <a:r>
              <a:rPr lang="nl-NL" dirty="0"/>
              <a:t>Laagdrempelig</a:t>
            </a:r>
          </a:p>
          <a:p>
            <a:pPr marL="171450" indent="-171450">
              <a:buFontTx/>
              <a:buChar char="-"/>
            </a:pPr>
            <a:r>
              <a:rPr lang="nl-NL" dirty="0"/>
              <a:t>Zonder verwachtingen</a:t>
            </a:r>
          </a:p>
          <a:p>
            <a:pPr marL="171450" indent="-171450">
              <a:buFontTx/>
              <a:buChar char="-"/>
            </a:pPr>
            <a:r>
              <a:rPr lang="nl-NL" dirty="0"/>
              <a:t>Vrijwillig</a:t>
            </a:r>
          </a:p>
          <a:p>
            <a:pPr marL="0" indent="0">
              <a:buFontTx/>
              <a:buNone/>
            </a:pPr>
            <a:r>
              <a:rPr lang="nl-BE" dirty="0"/>
              <a:t>TRANSPARANTE COMMUNICATIE - VERTROUWEN</a:t>
            </a:r>
            <a:endParaRPr lang="nl-NL" dirty="0"/>
          </a:p>
        </p:txBody>
      </p:sp>
      <p:sp>
        <p:nvSpPr>
          <p:cNvPr id="4" name="Tijdelijke aanduiding voor dianummer 3"/>
          <p:cNvSpPr>
            <a:spLocks noGrp="1"/>
          </p:cNvSpPr>
          <p:nvPr>
            <p:ph type="sldNum" sz="quarter" idx="5"/>
          </p:nvPr>
        </p:nvSpPr>
        <p:spPr/>
        <p:txBody>
          <a:bodyPr/>
          <a:lstStyle/>
          <a:p>
            <a:fld id="{77F12B14-BD78-47CC-8229-8D680A09B92D}" type="slidenum">
              <a:rPr lang="nl-BE" smtClean="0"/>
              <a:t>28</a:t>
            </a:fld>
            <a:endParaRPr lang="nl-BE"/>
          </a:p>
        </p:txBody>
      </p:sp>
    </p:spTree>
    <p:extLst>
      <p:ext uri="{BB962C8B-B14F-4D97-AF65-F5344CB8AC3E}">
        <p14:creationId xmlns:p14="http://schemas.microsoft.com/office/powerpoint/2010/main" val="40098118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Enkel info delen met toestemming van jongere</a:t>
            </a:r>
            <a:endParaRPr lang="nl-BE" dirty="0"/>
          </a:p>
        </p:txBody>
      </p:sp>
      <p:sp>
        <p:nvSpPr>
          <p:cNvPr id="4" name="Tijdelijke aanduiding voor dianummer 3"/>
          <p:cNvSpPr>
            <a:spLocks noGrp="1"/>
          </p:cNvSpPr>
          <p:nvPr>
            <p:ph type="sldNum" sz="quarter" idx="5"/>
          </p:nvPr>
        </p:nvSpPr>
        <p:spPr/>
        <p:txBody>
          <a:bodyPr/>
          <a:lstStyle/>
          <a:p>
            <a:fld id="{77F12B14-BD78-47CC-8229-8D680A09B92D}" type="slidenum">
              <a:rPr lang="nl-BE" smtClean="0"/>
              <a:t>29</a:t>
            </a:fld>
            <a:endParaRPr lang="nl-BE"/>
          </a:p>
        </p:txBody>
      </p:sp>
    </p:spTree>
    <p:extLst>
      <p:ext uri="{BB962C8B-B14F-4D97-AF65-F5344CB8AC3E}">
        <p14:creationId xmlns:p14="http://schemas.microsoft.com/office/powerpoint/2010/main" val="3096386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lvl="0" indent="-171450">
              <a:buSzPct val="100000"/>
              <a:buChar char="-"/>
            </a:pPr>
            <a:r>
              <a:rPr lang="nl-BE" dirty="0"/>
              <a:t>Blauwdruk trachten te krijgen van pooier(netwerk). Betrokken namen, locaties en dergelijke delen met bevoegde instanties</a:t>
            </a:r>
          </a:p>
          <a:p>
            <a:pPr marL="171450" lvl="0" indent="-171450">
              <a:buSzPct val="100000"/>
              <a:buChar char="-"/>
            </a:pPr>
            <a:r>
              <a:rPr lang="nl-BE" dirty="0"/>
              <a:t>Meestal beslist procureur of onderzoeksrechter om minderjarige een audiovisueel verhoor te laten afleggen</a:t>
            </a:r>
          </a:p>
          <a:p>
            <a:pPr marL="628650" lvl="1" indent="-171450">
              <a:buSzPct val="100000"/>
              <a:buFont typeface="Arial" pitchFamily="34"/>
              <a:buChar char="•"/>
            </a:pPr>
            <a:r>
              <a:rPr lang="nl-BE" dirty="0"/>
              <a:t>Zeer innemend</a:t>
            </a:r>
          </a:p>
          <a:p>
            <a:pPr marL="628650" lvl="1" indent="-171450">
              <a:buSzPct val="100000"/>
              <a:buFont typeface="Arial" pitchFamily="34"/>
              <a:buChar char="•"/>
            </a:pPr>
            <a:r>
              <a:rPr lang="nl-BE" dirty="0"/>
              <a:t>Nood aan voorbereiding en begeleiding</a:t>
            </a:r>
          </a:p>
          <a:p>
            <a:endParaRPr lang="nl-BE" dirty="0"/>
          </a:p>
        </p:txBody>
      </p:sp>
      <p:sp>
        <p:nvSpPr>
          <p:cNvPr id="4" name="Tijdelijke aanduiding voor dianummer 3"/>
          <p:cNvSpPr>
            <a:spLocks noGrp="1"/>
          </p:cNvSpPr>
          <p:nvPr>
            <p:ph type="sldNum" sz="quarter" idx="5"/>
          </p:nvPr>
        </p:nvSpPr>
        <p:spPr/>
        <p:txBody>
          <a:bodyPr/>
          <a:lstStyle/>
          <a:p>
            <a:fld id="{77F12B14-BD78-47CC-8229-8D680A09B92D}" type="slidenum">
              <a:rPr lang="nl-BE" smtClean="0"/>
              <a:t>30</a:t>
            </a:fld>
            <a:endParaRPr lang="nl-BE"/>
          </a:p>
        </p:txBody>
      </p:sp>
    </p:spTree>
    <p:extLst>
      <p:ext uri="{BB962C8B-B14F-4D97-AF65-F5344CB8AC3E}">
        <p14:creationId xmlns:p14="http://schemas.microsoft.com/office/powerpoint/2010/main" val="7581605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77F12B14-BD78-47CC-8229-8D680A09B92D}" type="slidenum">
              <a:rPr lang="nl-BE" smtClean="0"/>
              <a:t>32</a:t>
            </a:fld>
            <a:endParaRPr lang="nl-BE"/>
          </a:p>
        </p:txBody>
      </p:sp>
    </p:spTree>
    <p:extLst>
      <p:ext uri="{BB962C8B-B14F-4D97-AF65-F5344CB8AC3E}">
        <p14:creationId xmlns:p14="http://schemas.microsoft.com/office/powerpoint/2010/main" val="3310483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r>
              <a:rPr lang="nl-NL" dirty="0"/>
              <a:t>Verzonden naar alle parketten, politionele instanties</a:t>
            </a:r>
          </a:p>
          <a:p>
            <a:pPr marL="171450" indent="-171450">
              <a:buFontTx/>
              <a:buChar char="-"/>
            </a:pPr>
            <a:r>
              <a:rPr lang="nl-NL" dirty="0"/>
              <a:t>Bij vermoedens omtrent slachtofferschap tienerpooiers, moet dit worden gemeld bij een erkend gespecialiseerd centrum</a:t>
            </a:r>
          </a:p>
          <a:p>
            <a:pPr marL="171450" indent="-171450">
              <a:buFontTx/>
              <a:buChar char="-"/>
            </a:pPr>
            <a:r>
              <a:rPr lang="nl-NL" dirty="0"/>
              <a:t>Drie centra mensenhandel</a:t>
            </a:r>
          </a:p>
          <a:p>
            <a:pPr marL="628650" lvl="1" indent="-171450">
              <a:buFontTx/>
              <a:buChar char="-"/>
            </a:pPr>
            <a:r>
              <a:rPr lang="nl-NL" dirty="0"/>
              <a:t>Maar enkel </a:t>
            </a:r>
            <a:r>
              <a:rPr lang="nl-NL" dirty="0" err="1"/>
              <a:t>Payoke</a:t>
            </a:r>
            <a:r>
              <a:rPr lang="nl-NL" dirty="0"/>
              <a:t> werkt met slachtoffers tienerpooiers mdv assessment</a:t>
            </a:r>
            <a:endParaRPr lang="nl-BE" dirty="0"/>
          </a:p>
        </p:txBody>
      </p:sp>
      <p:sp>
        <p:nvSpPr>
          <p:cNvPr id="4" name="Tijdelijke aanduiding voor dianummer 3"/>
          <p:cNvSpPr>
            <a:spLocks noGrp="1"/>
          </p:cNvSpPr>
          <p:nvPr>
            <p:ph type="sldNum" sz="quarter" idx="5"/>
          </p:nvPr>
        </p:nvSpPr>
        <p:spPr/>
        <p:txBody>
          <a:bodyPr/>
          <a:lstStyle/>
          <a:p>
            <a:fld id="{77F12B14-BD78-47CC-8229-8D680A09B92D}" type="slidenum">
              <a:rPr lang="nl-BE" smtClean="0"/>
              <a:t>33</a:t>
            </a:fld>
            <a:endParaRPr lang="nl-BE"/>
          </a:p>
        </p:txBody>
      </p:sp>
    </p:spTree>
    <p:extLst>
      <p:ext uri="{BB962C8B-B14F-4D97-AF65-F5344CB8AC3E}">
        <p14:creationId xmlns:p14="http://schemas.microsoft.com/office/powerpoint/2010/main" val="476195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0"/>
            <a:r>
              <a:rPr lang="nl-BE" dirty="0"/>
              <a:t>Enkele mensen aan het woord laten + waar komt deze schatting vandaan?</a:t>
            </a:r>
          </a:p>
          <a:p>
            <a:pPr marL="171450" lvl="0" indent="-171450">
              <a:buSzPct val="100000"/>
              <a:buChar char="-"/>
            </a:pPr>
            <a:r>
              <a:rPr lang="nl-BE" dirty="0"/>
              <a:t>Ervaring?</a:t>
            </a:r>
          </a:p>
          <a:p>
            <a:pPr marL="171450" lvl="0" indent="-171450">
              <a:buSzPct val="100000"/>
              <a:buChar char="-"/>
            </a:pPr>
            <a:r>
              <a:rPr lang="nl-BE" dirty="0"/>
              <a:t>Onderzoek?</a:t>
            </a:r>
          </a:p>
          <a:p>
            <a:pPr marL="171450" lvl="0" indent="-171450">
              <a:buSzPct val="100000"/>
              <a:buChar char="-"/>
            </a:pPr>
            <a:r>
              <a:rPr lang="nl-BE" dirty="0"/>
              <a:t>Beiden?</a:t>
            </a:r>
          </a:p>
        </p:txBody>
      </p:sp>
      <p:sp>
        <p:nvSpPr>
          <p:cNvPr id="4" name="Tijdelijke aanduiding voor dianummer 3"/>
          <p:cNvSpPr>
            <a:spLocks noGrp="1"/>
          </p:cNvSpPr>
          <p:nvPr>
            <p:ph type="sldNum" sz="quarter" idx="5"/>
          </p:nvPr>
        </p:nvSpPr>
        <p:spPr/>
        <p:txBody>
          <a:bodyPr/>
          <a:lstStyle/>
          <a:p>
            <a:fld id="{77F12B14-BD78-47CC-8229-8D680A09B92D}" type="slidenum">
              <a:rPr lang="nl-BE" smtClean="0"/>
              <a:t>4</a:t>
            </a:fld>
            <a:endParaRPr lang="nl-BE"/>
          </a:p>
        </p:txBody>
      </p:sp>
    </p:spTree>
    <p:extLst>
      <p:ext uri="{BB962C8B-B14F-4D97-AF65-F5344CB8AC3E}">
        <p14:creationId xmlns:p14="http://schemas.microsoft.com/office/powerpoint/2010/main" val="34838679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lvl="0" indent="-171450">
              <a:buSzPct val="100000"/>
              <a:buChar char="-"/>
            </a:pPr>
            <a:r>
              <a:rPr lang="nl-BE" dirty="0"/>
              <a:t>Een groot aantal van de geconsulteerde instellingen uit het onderzoek stelt dat 40 à 50% van de geplaatste meisjes in aanraking komen/zijn geweest met de tienerpooierproblematiek. Dit wordt ook bevestigd wanneer wij vormingen geven aan </a:t>
            </a:r>
            <a:r>
              <a:rPr lang="nl-BE" dirty="0" err="1"/>
              <a:t>GI’s</a:t>
            </a:r>
            <a:endParaRPr lang="nl-BE" dirty="0"/>
          </a:p>
          <a:p>
            <a:pPr marL="171450" lvl="0" indent="-171450">
              <a:buSzPct val="100000"/>
              <a:buChar char="-"/>
            </a:pPr>
            <a:r>
              <a:rPr lang="nl-BE" dirty="0"/>
              <a:t>Daarbij moet in acht worden genomen dat er door de COVID-19 pandemie lange tijd geen of amper toegang was tot gezondheidszorg. Jongeren kampten over het algemeen meer met stress en depressieve klachten. Dit zijn algemene cijfers: laat staan dat we inzoomen op jongeren die destijds in instellingen verbleven, niet naar huis konden, of nog schrijnender: jongeren die vastzaten bij hun agressor. Tijdens de eerste lockdown zag 1712 de oproepen van huiselijk geweld met meer dan de helft toenemen, waaronder meer dan de helft van de oproepen kwamen van minderjarigen. De gevolgen van deze pandemie zijn dus nog groter voor kwetsbare jongeren met gebrek aan perspectief. </a:t>
            </a:r>
          </a:p>
          <a:p>
            <a:endParaRPr lang="nl-BE" dirty="0"/>
          </a:p>
        </p:txBody>
      </p:sp>
      <p:sp>
        <p:nvSpPr>
          <p:cNvPr id="4" name="Tijdelijke aanduiding voor dianummer 3"/>
          <p:cNvSpPr>
            <a:spLocks noGrp="1"/>
          </p:cNvSpPr>
          <p:nvPr>
            <p:ph type="sldNum" sz="quarter" idx="5"/>
          </p:nvPr>
        </p:nvSpPr>
        <p:spPr/>
        <p:txBody>
          <a:bodyPr/>
          <a:lstStyle/>
          <a:p>
            <a:fld id="{77F12B14-BD78-47CC-8229-8D680A09B92D}" type="slidenum">
              <a:rPr lang="nl-BE" smtClean="0"/>
              <a:t>5</a:t>
            </a:fld>
            <a:endParaRPr lang="nl-BE"/>
          </a:p>
        </p:txBody>
      </p:sp>
    </p:spTree>
    <p:extLst>
      <p:ext uri="{BB962C8B-B14F-4D97-AF65-F5344CB8AC3E}">
        <p14:creationId xmlns:p14="http://schemas.microsoft.com/office/powerpoint/2010/main" val="11237326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0"/>
            <a:r>
              <a:rPr lang="nl-NL" dirty="0">
                <a:solidFill>
                  <a:srgbClr val="818181"/>
                </a:solidFill>
                <a:latin typeface="fira sans"/>
              </a:rPr>
              <a:t>Wetgeving:</a:t>
            </a:r>
          </a:p>
          <a:p>
            <a:pPr marL="171450" lvl="0" indent="-171450">
              <a:buSzPct val="100000"/>
              <a:buChar char="-"/>
            </a:pPr>
            <a:r>
              <a:rPr lang="nl-NL" dirty="0">
                <a:solidFill>
                  <a:srgbClr val="818181"/>
                </a:solidFill>
                <a:latin typeface="fira sans"/>
              </a:rPr>
              <a:t>Steunt op 2 pilaren. </a:t>
            </a:r>
          </a:p>
          <a:p>
            <a:pPr marL="628650" lvl="1" indent="-171450">
              <a:buSzPct val="100000"/>
              <a:buFont typeface="Arial" pitchFamily="34"/>
              <a:buChar char="•"/>
            </a:pPr>
            <a:r>
              <a:rPr lang="nl-NL" dirty="0">
                <a:solidFill>
                  <a:srgbClr val="818181"/>
                </a:solidFill>
                <a:latin typeface="fira sans"/>
              </a:rPr>
              <a:t>Enerzijds uitbuiting, waarin we 5 verschillende soorten kunnen onderscheiden. </a:t>
            </a:r>
            <a:r>
              <a:rPr lang="nl-NL" dirty="0" err="1">
                <a:solidFill>
                  <a:srgbClr val="818181"/>
                </a:solidFill>
                <a:latin typeface="fira sans"/>
              </a:rPr>
              <a:t>Tienerpooierschap</a:t>
            </a:r>
            <a:r>
              <a:rPr lang="nl-NL" dirty="0">
                <a:solidFill>
                  <a:srgbClr val="818181"/>
                </a:solidFill>
                <a:latin typeface="fira sans"/>
              </a:rPr>
              <a:t> opereert uiteraard onder seksuele uitbuiting, maar het komt ook zeker voor dat slachtoffers worden gedwongen om criminele feiten te plegen.</a:t>
            </a:r>
          </a:p>
          <a:p>
            <a:pPr marL="628650" lvl="1" indent="-171450">
              <a:buSzPct val="100000"/>
              <a:buFont typeface="Arial" pitchFamily="34"/>
              <a:buChar char="•"/>
            </a:pPr>
            <a:r>
              <a:rPr lang="nl-NL" dirty="0">
                <a:solidFill>
                  <a:srgbClr val="818181"/>
                </a:solidFill>
                <a:latin typeface="fira sans"/>
              </a:rPr>
              <a:t>Anderzijds controle, die zowel intern als extern kan worden uitgeoefend. Met als doel het slachtoffer (seksueel) uit te buiten</a:t>
            </a:r>
          </a:p>
          <a:p>
            <a:endParaRPr lang="nl-BE" dirty="0"/>
          </a:p>
        </p:txBody>
      </p:sp>
      <p:sp>
        <p:nvSpPr>
          <p:cNvPr id="4" name="Tijdelijke aanduiding voor dianummer 3"/>
          <p:cNvSpPr>
            <a:spLocks noGrp="1"/>
          </p:cNvSpPr>
          <p:nvPr>
            <p:ph type="sldNum" sz="quarter" idx="5"/>
          </p:nvPr>
        </p:nvSpPr>
        <p:spPr/>
        <p:txBody>
          <a:bodyPr/>
          <a:lstStyle/>
          <a:p>
            <a:fld id="{77F12B14-BD78-47CC-8229-8D680A09B92D}" type="slidenum">
              <a:rPr lang="nl-BE" smtClean="0"/>
              <a:t>7</a:t>
            </a:fld>
            <a:endParaRPr lang="nl-BE"/>
          </a:p>
        </p:txBody>
      </p:sp>
    </p:spTree>
    <p:extLst>
      <p:ext uri="{BB962C8B-B14F-4D97-AF65-F5344CB8AC3E}">
        <p14:creationId xmlns:p14="http://schemas.microsoft.com/office/powerpoint/2010/main" val="1842902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lvl="0" indent="-171450">
              <a:buSzPct val="100000"/>
              <a:buChar char="-"/>
            </a:pPr>
            <a:r>
              <a:rPr lang="nl-BE" dirty="0"/>
              <a:t>De term “loverboy” is in feite te eufemistisch. Het verhult de doelstellingen van de menshandelaar in kwestie. Laat ons niet vergeten dat deze personen doelbewust handelen door te teren op de kwetsbaarheid en emotionele afhankelijkheid van minderjarigen</a:t>
            </a:r>
          </a:p>
          <a:p>
            <a:pPr marL="628650" lvl="1" indent="-171450">
              <a:buSzPct val="100000"/>
              <a:buFont typeface="Arial" pitchFamily="34"/>
              <a:buChar char="•"/>
            </a:pPr>
            <a:r>
              <a:rPr lang="nl-NL" dirty="0">
                <a:solidFill>
                  <a:srgbClr val="818181"/>
                </a:solidFill>
                <a:latin typeface="fira sans"/>
              </a:rPr>
              <a:t>Mensenhandel is een moderne vorm van slavernij.  </a:t>
            </a:r>
            <a:endParaRPr lang="nl-NL" dirty="0">
              <a:solidFill>
                <a:srgbClr val="818181"/>
              </a:solidFill>
              <a:latin typeface="fira sans" pitchFamily="34"/>
            </a:endParaRPr>
          </a:p>
          <a:p>
            <a:pPr marL="628650" lvl="1" indent="-171450">
              <a:buSzPct val="100000"/>
              <a:buFont typeface="Arial" pitchFamily="34"/>
              <a:buChar char="•"/>
            </a:pPr>
            <a:r>
              <a:rPr lang="nl-NL" dirty="0">
                <a:solidFill>
                  <a:srgbClr val="818181"/>
                </a:solidFill>
                <a:latin typeface="fira sans"/>
              </a:rPr>
              <a:t>Het is een misdrijf waarbij een persoon een andere persoon uitbuit, zijn vrijheid en waardigheid ontneemt, om zelf geld te verdienen.</a:t>
            </a:r>
          </a:p>
          <a:p>
            <a:endParaRPr lang="nl-BE" dirty="0"/>
          </a:p>
        </p:txBody>
      </p:sp>
      <p:sp>
        <p:nvSpPr>
          <p:cNvPr id="4" name="Tijdelijke aanduiding voor dianummer 3"/>
          <p:cNvSpPr>
            <a:spLocks noGrp="1"/>
          </p:cNvSpPr>
          <p:nvPr>
            <p:ph type="sldNum" sz="quarter" idx="5"/>
          </p:nvPr>
        </p:nvSpPr>
        <p:spPr/>
        <p:txBody>
          <a:bodyPr/>
          <a:lstStyle/>
          <a:p>
            <a:fld id="{77F12B14-BD78-47CC-8229-8D680A09B92D}" type="slidenum">
              <a:rPr lang="nl-BE" smtClean="0"/>
              <a:t>8</a:t>
            </a:fld>
            <a:endParaRPr lang="nl-BE"/>
          </a:p>
        </p:txBody>
      </p:sp>
    </p:spTree>
    <p:extLst>
      <p:ext uri="{BB962C8B-B14F-4D97-AF65-F5344CB8AC3E}">
        <p14:creationId xmlns:p14="http://schemas.microsoft.com/office/powerpoint/2010/main" val="24062203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lvl="0" indent="-171450">
              <a:buSzPct val="100000"/>
              <a:buChar char="-"/>
            </a:pPr>
            <a:r>
              <a:rPr lang="nl-BE" dirty="0"/>
              <a:t>Geen duidelijk beeld van praktijk in Vlaanderen</a:t>
            </a:r>
          </a:p>
          <a:p>
            <a:pPr marL="628650" lvl="1" indent="-171450">
              <a:buSzPct val="100000"/>
              <a:buFont typeface="Arial" panose="020B0604020202020204" pitchFamily="34" charset="0"/>
              <a:buChar char="•"/>
            </a:pPr>
            <a:r>
              <a:rPr lang="nl-BE" dirty="0"/>
              <a:t>Verdoken verschijnsel</a:t>
            </a:r>
          </a:p>
          <a:p>
            <a:pPr marL="628650" lvl="1" indent="-171450">
              <a:buSzPct val="100000"/>
              <a:buFont typeface="Arial" pitchFamily="34"/>
              <a:buChar char="•"/>
            </a:pPr>
            <a:r>
              <a:rPr lang="nl-BE" dirty="0"/>
              <a:t>Komt doordat pooiers gebruik maken van illegale circuits. Reguliere prostitutie wordt namelijk sterk gemonitord door politie. Pooiers gebruiken bijvoorbeeld websites zoals Redlights.be om meisjes aan te bieden als “studentjes” of “18-jarigen”, hetgeen moeilijk is voor de bevoegde instanties om na te gaan. </a:t>
            </a:r>
          </a:p>
          <a:p>
            <a:pPr lvl="0"/>
            <a:r>
              <a:rPr lang="nl-BE" dirty="0"/>
              <a:t>- DETECTIEPROBLEEM	</a:t>
            </a:r>
          </a:p>
          <a:p>
            <a:pPr marL="628650" lvl="1" indent="-171450">
              <a:buSzPct val="100000"/>
              <a:buFont typeface="Arial" pitchFamily="34"/>
              <a:buChar char="•"/>
            </a:pPr>
            <a:r>
              <a:rPr lang="nl-BE" dirty="0"/>
              <a:t>Omwille van de grote afhankelijkheidsfactor en complexe problematiek van jongeren die zich kaderen binnen deze dynamieken, voelen zij zich vaak geen slachtoffer. Ook schaamte, angst voor represailles en/of blijvende aanhankelijkheid voorkomen dat ze aangifte doen.</a:t>
            </a:r>
          </a:p>
          <a:p>
            <a:pPr marL="628650" lvl="1" indent="-171450">
              <a:buSzPct val="100000"/>
              <a:buFont typeface="Arial" pitchFamily="34"/>
              <a:buChar char="•"/>
            </a:pPr>
            <a:r>
              <a:rPr lang="nl-BE" dirty="0"/>
              <a:t>De weinige keren dat meisjes bereid zijn om namen te geven en betrokkenen worden gearresteerd, komt er aan het licht wat deze minderjarigen moesten verduren</a:t>
            </a:r>
          </a:p>
          <a:p>
            <a:pPr marL="1085850" lvl="2" indent="-171450">
              <a:buSzPct val="100000"/>
              <a:buFont typeface="Courier New" pitchFamily="49"/>
              <a:buChar char="o"/>
            </a:pPr>
            <a:r>
              <a:rPr lang="nl-BE" dirty="0"/>
              <a:t>Schrijnende getuigenissen</a:t>
            </a:r>
          </a:p>
          <a:p>
            <a:pPr marL="1085850" lvl="2" indent="-171450">
              <a:buSzPct val="100000"/>
              <a:buFont typeface="Courier New" pitchFamily="49"/>
              <a:buChar char="o"/>
            </a:pPr>
            <a:r>
              <a:rPr lang="nl-BE" dirty="0"/>
              <a:t>Fysiek en emotioneel geweld</a:t>
            </a:r>
          </a:p>
          <a:p>
            <a:pPr marL="1085850" lvl="2" indent="-171450">
              <a:buSzPct val="100000"/>
              <a:buFont typeface="Courier New" pitchFamily="49"/>
              <a:buChar char="o"/>
            </a:pPr>
            <a:r>
              <a:rPr lang="nl-BE" dirty="0"/>
              <a:t>Ontelbare aanrandingen en verkrachtingen</a:t>
            </a:r>
          </a:p>
          <a:p>
            <a:pPr marL="628650" lvl="1" indent="-171450">
              <a:buSzPct val="100000"/>
              <a:buFont typeface="Arial" pitchFamily="34"/>
              <a:buChar char="•"/>
            </a:pPr>
            <a:r>
              <a:rPr lang="nl-BE" dirty="0"/>
              <a:t>Impact is enorm, daarom is de kans dat ze hun pooier verlinken zeer klein</a:t>
            </a:r>
          </a:p>
        </p:txBody>
      </p:sp>
      <p:sp>
        <p:nvSpPr>
          <p:cNvPr id="4" name="Tijdelijke aanduiding voor dianummer 3"/>
          <p:cNvSpPr>
            <a:spLocks noGrp="1"/>
          </p:cNvSpPr>
          <p:nvPr>
            <p:ph type="sldNum" sz="quarter" idx="5"/>
          </p:nvPr>
        </p:nvSpPr>
        <p:spPr/>
        <p:txBody>
          <a:bodyPr/>
          <a:lstStyle/>
          <a:p>
            <a:fld id="{77F12B14-BD78-47CC-8229-8D680A09B92D}" type="slidenum">
              <a:rPr lang="nl-BE" smtClean="0"/>
              <a:t>9</a:t>
            </a:fld>
            <a:endParaRPr lang="nl-BE"/>
          </a:p>
        </p:txBody>
      </p:sp>
    </p:spTree>
    <p:extLst>
      <p:ext uri="{BB962C8B-B14F-4D97-AF65-F5344CB8AC3E}">
        <p14:creationId xmlns:p14="http://schemas.microsoft.com/office/powerpoint/2010/main" val="29939158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lvl="0" indent="-171450">
              <a:buSzPct val="100000"/>
              <a:buChar char="-"/>
            </a:pPr>
            <a:r>
              <a:rPr lang="nl-BE" dirty="0"/>
              <a:t>Gebaseerd op de enkele tienerpooiers die bij het parket gekend zijn. Onderzoek toont dat er een aantal terugkerende kenmerken zijn, waarbij er werd gewaakt over stereotypering en tunnelvisie</a:t>
            </a:r>
          </a:p>
          <a:p>
            <a:pPr marL="171450" lvl="0" indent="-171450">
              <a:buSzPct val="100000"/>
              <a:buChar char="-"/>
            </a:pPr>
            <a:r>
              <a:rPr lang="nl-BE" dirty="0"/>
              <a:t>“ECONOMISCHE NICHE”</a:t>
            </a:r>
          </a:p>
          <a:p>
            <a:pPr marL="628650" lvl="1" indent="-171450">
              <a:buSzPct val="100000"/>
              <a:buFont typeface="Arial" pitchFamily="34"/>
              <a:buChar char="•"/>
            </a:pPr>
            <a:r>
              <a:rPr lang="nl-BE" dirty="0"/>
              <a:t>Vaak komen daders zelf uit moeilijke thuissituaties, waarbij ze veelal eigenschappen ontwikkelen zoals</a:t>
            </a:r>
          </a:p>
          <a:p>
            <a:pPr marL="1085850" lvl="2" indent="-171450">
              <a:buSzPct val="100000"/>
              <a:buFont typeface="Courier New" pitchFamily="49"/>
              <a:buChar char="o"/>
            </a:pPr>
            <a:r>
              <a:rPr lang="nl-BE" dirty="0"/>
              <a:t>Narcisme</a:t>
            </a:r>
          </a:p>
          <a:p>
            <a:pPr marL="1085850" lvl="2" indent="-171450">
              <a:buSzPct val="100000"/>
              <a:buFont typeface="Courier New" pitchFamily="49"/>
              <a:buChar char="o"/>
            </a:pPr>
            <a:r>
              <a:rPr lang="nl-BE" dirty="0"/>
              <a:t>Agressie</a:t>
            </a:r>
          </a:p>
          <a:p>
            <a:pPr marL="1085850" lvl="2" indent="-171450">
              <a:buSzPct val="100000"/>
              <a:buFont typeface="Courier New" pitchFamily="49"/>
              <a:buChar char="o"/>
            </a:pPr>
            <a:r>
              <a:rPr lang="nl-BE" dirty="0"/>
              <a:t>Machtsgeilheid</a:t>
            </a:r>
          </a:p>
          <a:p>
            <a:pPr marL="1085850" lvl="2" indent="-171450">
              <a:buSzPct val="100000"/>
              <a:buFont typeface="Courier New" pitchFamily="49"/>
              <a:buChar char="o"/>
            </a:pPr>
            <a:r>
              <a:rPr lang="nl-BE" dirty="0"/>
              <a:t>Materieel willen compenseren door opgroeien in kansarmoede</a:t>
            </a:r>
          </a:p>
          <a:p>
            <a:pPr marL="1085850" lvl="2" indent="-171450">
              <a:buSzPct val="100000"/>
              <a:buFont typeface="Courier New" pitchFamily="49"/>
              <a:buChar char="o"/>
            </a:pPr>
            <a:r>
              <a:rPr lang="nl-BE" dirty="0"/>
              <a:t>Afwezigheid van slachtofferempathie</a:t>
            </a:r>
          </a:p>
          <a:p>
            <a:endParaRPr lang="nl-BE" dirty="0"/>
          </a:p>
        </p:txBody>
      </p:sp>
      <p:sp>
        <p:nvSpPr>
          <p:cNvPr id="4" name="Tijdelijke aanduiding voor dianummer 3"/>
          <p:cNvSpPr>
            <a:spLocks noGrp="1"/>
          </p:cNvSpPr>
          <p:nvPr>
            <p:ph type="sldNum" sz="quarter" idx="5"/>
          </p:nvPr>
        </p:nvSpPr>
        <p:spPr/>
        <p:txBody>
          <a:bodyPr/>
          <a:lstStyle/>
          <a:p>
            <a:fld id="{77F12B14-BD78-47CC-8229-8D680A09B92D}" type="slidenum">
              <a:rPr lang="nl-BE" smtClean="0"/>
              <a:t>10</a:t>
            </a:fld>
            <a:endParaRPr lang="nl-BE"/>
          </a:p>
        </p:txBody>
      </p:sp>
    </p:spTree>
    <p:extLst>
      <p:ext uri="{BB962C8B-B14F-4D97-AF65-F5344CB8AC3E}">
        <p14:creationId xmlns:p14="http://schemas.microsoft.com/office/powerpoint/2010/main" val="36068258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0"/>
            <a:r>
              <a:rPr lang="nl-BE" dirty="0"/>
              <a:t>Maffiastructuur:</a:t>
            </a:r>
          </a:p>
          <a:p>
            <a:pPr marL="171450" lvl="0" indent="-171450">
              <a:buFontTx/>
              <a:buChar char="-"/>
            </a:pPr>
            <a:r>
              <a:rPr lang="nl-BE" dirty="0"/>
              <a:t>Draait om macht, aanzien en is onderhevig aan hiërarchische structuur</a:t>
            </a:r>
          </a:p>
          <a:p>
            <a:pPr marL="171450" lvl="0" indent="-171450">
              <a:buFontTx/>
              <a:buChar char="-"/>
            </a:pPr>
            <a:r>
              <a:rPr lang="nl-BE" dirty="0"/>
              <a:t>Men probeert op te klimmen in de “organisatie”</a:t>
            </a:r>
          </a:p>
          <a:p>
            <a:pPr marL="171450" lvl="0" indent="-171450">
              <a:buFontTx/>
              <a:buChar char="-"/>
            </a:pPr>
            <a:endParaRPr lang="nl-BE" dirty="0"/>
          </a:p>
          <a:p>
            <a:pPr marL="0" lvl="0" indent="0">
              <a:buFontTx/>
              <a:buNone/>
            </a:pPr>
            <a:r>
              <a:rPr lang="nl-BE" dirty="0"/>
              <a:t>Celstructuur</a:t>
            </a:r>
          </a:p>
          <a:p>
            <a:pPr marL="0" lvl="0" indent="0">
              <a:buFontTx/>
              <a:buNone/>
            </a:pPr>
            <a:r>
              <a:rPr lang="nl-BE" dirty="0"/>
              <a:t>-   Draait voornamelijk om geld.</a:t>
            </a:r>
          </a:p>
          <a:p>
            <a:pPr marL="171450" lvl="0" indent="-171450">
              <a:buSzPct val="100000"/>
              <a:buChar char="-"/>
            </a:pPr>
            <a:r>
              <a:rPr lang="nl-BE" dirty="0"/>
              <a:t>Prostitutie is de hoofdbezigheid van pooiers</a:t>
            </a:r>
          </a:p>
          <a:p>
            <a:pPr marL="171450" lvl="0" indent="-171450">
              <a:buSzPct val="100000"/>
              <a:buChar char="-"/>
            </a:pPr>
            <a:r>
              <a:rPr lang="nl-BE" dirty="0"/>
              <a:t>Men wisselt onderling slachtoffers uit en zet deze ook in voor andere doeleinden</a:t>
            </a:r>
          </a:p>
          <a:p>
            <a:pPr marL="171450" lvl="0" indent="-171450">
              <a:buSzPct val="100000"/>
              <a:buChar char="-"/>
            </a:pPr>
            <a:endParaRPr lang="nl-BE" dirty="0"/>
          </a:p>
          <a:p>
            <a:pPr marL="0" lvl="0" indent="0">
              <a:buSzPct val="100000"/>
              <a:buNone/>
            </a:pPr>
            <a:r>
              <a:rPr lang="nl-BE" dirty="0"/>
              <a:t>Enkeling</a:t>
            </a:r>
          </a:p>
          <a:p>
            <a:pPr marL="0" lvl="0" indent="0">
              <a:buSzPct val="100000"/>
              <a:buNone/>
            </a:pPr>
            <a:r>
              <a:rPr lang="nl-BE" dirty="0"/>
              <a:t>- Bij ons komen eerder laatste 2 structuren voor</a:t>
            </a:r>
          </a:p>
          <a:p>
            <a:pPr marL="628650" lvl="1" indent="-171450">
              <a:buSzPct val="100000"/>
              <a:buFont typeface="Arial" pitchFamily="34"/>
              <a:buChar char="•"/>
            </a:pPr>
            <a:r>
              <a:rPr lang="nl-BE" dirty="0"/>
              <a:t>Doordat straffen beperkt zijn en winsten gemakkelijk, komt </a:t>
            </a:r>
            <a:r>
              <a:rPr lang="nl-BE" dirty="0" err="1"/>
              <a:t>recidivisme</a:t>
            </a:r>
            <a:r>
              <a:rPr lang="nl-BE" dirty="0"/>
              <a:t> vaak voor</a:t>
            </a:r>
          </a:p>
          <a:p>
            <a:pPr marL="628650" lvl="1" indent="-171450">
              <a:buSzPct val="100000"/>
              <a:buFont typeface="Arial" pitchFamily="34"/>
              <a:buChar char="•"/>
            </a:pPr>
            <a:r>
              <a:rPr lang="nl-BE" dirty="0"/>
              <a:t>Bekende TP, reeds 3</a:t>
            </a:r>
            <a:r>
              <a:rPr lang="nl-BE" baseline="30000" dirty="0"/>
              <a:t>de</a:t>
            </a:r>
            <a:r>
              <a:rPr lang="nl-BE" dirty="0"/>
              <a:t> onderzoek, hiervoor al 2 keer veroordeeld</a:t>
            </a:r>
          </a:p>
          <a:p>
            <a:endParaRPr lang="nl-BE" dirty="0"/>
          </a:p>
        </p:txBody>
      </p:sp>
      <p:sp>
        <p:nvSpPr>
          <p:cNvPr id="4" name="Tijdelijke aanduiding voor dianummer 3"/>
          <p:cNvSpPr>
            <a:spLocks noGrp="1"/>
          </p:cNvSpPr>
          <p:nvPr>
            <p:ph type="sldNum" sz="quarter" idx="5"/>
          </p:nvPr>
        </p:nvSpPr>
        <p:spPr/>
        <p:txBody>
          <a:bodyPr/>
          <a:lstStyle/>
          <a:p>
            <a:fld id="{77F12B14-BD78-47CC-8229-8D680A09B92D}" type="slidenum">
              <a:rPr lang="nl-BE" smtClean="0"/>
              <a:t>11</a:t>
            </a:fld>
            <a:endParaRPr lang="nl-BE"/>
          </a:p>
        </p:txBody>
      </p:sp>
    </p:spTree>
    <p:extLst>
      <p:ext uri="{BB962C8B-B14F-4D97-AF65-F5344CB8AC3E}">
        <p14:creationId xmlns:p14="http://schemas.microsoft.com/office/powerpoint/2010/main" val="10076939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4.png"/><Relationship Id="rId3" Type="http://schemas.openxmlformats.org/officeDocument/2006/relationships/hyperlink" Target="mailto:info@payoke.be" TargetMode="External"/><Relationship Id="rId7" Type="http://schemas.openxmlformats.org/officeDocument/2006/relationships/hyperlink" Target="https://www.instagram.com/payoke.vzw/" TargetMode="External"/><Relationship Id="rId12" Type="http://schemas.openxmlformats.org/officeDocument/2006/relationships/hyperlink" Target="https://www.payoke.be/en" TargetMode="External"/><Relationship Id="rId17" Type="http://schemas.openxmlformats.org/officeDocument/2006/relationships/image" Target="../media/image16.png"/><Relationship Id="rId2" Type="http://schemas.openxmlformats.org/officeDocument/2006/relationships/image" Target="../media/image6.png"/><Relationship Id="rId16" Type="http://schemas.openxmlformats.org/officeDocument/2006/relationships/hyperlink" Target="https://twitter.com/Payoke_ngo" TargetMode="External"/><Relationship Id="rId1" Type="http://schemas.openxmlformats.org/officeDocument/2006/relationships/slideMaster" Target="../slideMasters/slideMaster2.xml"/><Relationship Id="rId6" Type="http://schemas.openxmlformats.org/officeDocument/2006/relationships/image" Target="../media/image9.png"/><Relationship Id="rId11" Type="http://schemas.openxmlformats.org/officeDocument/2006/relationships/image" Target="../media/image13.png"/><Relationship Id="rId5" Type="http://schemas.openxmlformats.org/officeDocument/2006/relationships/hyperlink" Target="https://www.facebook.com/payokevzw" TargetMode="External"/><Relationship Id="rId15" Type="http://schemas.openxmlformats.org/officeDocument/2006/relationships/image" Target="../media/image15.png"/><Relationship Id="rId10" Type="http://schemas.openxmlformats.org/officeDocument/2006/relationships/image" Target="../media/image12.png"/><Relationship Id="rId4" Type="http://schemas.openxmlformats.org/officeDocument/2006/relationships/image" Target="../media/image8.png"/><Relationship Id="rId9" Type="http://schemas.openxmlformats.org/officeDocument/2006/relationships/image" Target="../media/image11.png"/><Relationship Id="rId14" Type="http://schemas.openxmlformats.org/officeDocument/2006/relationships/hyperlink" Target="https://www.linkedin.com/company/payoke/" TargetMode="Externa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eldia">
    <p:spTree>
      <p:nvGrpSpPr>
        <p:cNvPr id="1" name=""/>
        <p:cNvGrpSpPr/>
        <p:nvPr/>
      </p:nvGrpSpPr>
      <p:grpSpPr>
        <a:xfrm>
          <a:off x="0" y="0"/>
          <a:ext cx="0" cy="0"/>
          <a:chOff x="0" y="0"/>
          <a:chExt cx="0" cy="0"/>
        </a:xfrm>
      </p:grpSpPr>
      <p:pic>
        <p:nvPicPr>
          <p:cNvPr id="10" name="image2.jpeg">
            <a:extLst>
              <a:ext uri="{FF2B5EF4-FFF2-40B4-BE49-F238E27FC236}">
                <a16:creationId xmlns:a16="http://schemas.microsoft.com/office/drawing/2014/main" id="{826EB6F1-5059-C34A-B663-2B1FF4F5EE41}"/>
              </a:ext>
            </a:extLst>
          </p:cNvPr>
          <p:cNvPicPr/>
          <p:nvPr/>
        </p:nvPicPr>
        <p:blipFill rotWithShape="1">
          <a:blip r:embed="rId2"/>
          <a:srcRect t="17110" b="12777"/>
          <a:stretch/>
        </p:blipFill>
        <p:spPr>
          <a:xfrm>
            <a:off x="1687845" y="1131068"/>
            <a:ext cx="10543570" cy="5209275"/>
          </a:xfrm>
          <a:prstGeom prst="rect">
            <a:avLst/>
          </a:prstGeom>
          <a:ln w="12700">
            <a:miter lim="400000"/>
          </a:ln>
        </p:spPr>
      </p:pic>
      <p:sp>
        <p:nvSpPr>
          <p:cNvPr id="11" name="Rechthoek 10">
            <a:extLst>
              <a:ext uri="{FF2B5EF4-FFF2-40B4-BE49-F238E27FC236}">
                <a16:creationId xmlns:a16="http://schemas.microsoft.com/office/drawing/2014/main" id="{AF601870-0C32-B04A-B185-1E6F62254CB5}"/>
              </a:ext>
            </a:extLst>
          </p:cNvPr>
          <p:cNvSpPr/>
          <p:nvPr/>
        </p:nvSpPr>
        <p:spPr>
          <a:xfrm>
            <a:off x="5446059" y="5990553"/>
            <a:ext cx="6745940" cy="541383"/>
          </a:xfrm>
          <a:prstGeom prst="rect">
            <a:avLst/>
          </a:prstGeom>
          <a:solidFill>
            <a:srgbClr val="C20735"/>
          </a:solidFill>
          <a:ln>
            <a:solidFill>
              <a:srgbClr val="CF22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itle 1">
            <a:extLst>
              <a:ext uri="{FF2B5EF4-FFF2-40B4-BE49-F238E27FC236}">
                <a16:creationId xmlns:a16="http://schemas.microsoft.com/office/drawing/2014/main" id="{BD90A606-990D-9843-BEF4-EAFDB0618167}"/>
              </a:ext>
            </a:extLst>
          </p:cNvPr>
          <p:cNvSpPr>
            <a:spLocks noGrp="1"/>
          </p:cNvSpPr>
          <p:nvPr>
            <p:ph type="ctrTitle" hasCustomPrompt="1"/>
          </p:nvPr>
        </p:nvSpPr>
        <p:spPr>
          <a:xfrm>
            <a:off x="5446059" y="5990552"/>
            <a:ext cx="6745942" cy="571611"/>
          </a:xfrm>
        </p:spPr>
        <p:txBody>
          <a:bodyPr anchor="b">
            <a:noAutofit/>
          </a:bodyPr>
          <a:lstStyle>
            <a:lvl1pPr algn="ctr">
              <a:defRPr sz="28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STRIJD MEE TEGEN MENSENHANDEL</a:t>
            </a:r>
            <a:endParaRPr lang="en-US"/>
          </a:p>
        </p:txBody>
      </p:sp>
      <p:cxnSp>
        <p:nvCxnSpPr>
          <p:cNvPr id="21" name="Straight Connector 31">
            <a:extLst>
              <a:ext uri="{FF2B5EF4-FFF2-40B4-BE49-F238E27FC236}">
                <a16:creationId xmlns:a16="http://schemas.microsoft.com/office/drawing/2014/main" id="{72F5E5A9-447C-7044-BE4E-792B9EBDFDEF}"/>
              </a:ext>
            </a:extLst>
          </p:cNvPr>
          <p:cNvCxnSpPr>
            <a:cxnSpLocks/>
          </p:cNvCxnSpPr>
          <p:nvPr/>
        </p:nvCxnSpPr>
        <p:spPr>
          <a:xfrm>
            <a:off x="725876" y="6494929"/>
            <a:ext cx="0" cy="363071"/>
          </a:xfrm>
          <a:prstGeom prst="line">
            <a:avLst/>
          </a:prstGeom>
          <a:ln w="28575">
            <a:solidFill>
              <a:srgbClr val="C20735"/>
            </a:solidFill>
          </a:ln>
        </p:spPr>
        <p:style>
          <a:lnRef idx="1">
            <a:schemeClr val="accent1"/>
          </a:lnRef>
          <a:fillRef idx="0">
            <a:schemeClr val="accent1"/>
          </a:fillRef>
          <a:effectRef idx="0">
            <a:schemeClr val="accent1"/>
          </a:effectRef>
          <a:fontRef idx="minor">
            <a:schemeClr val="tx1"/>
          </a:fontRef>
        </p:style>
      </p:cxnSp>
      <p:pic>
        <p:nvPicPr>
          <p:cNvPr id="5" name="Picture 4" descr="Logo">
            <a:extLst>
              <a:ext uri="{FF2B5EF4-FFF2-40B4-BE49-F238E27FC236}">
                <a16:creationId xmlns:a16="http://schemas.microsoft.com/office/drawing/2014/main" id="{31F8FD28-2A4B-17D5-8E8A-00D8A5626206}"/>
              </a:ext>
            </a:extLst>
          </p:cNvPr>
          <p:cNvPicPr>
            <a:picLocks noChangeAspect="1"/>
          </p:cNvPicPr>
          <p:nvPr/>
        </p:nvPicPr>
        <p:blipFill>
          <a:blip r:embed="rId3"/>
          <a:stretch>
            <a:fillRect/>
          </a:stretch>
        </p:blipFill>
        <p:spPr>
          <a:xfrm>
            <a:off x="461797" y="2185"/>
            <a:ext cx="2025004" cy="999764"/>
          </a:xfrm>
          <a:prstGeom prst="rect">
            <a:avLst/>
          </a:prstGeom>
        </p:spPr>
      </p:pic>
      <p:pic>
        <p:nvPicPr>
          <p:cNvPr id="6" name="Picture 9" descr="Background pattern&#10;&#10;Description automatically generated">
            <a:extLst>
              <a:ext uri="{FF2B5EF4-FFF2-40B4-BE49-F238E27FC236}">
                <a16:creationId xmlns:a16="http://schemas.microsoft.com/office/drawing/2014/main" id="{E7046A1E-C6BD-C0E9-C84F-BA0F899E92BD}"/>
              </a:ext>
            </a:extLst>
          </p:cNvPr>
          <p:cNvPicPr>
            <a:picLocks noChangeAspect="1"/>
          </p:cNvPicPr>
          <p:nvPr/>
        </p:nvPicPr>
        <p:blipFill>
          <a:blip r:embed="rId4">
            <a:alphaModFix amt="85000"/>
          </a:blip>
          <a:srcRect t="5931" b="87355"/>
          <a:stretch>
            <a:fillRect/>
          </a:stretch>
        </p:blipFill>
        <p:spPr>
          <a:xfrm>
            <a:off x="3238493" y="6543665"/>
            <a:ext cx="8724903" cy="327026"/>
          </a:xfrm>
          <a:prstGeom prst="rect">
            <a:avLst/>
          </a:prstGeom>
          <a:noFill/>
          <a:ln cap="flat">
            <a:noFill/>
          </a:ln>
        </p:spPr>
      </p:pic>
    </p:spTree>
    <p:extLst>
      <p:ext uri="{BB962C8B-B14F-4D97-AF65-F5344CB8AC3E}">
        <p14:creationId xmlns:p14="http://schemas.microsoft.com/office/powerpoint/2010/main" val="23061681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_Titel en object">
    <p:spTree>
      <p:nvGrpSpPr>
        <p:cNvPr id="1" name=""/>
        <p:cNvGrpSpPr/>
        <p:nvPr/>
      </p:nvGrpSpPr>
      <p:grpSpPr>
        <a:xfrm>
          <a:off x="0" y="0"/>
          <a:ext cx="0" cy="0"/>
          <a:chOff x="0" y="0"/>
          <a:chExt cx="0" cy="0"/>
        </a:xfrm>
      </p:grpSpPr>
      <p:sp>
        <p:nvSpPr>
          <p:cNvPr id="15" name="Rechthoek 14">
            <a:extLst>
              <a:ext uri="{FF2B5EF4-FFF2-40B4-BE49-F238E27FC236}">
                <a16:creationId xmlns:a16="http://schemas.microsoft.com/office/drawing/2014/main" id="{A5EC0B23-9083-DE47-A920-E8FAD8CE6899}"/>
              </a:ext>
            </a:extLst>
          </p:cNvPr>
          <p:cNvSpPr/>
          <p:nvPr/>
        </p:nvSpPr>
        <p:spPr>
          <a:xfrm>
            <a:off x="8264299" y="580017"/>
            <a:ext cx="1868478" cy="282557"/>
          </a:xfrm>
          <a:prstGeom prst="rect">
            <a:avLst/>
          </a:prstGeom>
          <a:solidFill>
            <a:srgbClr val="C20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hthoek 23">
            <a:extLst>
              <a:ext uri="{FF2B5EF4-FFF2-40B4-BE49-F238E27FC236}">
                <a16:creationId xmlns:a16="http://schemas.microsoft.com/office/drawing/2014/main" id="{00F4A6D2-AEDF-B642-A4C5-9E7A6391A992}"/>
              </a:ext>
            </a:extLst>
          </p:cNvPr>
          <p:cNvSpPr/>
          <p:nvPr/>
        </p:nvSpPr>
        <p:spPr>
          <a:xfrm>
            <a:off x="10226396" y="572815"/>
            <a:ext cx="1154483" cy="276999"/>
          </a:xfrm>
          <a:prstGeom prst="rect">
            <a:avLst/>
          </a:prstGeom>
        </p:spPr>
        <p:txBody>
          <a:bodyPr wrap="none" anchor="ctr">
            <a:spAutoFit/>
          </a:bodyPr>
          <a:lstStyle/>
          <a:p>
            <a:pPr lvl="0">
              <a:defRPr sz="1800">
                <a:solidFill>
                  <a:srgbClr val="000000"/>
                </a:solidFill>
              </a:defRPr>
            </a:pPr>
            <a:r>
              <a:rPr lang="nl-BE" sz="1200" b="0" i="0">
                <a:solidFill>
                  <a:srgbClr val="AAAAAA"/>
                </a:solidFill>
                <a:latin typeface="Fira Sans Light" panose="020B0403050000020004" pitchFamily="34" charset="0"/>
              </a:rPr>
              <a:t>Orgaanhandel</a:t>
            </a:r>
          </a:p>
        </p:txBody>
      </p:sp>
      <p:sp>
        <p:nvSpPr>
          <p:cNvPr id="29" name="Rechthoek 28">
            <a:extLst>
              <a:ext uri="{FF2B5EF4-FFF2-40B4-BE49-F238E27FC236}">
                <a16:creationId xmlns:a16="http://schemas.microsoft.com/office/drawing/2014/main" id="{C42C72E2-81A2-6B47-BEF8-D92A86150699}"/>
              </a:ext>
            </a:extLst>
          </p:cNvPr>
          <p:cNvSpPr/>
          <p:nvPr/>
        </p:nvSpPr>
        <p:spPr>
          <a:xfrm>
            <a:off x="6663881" y="572815"/>
            <a:ext cx="1552028" cy="276999"/>
          </a:xfrm>
          <a:prstGeom prst="rect">
            <a:avLst/>
          </a:prstGeom>
        </p:spPr>
        <p:txBody>
          <a:bodyPr wrap="none" anchor="ctr">
            <a:spAutoFit/>
          </a:bodyPr>
          <a:lstStyle/>
          <a:p>
            <a:pPr lvl="0">
              <a:defRPr sz="1800">
                <a:solidFill>
                  <a:srgbClr val="000000"/>
                </a:solidFill>
              </a:defRPr>
            </a:pPr>
            <a:r>
              <a:rPr lang="nl-BE" sz="1200" b="0" i="0">
                <a:solidFill>
                  <a:srgbClr val="AAAAAA"/>
                </a:solidFill>
                <a:latin typeface="Fira Sans Light" panose="020B0403050000020004" pitchFamily="34" charset="0"/>
              </a:rPr>
              <a:t>Uitbuiting bedelarij</a:t>
            </a:r>
          </a:p>
        </p:txBody>
      </p:sp>
      <p:sp>
        <p:nvSpPr>
          <p:cNvPr id="17" name="Rechthoek 16">
            <a:extLst>
              <a:ext uri="{FF2B5EF4-FFF2-40B4-BE49-F238E27FC236}">
                <a16:creationId xmlns:a16="http://schemas.microsoft.com/office/drawing/2014/main" id="{EFAA29F5-D40A-824B-9E91-78F9885952B5}"/>
              </a:ext>
            </a:extLst>
          </p:cNvPr>
          <p:cNvSpPr/>
          <p:nvPr/>
        </p:nvSpPr>
        <p:spPr>
          <a:xfrm>
            <a:off x="3252621" y="572815"/>
            <a:ext cx="1532029" cy="276999"/>
          </a:xfrm>
          <a:prstGeom prst="rect">
            <a:avLst/>
          </a:prstGeom>
        </p:spPr>
        <p:txBody>
          <a:bodyPr wrap="square" anchor="ctr">
            <a:spAutoFit/>
          </a:bodyPr>
          <a:lstStyle/>
          <a:p>
            <a:pPr lvl="0" algn="ctr">
              <a:defRPr sz="1800">
                <a:solidFill>
                  <a:srgbClr val="000000"/>
                </a:solidFill>
              </a:defRPr>
            </a:pPr>
            <a:r>
              <a:rPr lang="nl-BE" sz="1200" b="0" i="0">
                <a:solidFill>
                  <a:srgbClr val="AAAAAA"/>
                </a:solidFill>
                <a:latin typeface="Fira Sans Light" panose="020B0403050000020004" pitchFamily="34" charset="0"/>
              </a:rPr>
              <a:t>Seksuele uitbuiting</a:t>
            </a:r>
          </a:p>
        </p:txBody>
      </p:sp>
      <p:sp>
        <p:nvSpPr>
          <p:cNvPr id="18" name="Rechthoek 17">
            <a:extLst>
              <a:ext uri="{FF2B5EF4-FFF2-40B4-BE49-F238E27FC236}">
                <a16:creationId xmlns:a16="http://schemas.microsoft.com/office/drawing/2014/main" id="{BEEEB4FA-5B73-6F46-B536-08F491C1ACDA}"/>
              </a:ext>
            </a:extLst>
          </p:cNvPr>
          <p:cNvSpPr/>
          <p:nvPr/>
        </p:nvSpPr>
        <p:spPr>
          <a:xfrm>
            <a:off x="4828294" y="572815"/>
            <a:ext cx="1826141" cy="276999"/>
          </a:xfrm>
          <a:prstGeom prst="rect">
            <a:avLst/>
          </a:prstGeom>
        </p:spPr>
        <p:txBody>
          <a:bodyPr wrap="none" anchor="ctr">
            <a:spAutoFit/>
          </a:bodyPr>
          <a:lstStyle/>
          <a:p>
            <a:pPr lvl="0">
              <a:defRPr sz="1800">
                <a:solidFill>
                  <a:srgbClr val="000000"/>
                </a:solidFill>
              </a:defRPr>
            </a:pPr>
            <a:r>
              <a:rPr lang="nl-BE" sz="1200" b="0" i="0">
                <a:solidFill>
                  <a:srgbClr val="AAAAAA"/>
                </a:solidFill>
                <a:latin typeface="Fira Sans Light" panose="020B0403050000020004" pitchFamily="34" charset="0"/>
              </a:rPr>
              <a:t>Economische uitbuiting</a:t>
            </a:r>
          </a:p>
        </p:txBody>
      </p:sp>
      <p:cxnSp>
        <p:nvCxnSpPr>
          <p:cNvPr id="2" name="Straight Connector 31">
            <a:extLst>
              <a:ext uri="{FF2B5EF4-FFF2-40B4-BE49-F238E27FC236}">
                <a16:creationId xmlns:a16="http://schemas.microsoft.com/office/drawing/2014/main" id="{409979C4-FC47-42E7-FAE0-45BA86EBE5CB}"/>
              </a:ext>
            </a:extLst>
          </p:cNvPr>
          <p:cNvCxnSpPr>
            <a:cxnSpLocks/>
          </p:cNvCxnSpPr>
          <p:nvPr/>
        </p:nvCxnSpPr>
        <p:spPr>
          <a:xfrm>
            <a:off x="725876" y="6494929"/>
            <a:ext cx="0" cy="363071"/>
          </a:xfrm>
          <a:prstGeom prst="line">
            <a:avLst/>
          </a:prstGeom>
          <a:ln w="28575">
            <a:solidFill>
              <a:srgbClr val="C20735"/>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F84FA5BD-5093-6B46-1472-832CFD59AEA6}"/>
              </a:ext>
            </a:extLst>
          </p:cNvPr>
          <p:cNvSpPr>
            <a:spLocks noGrp="1"/>
          </p:cNvSpPr>
          <p:nvPr>
            <p:ph type="subTitle" idx="10"/>
          </p:nvPr>
        </p:nvSpPr>
        <p:spPr>
          <a:xfrm>
            <a:off x="5284269" y="3451152"/>
            <a:ext cx="6280202" cy="3043777"/>
          </a:xfrm>
        </p:spPr>
        <p:txBody>
          <a:bodyP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lang="nl-BE" sz="2400" b="0" i="0" smtClean="0">
                <a:solidFill>
                  <a:srgbClr val="404040"/>
                </a:solidFill>
                <a:effectLst/>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a:t>Klikken om de ondertitelstijl van het model te bewerken</a:t>
            </a:r>
            <a:endParaRPr lang="en-US"/>
          </a:p>
        </p:txBody>
      </p:sp>
      <p:cxnSp>
        <p:nvCxnSpPr>
          <p:cNvPr id="4" name="Straight Connector 31">
            <a:extLst>
              <a:ext uri="{FF2B5EF4-FFF2-40B4-BE49-F238E27FC236}">
                <a16:creationId xmlns:a16="http://schemas.microsoft.com/office/drawing/2014/main" id="{C3B589E4-CC3E-6A35-6DA7-F516EE481E71}"/>
              </a:ext>
            </a:extLst>
          </p:cNvPr>
          <p:cNvCxnSpPr>
            <a:cxnSpLocks/>
          </p:cNvCxnSpPr>
          <p:nvPr/>
        </p:nvCxnSpPr>
        <p:spPr>
          <a:xfrm>
            <a:off x="11416145" y="704283"/>
            <a:ext cx="775855" cy="0"/>
          </a:xfrm>
          <a:prstGeom prst="line">
            <a:avLst/>
          </a:prstGeom>
          <a:ln w="28575">
            <a:solidFill>
              <a:srgbClr val="C20735"/>
            </a:solidFill>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A06BCE54-5148-8FC1-F8FB-0F217BBBF729}"/>
              </a:ext>
            </a:extLst>
          </p:cNvPr>
          <p:cNvSpPr>
            <a:spLocks noGrp="1"/>
          </p:cNvSpPr>
          <p:nvPr>
            <p:ph type="ctrTitle" hasCustomPrompt="1"/>
          </p:nvPr>
        </p:nvSpPr>
        <p:spPr>
          <a:xfrm>
            <a:off x="5284269" y="1122363"/>
            <a:ext cx="6280201" cy="2320084"/>
          </a:xfrm>
        </p:spPr>
        <p:txBody>
          <a:bodyPr anchor="ctr"/>
          <a:lstStyle>
            <a:lvl1pPr algn="r">
              <a:defRPr sz="6000" b="1">
                <a:solidFill>
                  <a:srgbClr val="C20735"/>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Uitbuiting criminele feiten</a:t>
            </a:r>
            <a:endParaRPr lang="en-US"/>
          </a:p>
        </p:txBody>
      </p:sp>
      <p:sp>
        <p:nvSpPr>
          <p:cNvPr id="6" name="Rechthoek 27">
            <a:extLst>
              <a:ext uri="{FF2B5EF4-FFF2-40B4-BE49-F238E27FC236}">
                <a16:creationId xmlns:a16="http://schemas.microsoft.com/office/drawing/2014/main" id="{4BC3C7E4-0CF9-07D1-061D-1F9E8D523135}"/>
              </a:ext>
            </a:extLst>
          </p:cNvPr>
          <p:cNvSpPr/>
          <p:nvPr/>
        </p:nvSpPr>
        <p:spPr>
          <a:xfrm>
            <a:off x="8193460" y="585576"/>
            <a:ext cx="2028119" cy="276999"/>
          </a:xfrm>
          <a:prstGeom prst="rect">
            <a:avLst/>
          </a:prstGeom>
        </p:spPr>
        <p:txBody>
          <a:bodyPr wrap="none" anchor="ctr">
            <a:spAutoFit/>
          </a:bodyPr>
          <a:lstStyle/>
          <a:p>
            <a:pPr lvl="0">
              <a:defRPr sz="1800">
                <a:solidFill>
                  <a:srgbClr val="000000"/>
                </a:solidFill>
              </a:defRPr>
            </a:pPr>
            <a:r>
              <a:rPr lang="nl-BE" sz="1200" b="1" i="0">
                <a:solidFill>
                  <a:schemeClr val="bg1"/>
                </a:solidFill>
                <a:latin typeface="Fira Sans SemiBold" panose="020B0503050000020004" pitchFamily="34" charset="0"/>
              </a:rPr>
              <a:t>Uitbuiting criminele feiten</a:t>
            </a:r>
          </a:p>
        </p:txBody>
      </p:sp>
      <p:pic>
        <p:nvPicPr>
          <p:cNvPr id="7" name="Picture 6" descr="Logo">
            <a:extLst>
              <a:ext uri="{FF2B5EF4-FFF2-40B4-BE49-F238E27FC236}">
                <a16:creationId xmlns:a16="http://schemas.microsoft.com/office/drawing/2014/main" id="{C3355795-72B3-9F36-C245-0B03DC4D24EC}"/>
              </a:ext>
            </a:extLst>
          </p:cNvPr>
          <p:cNvPicPr>
            <a:picLocks noChangeAspect="1"/>
          </p:cNvPicPr>
          <p:nvPr/>
        </p:nvPicPr>
        <p:blipFill>
          <a:blip r:embed="rId2"/>
          <a:stretch>
            <a:fillRect/>
          </a:stretch>
        </p:blipFill>
        <p:spPr>
          <a:xfrm>
            <a:off x="461797" y="2185"/>
            <a:ext cx="2025004" cy="999764"/>
          </a:xfrm>
          <a:prstGeom prst="rect">
            <a:avLst/>
          </a:prstGeom>
        </p:spPr>
      </p:pic>
      <p:pic>
        <p:nvPicPr>
          <p:cNvPr id="8" name="Picture 9" descr="Background pattern&#10;&#10;Description automatically generated">
            <a:extLst>
              <a:ext uri="{FF2B5EF4-FFF2-40B4-BE49-F238E27FC236}">
                <a16:creationId xmlns:a16="http://schemas.microsoft.com/office/drawing/2014/main" id="{2DAA3051-82A0-CB2D-93FB-025745F1EFB3}"/>
              </a:ext>
            </a:extLst>
          </p:cNvPr>
          <p:cNvPicPr>
            <a:picLocks noChangeAspect="1"/>
          </p:cNvPicPr>
          <p:nvPr/>
        </p:nvPicPr>
        <p:blipFill>
          <a:blip r:embed="rId3">
            <a:alphaModFix amt="85000"/>
          </a:blip>
          <a:srcRect t="5931" b="87355"/>
          <a:stretch>
            <a:fillRect/>
          </a:stretch>
        </p:blipFill>
        <p:spPr>
          <a:xfrm>
            <a:off x="3238493" y="6543665"/>
            <a:ext cx="8724903" cy="327026"/>
          </a:xfrm>
          <a:prstGeom prst="rect">
            <a:avLst/>
          </a:prstGeom>
          <a:noFill/>
          <a:ln cap="flat">
            <a:noFill/>
          </a:ln>
        </p:spPr>
      </p:pic>
    </p:spTree>
    <p:extLst>
      <p:ext uri="{BB962C8B-B14F-4D97-AF65-F5344CB8AC3E}">
        <p14:creationId xmlns:p14="http://schemas.microsoft.com/office/powerpoint/2010/main" val="13296922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4_Titel en object">
    <p:spTree>
      <p:nvGrpSpPr>
        <p:cNvPr id="1" name=""/>
        <p:cNvGrpSpPr/>
        <p:nvPr/>
      </p:nvGrpSpPr>
      <p:grpSpPr>
        <a:xfrm>
          <a:off x="0" y="0"/>
          <a:ext cx="0" cy="0"/>
          <a:chOff x="0" y="0"/>
          <a:chExt cx="0" cy="0"/>
        </a:xfrm>
      </p:grpSpPr>
      <p:sp>
        <p:nvSpPr>
          <p:cNvPr id="15" name="Rechthoek 14">
            <a:extLst>
              <a:ext uri="{FF2B5EF4-FFF2-40B4-BE49-F238E27FC236}">
                <a16:creationId xmlns:a16="http://schemas.microsoft.com/office/drawing/2014/main" id="{A5EC0B23-9083-DE47-A920-E8FAD8CE6899}"/>
              </a:ext>
            </a:extLst>
          </p:cNvPr>
          <p:cNvSpPr/>
          <p:nvPr/>
        </p:nvSpPr>
        <p:spPr>
          <a:xfrm>
            <a:off x="10280909" y="580017"/>
            <a:ext cx="1062465" cy="282557"/>
          </a:xfrm>
          <a:prstGeom prst="rect">
            <a:avLst/>
          </a:prstGeom>
          <a:solidFill>
            <a:srgbClr val="C20735"/>
          </a:solidFill>
          <a:ln>
            <a:solidFill>
              <a:srgbClr val="CF22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hthoek 27">
            <a:extLst>
              <a:ext uri="{FF2B5EF4-FFF2-40B4-BE49-F238E27FC236}">
                <a16:creationId xmlns:a16="http://schemas.microsoft.com/office/drawing/2014/main" id="{1C11ABA6-A78C-094E-9974-19CAB6BE8F0B}"/>
              </a:ext>
            </a:extLst>
          </p:cNvPr>
          <p:cNvSpPr/>
          <p:nvPr/>
        </p:nvSpPr>
        <p:spPr>
          <a:xfrm>
            <a:off x="8193460" y="585576"/>
            <a:ext cx="2028119" cy="276999"/>
          </a:xfrm>
          <a:prstGeom prst="rect">
            <a:avLst/>
          </a:prstGeom>
        </p:spPr>
        <p:txBody>
          <a:bodyPr wrap="none" anchor="ctr">
            <a:spAutoFit/>
          </a:bodyPr>
          <a:lstStyle/>
          <a:p>
            <a:pPr lvl="0">
              <a:defRPr sz="1800">
                <a:solidFill>
                  <a:srgbClr val="000000"/>
                </a:solidFill>
              </a:defRPr>
            </a:pPr>
            <a:r>
              <a:rPr lang="nl-BE" sz="1200" b="0" i="0">
                <a:solidFill>
                  <a:srgbClr val="AAAAAA"/>
                </a:solidFill>
                <a:latin typeface="Fira Sans Light" panose="020B0403050000020004" pitchFamily="34" charset="0"/>
              </a:rPr>
              <a:t>Uitbuiting criminele feiten</a:t>
            </a:r>
          </a:p>
        </p:txBody>
      </p:sp>
      <p:sp>
        <p:nvSpPr>
          <p:cNvPr id="29" name="Rechthoek 28">
            <a:extLst>
              <a:ext uri="{FF2B5EF4-FFF2-40B4-BE49-F238E27FC236}">
                <a16:creationId xmlns:a16="http://schemas.microsoft.com/office/drawing/2014/main" id="{C42C72E2-81A2-6B47-BEF8-D92A86150699}"/>
              </a:ext>
            </a:extLst>
          </p:cNvPr>
          <p:cNvSpPr/>
          <p:nvPr/>
        </p:nvSpPr>
        <p:spPr>
          <a:xfrm>
            <a:off x="6644631" y="572815"/>
            <a:ext cx="1552028" cy="276999"/>
          </a:xfrm>
          <a:prstGeom prst="rect">
            <a:avLst/>
          </a:prstGeom>
        </p:spPr>
        <p:txBody>
          <a:bodyPr wrap="none" anchor="ctr">
            <a:spAutoFit/>
          </a:bodyPr>
          <a:lstStyle/>
          <a:p>
            <a:pPr lvl="0">
              <a:defRPr sz="1800">
                <a:solidFill>
                  <a:srgbClr val="000000"/>
                </a:solidFill>
              </a:defRPr>
            </a:pPr>
            <a:r>
              <a:rPr lang="nl-BE" sz="1200" b="0" i="0">
                <a:solidFill>
                  <a:srgbClr val="AAAAAA"/>
                </a:solidFill>
                <a:latin typeface="Fira Sans Light" panose="020B0403050000020004" pitchFamily="34" charset="0"/>
              </a:rPr>
              <a:t>Uitbuiting bedelarij</a:t>
            </a:r>
          </a:p>
        </p:txBody>
      </p:sp>
      <p:sp>
        <p:nvSpPr>
          <p:cNvPr id="17" name="Rechthoek 16">
            <a:extLst>
              <a:ext uri="{FF2B5EF4-FFF2-40B4-BE49-F238E27FC236}">
                <a16:creationId xmlns:a16="http://schemas.microsoft.com/office/drawing/2014/main" id="{EFAA29F5-D40A-824B-9E91-78F9885952B5}"/>
              </a:ext>
            </a:extLst>
          </p:cNvPr>
          <p:cNvSpPr/>
          <p:nvPr/>
        </p:nvSpPr>
        <p:spPr>
          <a:xfrm>
            <a:off x="3252621" y="572815"/>
            <a:ext cx="1532029" cy="276999"/>
          </a:xfrm>
          <a:prstGeom prst="rect">
            <a:avLst/>
          </a:prstGeom>
        </p:spPr>
        <p:txBody>
          <a:bodyPr wrap="square" anchor="ctr">
            <a:spAutoFit/>
          </a:bodyPr>
          <a:lstStyle/>
          <a:p>
            <a:pPr lvl="0" algn="ctr">
              <a:defRPr sz="1800">
                <a:solidFill>
                  <a:srgbClr val="000000"/>
                </a:solidFill>
              </a:defRPr>
            </a:pPr>
            <a:r>
              <a:rPr lang="nl-BE" sz="1200" b="0" i="0">
                <a:solidFill>
                  <a:srgbClr val="AAAAAA"/>
                </a:solidFill>
                <a:latin typeface="Fira Sans Light" panose="020B0403050000020004" pitchFamily="34" charset="0"/>
              </a:rPr>
              <a:t>Seksuele uitbuiting</a:t>
            </a:r>
          </a:p>
        </p:txBody>
      </p:sp>
      <p:sp>
        <p:nvSpPr>
          <p:cNvPr id="18" name="Rechthoek 17">
            <a:extLst>
              <a:ext uri="{FF2B5EF4-FFF2-40B4-BE49-F238E27FC236}">
                <a16:creationId xmlns:a16="http://schemas.microsoft.com/office/drawing/2014/main" id="{BEEEB4FA-5B73-6F46-B536-08F491C1ACDA}"/>
              </a:ext>
            </a:extLst>
          </p:cNvPr>
          <p:cNvSpPr/>
          <p:nvPr/>
        </p:nvSpPr>
        <p:spPr>
          <a:xfrm>
            <a:off x="4828294" y="572815"/>
            <a:ext cx="1826141" cy="276999"/>
          </a:xfrm>
          <a:prstGeom prst="rect">
            <a:avLst/>
          </a:prstGeom>
        </p:spPr>
        <p:txBody>
          <a:bodyPr wrap="none" anchor="ctr">
            <a:spAutoFit/>
          </a:bodyPr>
          <a:lstStyle/>
          <a:p>
            <a:pPr lvl="0">
              <a:defRPr sz="1800">
                <a:solidFill>
                  <a:srgbClr val="000000"/>
                </a:solidFill>
              </a:defRPr>
            </a:pPr>
            <a:r>
              <a:rPr lang="nl-BE" sz="1200" b="0" i="0">
                <a:solidFill>
                  <a:srgbClr val="AAAAAA"/>
                </a:solidFill>
                <a:latin typeface="Fira Sans Light" panose="020B0403050000020004" pitchFamily="34" charset="0"/>
              </a:rPr>
              <a:t>Economische uitbuiting</a:t>
            </a:r>
          </a:p>
        </p:txBody>
      </p:sp>
      <p:cxnSp>
        <p:nvCxnSpPr>
          <p:cNvPr id="2" name="Straight Connector 31">
            <a:extLst>
              <a:ext uri="{FF2B5EF4-FFF2-40B4-BE49-F238E27FC236}">
                <a16:creationId xmlns:a16="http://schemas.microsoft.com/office/drawing/2014/main" id="{5AC5F44D-15C4-0231-E54B-DB519F19D952}"/>
              </a:ext>
            </a:extLst>
          </p:cNvPr>
          <p:cNvCxnSpPr>
            <a:cxnSpLocks/>
          </p:cNvCxnSpPr>
          <p:nvPr/>
        </p:nvCxnSpPr>
        <p:spPr>
          <a:xfrm>
            <a:off x="725876" y="6494929"/>
            <a:ext cx="0" cy="363071"/>
          </a:xfrm>
          <a:prstGeom prst="line">
            <a:avLst/>
          </a:prstGeom>
          <a:ln w="28575">
            <a:solidFill>
              <a:srgbClr val="C20735"/>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69BACA87-4125-EEAF-4FF1-0E1C748F7299}"/>
              </a:ext>
            </a:extLst>
          </p:cNvPr>
          <p:cNvSpPr>
            <a:spLocks noGrp="1"/>
          </p:cNvSpPr>
          <p:nvPr>
            <p:ph type="subTitle" idx="10"/>
          </p:nvPr>
        </p:nvSpPr>
        <p:spPr>
          <a:xfrm>
            <a:off x="5861785" y="3451152"/>
            <a:ext cx="5702686" cy="3043777"/>
          </a:xfrm>
        </p:spPr>
        <p:txBody>
          <a:bodyPr/>
          <a:lstStyle>
            <a:lvl1pPr marL="342900" marR="0" indent="-342900" algn="r"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lang="nl-BE" sz="2400" b="0" i="0" smtClean="0">
                <a:solidFill>
                  <a:srgbClr val="404040"/>
                </a:solidFill>
                <a:effectLst/>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a:t>Klikken om de ondertitelstijl van het model te bewerken</a:t>
            </a:r>
            <a:endParaRPr lang="en-US"/>
          </a:p>
        </p:txBody>
      </p:sp>
      <p:cxnSp>
        <p:nvCxnSpPr>
          <p:cNvPr id="4" name="Straight Connector 31">
            <a:extLst>
              <a:ext uri="{FF2B5EF4-FFF2-40B4-BE49-F238E27FC236}">
                <a16:creationId xmlns:a16="http://schemas.microsoft.com/office/drawing/2014/main" id="{9B15E782-FED2-83DE-0F88-558416261760}"/>
              </a:ext>
            </a:extLst>
          </p:cNvPr>
          <p:cNvCxnSpPr>
            <a:cxnSpLocks/>
          </p:cNvCxnSpPr>
          <p:nvPr/>
        </p:nvCxnSpPr>
        <p:spPr>
          <a:xfrm>
            <a:off x="11416145" y="704283"/>
            <a:ext cx="775855" cy="0"/>
          </a:xfrm>
          <a:prstGeom prst="line">
            <a:avLst/>
          </a:prstGeom>
          <a:ln w="28575">
            <a:solidFill>
              <a:srgbClr val="C20735"/>
            </a:solidFill>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12067210-B96F-B3BF-6867-BF872CE993A3}"/>
              </a:ext>
            </a:extLst>
          </p:cNvPr>
          <p:cNvSpPr>
            <a:spLocks noGrp="1"/>
          </p:cNvSpPr>
          <p:nvPr>
            <p:ph type="ctrTitle" hasCustomPrompt="1"/>
          </p:nvPr>
        </p:nvSpPr>
        <p:spPr>
          <a:xfrm>
            <a:off x="5861785" y="1122363"/>
            <a:ext cx="5702685" cy="2320084"/>
          </a:xfrm>
        </p:spPr>
        <p:txBody>
          <a:bodyPr anchor="ctr"/>
          <a:lstStyle>
            <a:lvl1pPr algn="r">
              <a:defRPr sz="6000" b="1">
                <a:solidFill>
                  <a:srgbClr val="C20735"/>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Orgaanhandel</a:t>
            </a:r>
            <a:endParaRPr lang="en-US"/>
          </a:p>
        </p:txBody>
      </p:sp>
      <p:sp>
        <p:nvSpPr>
          <p:cNvPr id="6" name="Rechthoek 23">
            <a:extLst>
              <a:ext uri="{FF2B5EF4-FFF2-40B4-BE49-F238E27FC236}">
                <a16:creationId xmlns:a16="http://schemas.microsoft.com/office/drawing/2014/main" id="{DBA29ED3-C947-2534-634A-8F7BA0DB0ABB}"/>
              </a:ext>
            </a:extLst>
          </p:cNvPr>
          <p:cNvSpPr/>
          <p:nvPr/>
        </p:nvSpPr>
        <p:spPr>
          <a:xfrm>
            <a:off x="10226396" y="572815"/>
            <a:ext cx="1181734" cy="276999"/>
          </a:xfrm>
          <a:prstGeom prst="rect">
            <a:avLst/>
          </a:prstGeom>
        </p:spPr>
        <p:txBody>
          <a:bodyPr wrap="none" anchor="ctr">
            <a:spAutoFit/>
          </a:bodyPr>
          <a:lstStyle/>
          <a:p>
            <a:pPr lvl="0">
              <a:defRPr sz="1800">
                <a:solidFill>
                  <a:srgbClr val="000000"/>
                </a:solidFill>
              </a:defRPr>
            </a:pPr>
            <a:r>
              <a:rPr lang="nl-BE" sz="1200" b="1" i="0">
                <a:solidFill>
                  <a:srgbClr val="FFFFFF"/>
                </a:solidFill>
                <a:latin typeface="Fira Sans SemiBold" panose="020B0503050000020004" pitchFamily="34" charset="0"/>
              </a:rPr>
              <a:t>Orgaanhandel</a:t>
            </a:r>
          </a:p>
        </p:txBody>
      </p:sp>
      <p:pic>
        <p:nvPicPr>
          <p:cNvPr id="7" name="Picture 6" descr="Logo">
            <a:extLst>
              <a:ext uri="{FF2B5EF4-FFF2-40B4-BE49-F238E27FC236}">
                <a16:creationId xmlns:a16="http://schemas.microsoft.com/office/drawing/2014/main" id="{329EE45A-239B-83D0-F855-CA84A54E9523}"/>
              </a:ext>
            </a:extLst>
          </p:cNvPr>
          <p:cNvPicPr>
            <a:picLocks noChangeAspect="1"/>
          </p:cNvPicPr>
          <p:nvPr/>
        </p:nvPicPr>
        <p:blipFill>
          <a:blip r:embed="rId2"/>
          <a:stretch>
            <a:fillRect/>
          </a:stretch>
        </p:blipFill>
        <p:spPr>
          <a:xfrm>
            <a:off x="461797" y="2185"/>
            <a:ext cx="2025004" cy="999764"/>
          </a:xfrm>
          <a:prstGeom prst="rect">
            <a:avLst/>
          </a:prstGeom>
        </p:spPr>
      </p:pic>
      <p:pic>
        <p:nvPicPr>
          <p:cNvPr id="8" name="Picture 9" descr="Background pattern&#10;&#10;Description automatically generated">
            <a:extLst>
              <a:ext uri="{FF2B5EF4-FFF2-40B4-BE49-F238E27FC236}">
                <a16:creationId xmlns:a16="http://schemas.microsoft.com/office/drawing/2014/main" id="{66E336E1-A93F-1B10-0FA7-7C6C04696315}"/>
              </a:ext>
            </a:extLst>
          </p:cNvPr>
          <p:cNvPicPr>
            <a:picLocks noChangeAspect="1"/>
          </p:cNvPicPr>
          <p:nvPr/>
        </p:nvPicPr>
        <p:blipFill>
          <a:blip r:embed="rId3">
            <a:alphaModFix amt="85000"/>
          </a:blip>
          <a:srcRect t="5931" b="87355"/>
          <a:stretch>
            <a:fillRect/>
          </a:stretch>
        </p:blipFill>
        <p:spPr>
          <a:xfrm>
            <a:off x="3238493" y="6543665"/>
            <a:ext cx="8724903" cy="327026"/>
          </a:xfrm>
          <a:prstGeom prst="rect">
            <a:avLst/>
          </a:prstGeom>
          <a:noFill/>
          <a:ln cap="flat">
            <a:noFill/>
          </a:ln>
        </p:spPr>
      </p:pic>
    </p:spTree>
    <p:extLst>
      <p:ext uri="{BB962C8B-B14F-4D97-AF65-F5344CB8AC3E}">
        <p14:creationId xmlns:p14="http://schemas.microsoft.com/office/powerpoint/2010/main" val="24209998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Titel en object">
    <p:spTree>
      <p:nvGrpSpPr>
        <p:cNvPr id="1" name=""/>
        <p:cNvGrpSpPr/>
        <p:nvPr/>
      </p:nvGrpSpPr>
      <p:grpSpPr>
        <a:xfrm>
          <a:off x="0" y="0"/>
          <a:ext cx="0" cy="0"/>
          <a:chOff x="0" y="0"/>
          <a:chExt cx="0" cy="0"/>
        </a:xfrm>
      </p:grpSpPr>
      <p:sp>
        <p:nvSpPr>
          <p:cNvPr id="14" name="Subtitle 2">
            <a:extLst>
              <a:ext uri="{FF2B5EF4-FFF2-40B4-BE49-F238E27FC236}">
                <a16:creationId xmlns:a16="http://schemas.microsoft.com/office/drawing/2014/main" id="{E326BBAD-4C4F-8A4D-9222-1241FE07CF38}"/>
              </a:ext>
            </a:extLst>
          </p:cNvPr>
          <p:cNvSpPr>
            <a:spLocks noGrp="1"/>
          </p:cNvSpPr>
          <p:nvPr>
            <p:ph type="subTitle" idx="10" hasCustomPrompt="1"/>
          </p:nvPr>
        </p:nvSpPr>
        <p:spPr>
          <a:xfrm>
            <a:off x="6095999" y="3451152"/>
            <a:ext cx="5468472" cy="3043777"/>
          </a:xfrm>
        </p:spPr>
        <p:txBody>
          <a:bodyP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lang="nl-BE" sz="2400" b="0" i="0" smtClean="0">
                <a:solidFill>
                  <a:srgbClr val="404040"/>
                </a:solidFill>
                <a:effectLst/>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a:t>Privé-ontvangst</a:t>
            </a: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a:t>Straatprostitutie</a:t>
            </a: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a:t>Nigeriaanse netwerken</a:t>
            </a: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a:t>Raamprostitutie</a:t>
            </a: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a:t>Massagesalons</a:t>
            </a: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a:t>Bar</a:t>
            </a: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nl-NL"/>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a:t>                  </a:t>
            </a: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p:txBody>
      </p:sp>
      <p:sp>
        <p:nvSpPr>
          <p:cNvPr id="15" name="Rechthoek 14">
            <a:extLst>
              <a:ext uri="{FF2B5EF4-FFF2-40B4-BE49-F238E27FC236}">
                <a16:creationId xmlns:a16="http://schemas.microsoft.com/office/drawing/2014/main" id="{A5EC0B23-9083-DE47-A920-E8FAD8CE6899}"/>
              </a:ext>
            </a:extLst>
          </p:cNvPr>
          <p:cNvSpPr/>
          <p:nvPr/>
        </p:nvSpPr>
        <p:spPr>
          <a:xfrm>
            <a:off x="3239360" y="580018"/>
            <a:ext cx="1503938" cy="248530"/>
          </a:xfrm>
          <a:prstGeom prst="rect">
            <a:avLst/>
          </a:prstGeom>
          <a:solidFill>
            <a:srgbClr val="C20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 name="Straight Connector 31">
            <a:extLst>
              <a:ext uri="{FF2B5EF4-FFF2-40B4-BE49-F238E27FC236}">
                <a16:creationId xmlns:a16="http://schemas.microsoft.com/office/drawing/2014/main" id="{7E938CF6-5D08-9046-99EC-E13A0C4E22D7}"/>
              </a:ext>
            </a:extLst>
          </p:cNvPr>
          <p:cNvCxnSpPr>
            <a:cxnSpLocks/>
          </p:cNvCxnSpPr>
          <p:nvPr/>
        </p:nvCxnSpPr>
        <p:spPr>
          <a:xfrm>
            <a:off x="11416145" y="704283"/>
            <a:ext cx="775855" cy="0"/>
          </a:xfrm>
          <a:prstGeom prst="line">
            <a:avLst/>
          </a:prstGeom>
          <a:ln w="28575">
            <a:solidFill>
              <a:srgbClr val="C20735"/>
            </a:solidFill>
          </a:ln>
        </p:spPr>
        <p:style>
          <a:lnRef idx="1">
            <a:schemeClr val="accent1"/>
          </a:lnRef>
          <a:fillRef idx="0">
            <a:schemeClr val="accent1"/>
          </a:fillRef>
          <a:effectRef idx="0">
            <a:schemeClr val="accent1"/>
          </a:effectRef>
          <a:fontRef idx="minor">
            <a:schemeClr val="tx1"/>
          </a:fontRef>
        </p:style>
      </p:cxnSp>
      <p:sp>
        <p:nvSpPr>
          <p:cNvPr id="24" name="Rechthoek 23">
            <a:extLst>
              <a:ext uri="{FF2B5EF4-FFF2-40B4-BE49-F238E27FC236}">
                <a16:creationId xmlns:a16="http://schemas.microsoft.com/office/drawing/2014/main" id="{00F4A6D2-AEDF-B642-A4C5-9E7A6391A992}"/>
              </a:ext>
            </a:extLst>
          </p:cNvPr>
          <p:cNvSpPr/>
          <p:nvPr/>
        </p:nvSpPr>
        <p:spPr>
          <a:xfrm>
            <a:off x="10226396" y="572815"/>
            <a:ext cx="1154483" cy="276999"/>
          </a:xfrm>
          <a:prstGeom prst="rect">
            <a:avLst/>
          </a:prstGeom>
        </p:spPr>
        <p:txBody>
          <a:bodyPr wrap="none" anchor="ctr">
            <a:spAutoFit/>
          </a:bodyPr>
          <a:lstStyle/>
          <a:p>
            <a:pPr lvl="0">
              <a:defRPr sz="1800">
                <a:solidFill>
                  <a:srgbClr val="000000"/>
                </a:solidFill>
              </a:defRPr>
            </a:pPr>
            <a:r>
              <a:rPr lang="nl-BE" sz="1200" b="0" i="0">
                <a:solidFill>
                  <a:srgbClr val="AAAAAA"/>
                </a:solidFill>
                <a:latin typeface="Fira Sans Light" panose="020B0403050000020004" pitchFamily="34" charset="0"/>
              </a:rPr>
              <a:t>Orgaanhandel</a:t>
            </a:r>
          </a:p>
        </p:txBody>
      </p:sp>
      <p:sp>
        <p:nvSpPr>
          <p:cNvPr id="28" name="Rechthoek 27">
            <a:extLst>
              <a:ext uri="{FF2B5EF4-FFF2-40B4-BE49-F238E27FC236}">
                <a16:creationId xmlns:a16="http://schemas.microsoft.com/office/drawing/2014/main" id="{1C11ABA6-A78C-094E-9974-19CAB6BE8F0B}"/>
              </a:ext>
            </a:extLst>
          </p:cNvPr>
          <p:cNvSpPr/>
          <p:nvPr/>
        </p:nvSpPr>
        <p:spPr>
          <a:xfrm>
            <a:off x="8193460" y="585576"/>
            <a:ext cx="1988045" cy="276999"/>
          </a:xfrm>
          <a:prstGeom prst="rect">
            <a:avLst/>
          </a:prstGeom>
        </p:spPr>
        <p:txBody>
          <a:bodyPr wrap="none" anchor="ctr">
            <a:spAutoFit/>
          </a:bodyPr>
          <a:lstStyle/>
          <a:p>
            <a:pPr lvl="0">
              <a:defRPr sz="1800">
                <a:solidFill>
                  <a:srgbClr val="000000"/>
                </a:solidFill>
              </a:defRPr>
            </a:pPr>
            <a:r>
              <a:rPr lang="nl-BE" sz="1200" b="0" i="0">
                <a:solidFill>
                  <a:srgbClr val="AAAAAA"/>
                </a:solidFill>
                <a:latin typeface="Fira Sans Light" panose="020B0403050000020004" pitchFamily="34" charset="0"/>
              </a:rPr>
              <a:t>Uitbuiting criminele feiten</a:t>
            </a:r>
          </a:p>
        </p:txBody>
      </p:sp>
      <p:sp>
        <p:nvSpPr>
          <p:cNvPr id="29" name="Rechthoek 28">
            <a:extLst>
              <a:ext uri="{FF2B5EF4-FFF2-40B4-BE49-F238E27FC236}">
                <a16:creationId xmlns:a16="http://schemas.microsoft.com/office/drawing/2014/main" id="{C42C72E2-81A2-6B47-BEF8-D92A86150699}"/>
              </a:ext>
            </a:extLst>
          </p:cNvPr>
          <p:cNvSpPr/>
          <p:nvPr/>
        </p:nvSpPr>
        <p:spPr>
          <a:xfrm>
            <a:off x="6644631" y="572815"/>
            <a:ext cx="1503938" cy="276999"/>
          </a:xfrm>
          <a:prstGeom prst="rect">
            <a:avLst/>
          </a:prstGeom>
        </p:spPr>
        <p:txBody>
          <a:bodyPr wrap="none" anchor="ctr">
            <a:spAutoFit/>
          </a:bodyPr>
          <a:lstStyle/>
          <a:p>
            <a:pPr lvl="0">
              <a:defRPr sz="1800">
                <a:solidFill>
                  <a:srgbClr val="000000"/>
                </a:solidFill>
              </a:defRPr>
            </a:pPr>
            <a:r>
              <a:rPr lang="nl-BE" sz="1200" b="0" i="0">
                <a:solidFill>
                  <a:srgbClr val="AAAAAA"/>
                </a:solidFill>
                <a:latin typeface="Fira Sans Light" panose="020B0403050000020004" pitchFamily="34" charset="0"/>
              </a:rPr>
              <a:t>Uitbuiting bedelarij</a:t>
            </a:r>
          </a:p>
        </p:txBody>
      </p:sp>
      <p:sp>
        <p:nvSpPr>
          <p:cNvPr id="30" name="Rechthoek 29">
            <a:extLst>
              <a:ext uri="{FF2B5EF4-FFF2-40B4-BE49-F238E27FC236}">
                <a16:creationId xmlns:a16="http://schemas.microsoft.com/office/drawing/2014/main" id="{56CE4091-0174-CC4E-A15C-766FACA27A9E}"/>
              </a:ext>
            </a:extLst>
          </p:cNvPr>
          <p:cNvSpPr/>
          <p:nvPr/>
        </p:nvSpPr>
        <p:spPr>
          <a:xfrm>
            <a:off x="4828294" y="572815"/>
            <a:ext cx="1800493" cy="276999"/>
          </a:xfrm>
          <a:prstGeom prst="rect">
            <a:avLst/>
          </a:prstGeom>
        </p:spPr>
        <p:txBody>
          <a:bodyPr wrap="none" anchor="ctr">
            <a:spAutoFit/>
          </a:bodyPr>
          <a:lstStyle/>
          <a:p>
            <a:pPr lvl="0">
              <a:defRPr sz="1800">
                <a:solidFill>
                  <a:srgbClr val="000000"/>
                </a:solidFill>
              </a:defRPr>
            </a:pPr>
            <a:r>
              <a:rPr lang="nl-BE" sz="1200" b="0" i="0">
                <a:solidFill>
                  <a:srgbClr val="AAAAAA"/>
                </a:solidFill>
                <a:latin typeface="Fira Sans Light" panose="020B0403050000020004" pitchFamily="34" charset="0"/>
              </a:rPr>
              <a:t>Economische uitbuiting</a:t>
            </a:r>
          </a:p>
        </p:txBody>
      </p:sp>
      <p:sp>
        <p:nvSpPr>
          <p:cNvPr id="35" name="Title 1">
            <a:extLst>
              <a:ext uri="{FF2B5EF4-FFF2-40B4-BE49-F238E27FC236}">
                <a16:creationId xmlns:a16="http://schemas.microsoft.com/office/drawing/2014/main" id="{3365D701-F2C4-4C4E-BFBE-A97E82D34AF3}"/>
              </a:ext>
            </a:extLst>
          </p:cNvPr>
          <p:cNvSpPr>
            <a:spLocks noGrp="1"/>
          </p:cNvSpPr>
          <p:nvPr>
            <p:ph type="ctrTitle" hasCustomPrompt="1"/>
          </p:nvPr>
        </p:nvSpPr>
        <p:spPr>
          <a:xfrm>
            <a:off x="6095999" y="1122363"/>
            <a:ext cx="5468471" cy="2320084"/>
          </a:xfrm>
        </p:spPr>
        <p:txBody>
          <a:bodyPr anchor="ctr"/>
          <a:lstStyle>
            <a:lvl1pPr algn="r">
              <a:defRPr sz="6000" b="1">
                <a:solidFill>
                  <a:srgbClr val="C20735"/>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Seksuele</a:t>
            </a:r>
            <a:br>
              <a:rPr lang="nl-NL"/>
            </a:br>
            <a:r>
              <a:rPr lang="nl-NL"/>
              <a:t>uitbuiting</a:t>
            </a:r>
            <a:endParaRPr lang="en-US"/>
          </a:p>
        </p:txBody>
      </p:sp>
      <p:cxnSp>
        <p:nvCxnSpPr>
          <p:cNvPr id="2" name="Straight Connector 31">
            <a:extLst>
              <a:ext uri="{FF2B5EF4-FFF2-40B4-BE49-F238E27FC236}">
                <a16:creationId xmlns:a16="http://schemas.microsoft.com/office/drawing/2014/main" id="{BAB75B4C-F368-1D30-07B4-0285EE411605}"/>
              </a:ext>
            </a:extLst>
          </p:cNvPr>
          <p:cNvCxnSpPr>
            <a:cxnSpLocks/>
          </p:cNvCxnSpPr>
          <p:nvPr/>
        </p:nvCxnSpPr>
        <p:spPr>
          <a:xfrm>
            <a:off x="725876" y="6494929"/>
            <a:ext cx="0" cy="363071"/>
          </a:xfrm>
          <a:prstGeom prst="line">
            <a:avLst/>
          </a:prstGeom>
          <a:ln w="28575">
            <a:solidFill>
              <a:srgbClr val="C20735"/>
            </a:solidFill>
          </a:ln>
        </p:spPr>
        <p:style>
          <a:lnRef idx="1">
            <a:schemeClr val="accent1"/>
          </a:lnRef>
          <a:fillRef idx="0">
            <a:schemeClr val="accent1"/>
          </a:fillRef>
          <a:effectRef idx="0">
            <a:schemeClr val="accent1"/>
          </a:effectRef>
          <a:fontRef idx="minor">
            <a:schemeClr val="tx1"/>
          </a:fontRef>
        </p:style>
      </p:cxnSp>
      <p:sp>
        <p:nvSpPr>
          <p:cNvPr id="5" name="Rechthoek 30">
            <a:extLst>
              <a:ext uri="{FF2B5EF4-FFF2-40B4-BE49-F238E27FC236}">
                <a16:creationId xmlns:a16="http://schemas.microsoft.com/office/drawing/2014/main" id="{E271B210-0180-8EA5-9487-C9B7BFD7E139}"/>
              </a:ext>
            </a:extLst>
          </p:cNvPr>
          <p:cNvSpPr/>
          <p:nvPr/>
        </p:nvSpPr>
        <p:spPr>
          <a:xfrm>
            <a:off x="3252621" y="572815"/>
            <a:ext cx="1532029" cy="276999"/>
          </a:xfrm>
          <a:prstGeom prst="rect">
            <a:avLst/>
          </a:prstGeom>
        </p:spPr>
        <p:txBody>
          <a:bodyPr wrap="square" anchor="ctr">
            <a:spAutoFit/>
          </a:bodyPr>
          <a:lstStyle/>
          <a:p>
            <a:pPr lvl="0" algn="ctr">
              <a:defRPr sz="1800">
                <a:solidFill>
                  <a:srgbClr val="000000"/>
                </a:solidFill>
              </a:defRPr>
            </a:pPr>
            <a:r>
              <a:rPr lang="nl-BE" sz="1200" b="0" i="0">
                <a:solidFill>
                  <a:schemeClr val="bg1"/>
                </a:solidFill>
                <a:latin typeface="Fira Sans SemiBold" panose="020B0503050000020004" pitchFamily="34" charset="0"/>
              </a:rPr>
              <a:t>Seksuele uitbuiting</a:t>
            </a:r>
          </a:p>
        </p:txBody>
      </p:sp>
      <p:pic>
        <p:nvPicPr>
          <p:cNvPr id="7" name="Picture 6" descr="Logo">
            <a:extLst>
              <a:ext uri="{FF2B5EF4-FFF2-40B4-BE49-F238E27FC236}">
                <a16:creationId xmlns:a16="http://schemas.microsoft.com/office/drawing/2014/main" id="{AEC21127-5004-DB15-7DC0-29565E30EB53}"/>
              </a:ext>
            </a:extLst>
          </p:cNvPr>
          <p:cNvPicPr>
            <a:picLocks noChangeAspect="1"/>
          </p:cNvPicPr>
          <p:nvPr/>
        </p:nvPicPr>
        <p:blipFill>
          <a:blip r:embed="rId2"/>
          <a:stretch>
            <a:fillRect/>
          </a:stretch>
        </p:blipFill>
        <p:spPr>
          <a:xfrm>
            <a:off x="461797" y="2185"/>
            <a:ext cx="2025004" cy="999764"/>
          </a:xfrm>
          <a:prstGeom prst="rect">
            <a:avLst/>
          </a:prstGeom>
        </p:spPr>
      </p:pic>
      <p:pic>
        <p:nvPicPr>
          <p:cNvPr id="8" name="Picture 9" descr="Background pattern&#10;&#10;Description automatically generated">
            <a:extLst>
              <a:ext uri="{FF2B5EF4-FFF2-40B4-BE49-F238E27FC236}">
                <a16:creationId xmlns:a16="http://schemas.microsoft.com/office/drawing/2014/main" id="{AEC7C2FC-8572-17C6-0D47-281886D06735}"/>
              </a:ext>
            </a:extLst>
          </p:cNvPr>
          <p:cNvPicPr>
            <a:picLocks noChangeAspect="1"/>
          </p:cNvPicPr>
          <p:nvPr/>
        </p:nvPicPr>
        <p:blipFill>
          <a:blip r:embed="rId3">
            <a:alphaModFix amt="85000"/>
          </a:blip>
          <a:srcRect t="5931" b="87355"/>
          <a:stretch>
            <a:fillRect/>
          </a:stretch>
        </p:blipFill>
        <p:spPr>
          <a:xfrm>
            <a:off x="3238493" y="6543665"/>
            <a:ext cx="8724903" cy="327026"/>
          </a:xfrm>
          <a:prstGeom prst="rect">
            <a:avLst/>
          </a:prstGeom>
          <a:noFill/>
          <a:ln cap="flat">
            <a:noFill/>
          </a:ln>
        </p:spPr>
      </p:pic>
      <p:sp>
        <p:nvSpPr>
          <p:cNvPr id="3" name="Rechthoek 10">
            <a:extLst>
              <a:ext uri="{FF2B5EF4-FFF2-40B4-BE49-F238E27FC236}">
                <a16:creationId xmlns:a16="http://schemas.microsoft.com/office/drawing/2014/main" id="{3684CDF8-068B-6EF3-DDF8-EE6F2D17F8D4}"/>
              </a:ext>
            </a:extLst>
          </p:cNvPr>
          <p:cNvSpPr/>
          <p:nvPr/>
        </p:nvSpPr>
        <p:spPr>
          <a:xfrm>
            <a:off x="9520998" y="3121061"/>
            <a:ext cx="1920036" cy="231134"/>
          </a:xfrm>
          <a:prstGeom prst="rect">
            <a:avLst/>
          </a:prstGeom>
          <a:solidFill>
            <a:srgbClr val="C20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448780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Economische uitbuiting nav">
    <p:spTree>
      <p:nvGrpSpPr>
        <p:cNvPr id="1" name=""/>
        <p:cNvGrpSpPr/>
        <p:nvPr/>
      </p:nvGrpSpPr>
      <p:grpSpPr>
        <a:xfrm>
          <a:off x="0" y="0"/>
          <a:ext cx="0" cy="0"/>
          <a:chOff x="0" y="0"/>
          <a:chExt cx="0" cy="0"/>
        </a:xfrm>
      </p:grpSpPr>
      <p:sp>
        <p:nvSpPr>
          <p:cNvPr id="15" name="Rechthoek 14">
            <a:extLst>
              <a:ext uri="{FF2B5EF4-FFF2-40B4-BE49-F238E27FC236}">
                <a16:creationId xmlns:a16="http://schemas.microsoft.com/office/drawing/2014/main" id="{A5EC0B23-9083-DE47-A920-E8FAD8CE6899}"/>
              </a:ext>
            </a:extLst>
          </p:cNvPr>
          <p:cNvSpPr/>
          <p:nvPr/>
        </p:nvSpPr>
        <p:spPr>
          <a:xfrm>
            <a:off x="4873081" y="580017"/>
            <a:ext cx="1710725" cy="282557"/>
          </a:xfrm>
          <a:prstGeom prst="rect">
            <a:avLst/>
          </a:prstGeom>
          <a:solidFill>
            <a:srgbClr val="C20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hthoek 23">
            <a:extLst>
              <a:ext uri="{FF2B5EF4-FFF2-40B4-BE49-F238E27FC236}">
                <a16:creationId xmlns:a16="http://schemas.microsoft.com/office/drawing/2014/main" id="{00F4A6D2-AEDF-B642-A4C5-9E7A6391A992}"/>
              </a:ext>
            </a:extLst>
          </p:cNvPr>
          <p:cNvSpPr/>
          <p:nvPr/>
        </p:nvSpPr>
        <p:spPr>
          <a:xfrm>
            <a:off x="10226396" y="572815"/>
            <a:ext cx="1154483" cy="276999"/>
          </a:xfrm>
          <a:prstGeom prst="rect">
            <a:avLst/>
          </a:prstGeom>
        </p:spPr>
        <p:txBody>
          <a:bodyPr wrap="none" anchor="ctr">
            <a:spAutoFit/>
          </a:bodyPr>
          <a:lstStyle/>
          <a:p>
            <a:pPr lvl="0">
              <a:defRPr sz="1800">
                <a:solidFill>
                  <a:srgbClr val="000000"/>
                </a:solidFill>
              </a:defRPr>
            </a:pPr>
            <a:r>
              <a:rPr lang="nl-BE" sz="1200" b="0" i="0">
                <a:solidFill>
                  <a:srgbClr val="AAAAAA"/>
                </a:solidFill>
                <a:latin typeface="Fira Sans Light" panose="020B0403050000020004" pitchFamily="34" charset="0"/>
              </a:rPr>
              <a:t>Orgaanhandel</a:t>
            </a:r>
          </a:p>
        </p:txBody>
      </p:sp>
      <p:sp>
        <p:nvSpPr>
          <p:cNvPr id="28" name="Rechthoek 27">
            <a:extLst>
              <a:ext uri="{FF2B5EF4-FFF2-40B4-BE49-F238E27FC236}">
                <a16:creationId xmlns:a16="http://schemas.microsoft.com/office/drawing/2014/main" id="{1C11ABA6-A78C-094E-9974-19CAB6BE8F0B}"/>
              </a:ext>
            </a:extLst>
          </p:cNvPr>
          <p:cNvSpPr/>
          <p:nvPr/>
        </p:nvSpPr>
        <p:spPr>
          <a:xfrm>
            <a:off x="8193460" y="585576"/>
            <a:ext cx="1988045" cy="276999"/>
          </a:xfrm>
          <a:prstGeom prst="rect">
            <a:avLst/>
          </a:prstGeom>
        </p:spPr>
        <p:txBody>
          <a:bodyPr wrap="none" anchor="ctr">
            <a:spAutoFit/>
          </a:bodyPr>
          <a:lstStyle/>
          <a:p>
            <a:pPr lvl="0">
              <a:defRPr sz="1800">
                <a:solidFill>
                  <a:srgbClr val="000000"/>
                </a:solidFill>
              </a:defRPr>
            </a:pPr>
            <a:r>
              <a:rPr lang="nl-BE" sz="1200" b="0" i="0">
                <a:solidFill>
                  <a:srgbClr val="AAAAAA"/>
                </a:solidFill>
                <a:latin typeface="Fira Sans Light" panose="020B0403050000020004" pitchFamily="34" charset="0"/>
              </a:rPr>
              <a:t>Uitbuiting criminele feiten</a:t>
            </a:r>
          </a:p>
        </p:txBody>
      </p:sp>
      <p:sp>
        <p:nvSpPr>
          <p:cNvPr id="29" name="Rechthoek 28">
            <a:extLst>
              <a:ext uri="{FF2B5EF4-FFF2-40B4-BE49-F238E27FC236}">
                <a16:creationId xmlns:a16="http://schemas.microsoft.com/office/drawing/2014/main" id="{C42C72E2-81A2-6B47-BEF8-D92A86150699}"/>
              </a:ext>
            </a:extLst>
          </p:cNvPr>
          <p:cNvSpPr/>
          <p:nvPr/>
        </p:nvSpPr>
        <p:spPr>
          <a:xfrm>
            <a:off x="6644631" y="572815"/>
            <a:ext cx="1503938" cy="276999"/>
          </a:xfrm>
          <a:prstGeom prst="rect">
            <a:avLst/>
          </a:prstGeom>
        </p:spPr>
        <p:txBody>
          <a:bodyPr wrap="none" anchor="ctr">
            <a:spAutoFit/>
          </a:bodyPr>
          <a:lstStyle/>
          <a:p>
            <a:pPr lvl="0">
              <a:defRPr sz="1800">
                <a:solidFill>
                  <a:srgbClr val="000000"/>
                </a:solidFill>
              </a:defRPr>
            </a:pPr>
            <a:r>
              <a:rPr lang="nl-BE" sz="1200" b="0" i="0">
                <a:solidFill>
                  <a:srgbClr val="AAAAAA"/>
                </a:solidFill>
                <a:latin typeface="Fira Sans Light" panose="020B0403050000020004" pitchFamily="34" charset="0"/>
              </a:rPr>
              <a:t>Uitbuiting bedelarij</a:t>
            </a:r>
          </a:p>
        </p:txBody>
      </p:sp>
      <p:sp>
        <p:nvSpPr>
          <p:cNvPr id="17" name="Rechthoek 16">
            <a:extLst>
              <a:ext uri="{FF2B5EF4-FFF2-40B4-BE49-F238E27FC236}">
                <a16:creationId xmlns:a16="http://schemas.microsoft.com/office/drawing/2014/main" id="{EFAA29F5-D40A-824B-9E91-78F9885952B5}"/>
              </a:ext>
            </a:extLst>
          </p:cNvPr>
          <p:cNvSpPr/>
          <p:nvPr/>
        </p:nvSpPr>
        <p:spPr>
          <a:xfrm>
            <a:off x="3252621" y="572815"/>
            <a:ext cx="1532029" cy="276999"/>
          </a:xfrm>
          <a:prstGeom prst="rect">
            <a:avLst/>
          </a:prstGeom>
        </p:spPr>
        <p:txBody>
          <a:bodyPr wrap="square" anchor="ctr">
            <a:spAutoFit/>
          </a:bodyPr>
          <a:lstStyle/>
          <a:p>
            <a:pPr lvl="0" algn="ctr">
              <a:defRPr sz="1800">
                <a:solidFill>
                  <a:srgbClr val="000000"/>
                </a:solidFill>
              </a:defRPr>
            </a:pPr>
            <a:r>
              <a:rPr lang="nl-BE" sz="1200" b="0" i="0">
                <a:solidFill>
                  <a:srgbClr val="AAAAAA"/>
                </a:solidFill>
                <a:latin typeface="Fira Sans Light" panose="020B0403050000020004" pitchFamily="34" charset="0"/>
              </a:rPr>
              <a:t>Seksuele uitbuiting</a:t>
            </a:r>
          </a:p>
        </p:txBody>
      </p:sp>
      <p:cxnSp>
        <p:nvCxnSpPr>
          <p:cNvPr id="2" name="Straight Connector 31">
            <a:extLst>
              <a:ext uri="{FF2B5EF4-FFF2-40B4-BE49-F238E27FC236}">
                <a16:creationId xmlns:a16="http://schemas.microsoft.com/office/drawing/2014/main" id="{1083CDAF-4083-1240-9C20-8D320FC773AE}"/>
              </a:ext>
            </a:extLst>
          </p:cNvPr>
          <p:cNvCxnSpPr>
            <a:cxnSpLocks/>
          </p:cNvCxnSpPr>
          <p:nvPr/>
        </p:nvCxnSpPr>
        <p:spPr>
          <a:xfrm>
            <a:off x="725876" y="6494929"/>
            <a:ext cx="0" cy="363071"/>
          </a:xfrm>
          <a:prstGeom prst="line">
            <a:avLst/>
          </a:prstGeom>
          <a:ln w="28575">
            <a:solidFill>
              <a:srgbClr val="C20735"/>
            </a:solidFill>
          </a:ln>
        </p:spPr>
        <p:style>
          <a:lnRef idx="1">
            <a:schemeClr val="accent1"/>
          </a:lnRef>
          <a:fillRef idx="0">
            <a:schemeClr val="accent1"/>
          </a:fillRef>
          <a:effectRef idx="0">
            <a:schemeClr val="accent1"/>
          </a:effectRef>
          <a:fontRef idx="minor">
            <a:schemeClr val="tx1"/>
          </a:fontRef>
        </p:style>
      </p:cxnSp>
      <p:sp>
        <p:nvSpPr>
          <p:cNvPr id="4" name="Subtitle 2">
            <a:extLst>
              <a:ext uri="{FF2B5EF4-FFF2-40B4-BE49-F238E27FC236}">
                <a16:creationId xmlns:a16="http://schemas.microsoft.com/office/drawing/2014/main" id="{0965827B-DA03-73EC-A446-C7BFE8B7E179}"/>
              </a:ext>
            </a:extLst>
          </p:cNvPr>
          <p:cNvSpPr>
            <a:spLocks noGrp="1"/>
          </p:cNvSpPr>
          <p:nvPr>
            <p:ph type="subTitle" idx="10"/>
          </p:nvPr>
        </p:nvSpPr>
        <p:spPr>
          <a:xfrm>
            <a:off x="6095999" y="3451152"/>
            <a:ext cx="5468472" cy="3043777"/>
          </a:xfrm>
        </p:spPr>
        <p:txBody>
          <a:bodyP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lang="nl-BE" sz="2400" b="0" i="0" smtClean="0">
                <a:solidFill>
                  <a:srgbClr val="404040"/>
                </a:solidFill>
                <a:effectLst/>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a:t>Klikken om de ondertitelstijl van het model te bewerken</a:t>
            </a:r>
            <a:endParaRPr lang="en-US"/>
          </a:p>
        </p:txBody>
      </p:sp>
      <p:cxnSp>
        <p:nvCxnSpPr>
          <p:cNvPr id="5" name="Straight Connector 31">
            <a:extLst>
              <a:ext uri="{FF2B5EF4-FFF2-40B4-BE49-F238E27FC236}">
                <a16:creationId xmlns:a16="http://schemas.microsoft.com/office/drawing/2014/main" id="{D037223F-51CA-DF27-D13A-5A1DDC7C6545}"/>
              </a:ext>
            </a:extLst>
          </p:cNvPr>
          <p:cNvCxnSpPr>
            <a:cxnSpLocks/>
          </p:cNvCxnSpPr>
          <p:nvPr/>
        </p:nvCxnSpPr>
        <p:spPr>
          <a:xfrm>
            <a:off x="11416145" y="704283"/>
            <a:ext cx="775855" cy="0"/>
          </a:xfrm>
          <a:prstGeom prst="line">
            <a:avLst/>
          </a:prstGeom>
          <a:ln w="28575">
            <a:solidFill>
              <a:srgbClr val="C20735"/>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F41CC46E-118F-CDFE-EC11-B63FAB1C8BCA}"/>
              </a:ext>
            </a:extLst>
          </p:cNvPr>
          <p:cNvSpPr>
            <a:spLocks noGrp="1"/>
          </p:cNvSpPr>
          <p:nvPr>
            <p:ph type="ctrTitle" hasCustomPrompt="1"/>
          </p:nvPr>
        </p:nvSpPr>
        <p:spPr>
          <a:xfrm>
            <a:off x="6095999" y="1122363"/>
            <a:ext cx="5468471" cy="2320084"/>
          </a:xfrm>
        </p:spPr>
        <p:txBody>
          <a:bodyPr anchor="ctr"/>
          <a:lstStyle>
            <a:lvl1pPr algn="r">
              <a:defRPr sz="6000" b="1">
                <a:solidFill>
                  <a:srgbClr val="C20735"/>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Economische</a:t>
            </a:r>
            <a:br>
              <a:rPr lang="nl-NL"/>
            </a:br>
            <a:r>
              <a:rPr lang="nl-NL"/>
              <a:t>uitbuiting</a:t>
            </a:r>
            <a:endParaRPr lang="en-US"/>
          </a:p>
        </p:txBody>
      </p:sp>
      <p:sp>
        <p:nvSpPr>
          <p:cNvPr id="8" name="Rechthoek 17">
            <a:extLst>
              <a:ext uri="{FF2B5EF4-FFF2-40B4-BE49-F238E27FC236}">
                <a16:creationId xmlns:a16="http://schemas.microsoft.com/office/drawing/2014/main" id="{5A424675-0D13-7D13-8C83-A874565A6E57}"/>
              </a:ext>
            </a:extLst>
          </p:cNvPr>
          <p:cNvSpPr/>
          <p:nvPr/>
        </p:nvSpPr>
        <p:spPr>
          <a:xfrm>
            <a:off x="4828294" y="572815"/>
            <a:ext cx="1826141" cy="276999"/>
          </a:xfrm>
          <a:prstGeom prst="rect">
            <a:avLst/>
          </a:prstGeom>
        </p:spPr>
        <p:txBody>
          <a:bodyPr wrap="none" anchor="ctr">
            <a:spAutoFit/>
          </a:bodyPr>
          <a:lstStyle/>
          <a:p>
            <a:pPr lvl="0">
              <a:defRPr sz="1800">
                <a:solidFill>
                  <a:srgbClr val="000000"/>
                </a:solidFill>
              </a:defRPr>
            </a:pPr>
            <a:r>
              <a:rPr lang="nl-BE" sz="1200" b="1" i="0">
                <a:solidFill>
                  <a:schemeClr val="bg1"/>
                </a:solidFill>
                <a:latin typeface="Fira Sans SemiBold" panose="020B0503050000020004" pitchFamily="34" charset="0"/>
              </a:rPr>
              <a:t>Economische uitbuiting</a:t>
            </a:r>
          </a:p>
        </p:txBody>
      </p:sp>
      <p:pic>
        <p:nvPicPr>
          <p:cNvPr id="9" name="Picture 8" descr="Logo">
            <a:extLst>
              <a:ext uri="{FF2B5EF4-FFF2-40B4-BE49-F238E27FC236}">
                <a16:creationId xmlns:a16="http://schemas.microsoft.com/office/drawing/2014/main" id="{2FA2E2AC-BF9B-F3E0-9B4C-725D76AB8105}"/>
              </a:ext>
            </a:extLst>
          </p:cNvPr>
          <p:cNvPicPr>
            <a:picLocks noChangeAspect="1"/>
          </p:cNvPicPr>
          <p:nvPr/>
        </p:nvPicPr>
        <p:blipFill>
          <a:blip r:embed="rId2"/>
          <a:stretch>
            <a:fillRect/>
          </a:stretch>
        </p:blipFill>
        <p:spPr>
          <a:xfrm>
            <a:off x="461797" y="2185"/>
            <a:ext cx="2025004" cy="999764"/>
          </a:xfrm>
          <a:prstGeom prst="rect">
            <a:avLst/>
          </a:prstGeom>
        </p:spPr>
      </p:pic>
      <p:pic>
        <p:nvPicPr>
          <p:cNvPr id="13" name="Picture 9" descr="Background pattern&#10;&#10;Description automatically generated">
            <a:extLst>
              <a:ext uri="{FF2B5EF4-FFF2-40B4-BE49-F238E27FC236}">
                <a16:creationId xmlns:a16="http://schemas.microsoft.com/office/drawing/2014/main" id="{6B0FACC0-8878-85E8-F8F0-43BB5853B12B}"/>
              </a:ext>
            </a:extLst>
          </p:cNvPr>
          <p:cNvPicPr>
            <a:picLocks noChangeAspect="1"/>
          </p:cNvPicPr>
          <p:nvPr/>
        </p:nvPicPr>
        <p:blipFill>
          <a:blip r:embed="rId3">
            <a:alphaModFix amt="85000"/>
          </a:blip>
          <a:srcRect t="5931" b="87355"/>
          <a:stretch>
            <a:fillRect/>
          </a:stretch>
        </p:blipFill>
        <p:spPr>
          <a:xfrm>
            <a:off x="3238493" y="6543665"/>
            <a:ext cx="8724903" cy="327026"/>
          </a:xfrm>
          <a:prstGeom prst="rect">
            <a:avLst/>
          </a:prstGeom>
          <a:noFill/>
          <a:ln cap="flat">
            <a:noFill/>
          </a:ln>
        </p:spPr>
      </p:pic>
      <p:sp>
        <p:nvSpPr>
          <p:cNvPr id="3" name="Rechthoek 10">
            <a:extLst>
              <a:ext uri="{FF2B5EF4-FFF2-40B4-BE49-F238E27FC236}">
                <a16:creationId xmlns:a16="http://schemas.microsoft.com/office/drawing/2014/main" id="{EDA0A3A6-6C62-4AB1-176C-9C76EBFF48FD}"/>
              </a:ext>
            </a:extLst>
          </p:cNvPr>
          <p:cNvSpPr/>
          <p:nvPr/>
        </p:nvSpPr>
        <p:spPr>
          <a:xfrm>
            <a:off x="9520998" y="3121061"/>
            <a:ext cx="1920036" cy="231134"/>
          </a:xfrm>
          <a:prstGeom prst="rect">
            <a:avLst/>
          </a:prstGeom>
          <a:solidFill>
            <a:srgbClr val="C20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544364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0_Titel en object">
    <p:spTree>
      <p:nvGrpSpPr>
        <p:cNvPr id="1" name=""/>
        <p:cNvGrpSpPr/>
        <p:nvPr/>
      </p:nvGrpSpPr>
      <p:grpSpPr>
        <a:xfrm>
          <a:off x="0" y="0"/>
          <a:ext cx="0" cy="0"/>
          <a:chOff x="0" y="0"/>
          <a:chExt cx="0" cy="0"/>
        </a:xfrm>
      </p:grpSpPr>
      <p:sp>
        <p:nvSpPr>
          <p:cNvPr id="15" name="Rechthoek 14">
            <a:extLst>
              <a:ext uri="{FF2B5EF4-FFF2-40B4-BE49-F238E27FC236}">
                <a16:creationId xmlns:a16="http://schemas.microsoft.com/office/drawing/2014/main" id="{A5EC0B23-9083-DE47-A920-E8FAD8CE6899}"/>
              </a:ext>
            </a:extLst>
          </p:cNvPr>
          <p:cNvSpPr/>
          <p:nvPr/>
        </p:nvSpPr>
        <p:spPr>
          <a:xfrm>
            <a:off x="6698079" y="580017"/>
            <a:ext cx="1425198" cy="282557"/>
          </a:xfrm>
          <a:prstGeom prst="rect">
            <a:avLst/>
          </a:prstGeom>
          <a:solidFill>
            <a:srgbClr val="C20735"/>
          </a:solidFill>
          <a:ln>
            <a:solidFill>
              <a:srgbClr val="CF22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hthoek 23">
            <a:extLst>
              <a:ext uri="{FF2B5EF4-FFF2-40B4-BE49-F238E27FC236}">
                <a16:creationId xmlns:a16="http://schemas.microsoft.com/office/drawing/2014/main" id="{00F4A6D2-AEDF-B642-A4C5-9E7A6391A992}"/>
              </a:ext>
            </a:extLst>
          </p:cNvPr>
          <p:cNvSpPr/>
          <p:nvPr/>
        </p:nvSpPr>
        <p:spPr>
          <a:xfrm>
            <a:off x="10226396" y="572815"/>
            <a:ext cx="1154483" cy="276999"/>
          </a:xfrm>
          <a:prstGeom prst="rect">
            <a:avLst/>
          </a:prstGeom>
        </p:spPr>
        <p:txBody>
          <a:bodyPr wrap="none" anchor="ctr">
            <a:spAutoFit/>
          </a:bodyPr>
          <a:lstStyle/>
          <a:p>
            <a:pPr lvl="0">
              <a:defRPr sz="1800">
                <a:solidFill>
                  <a:srgbClr val="000000"/>
                </a:solidFill>
              </a:defRPr>
            </a:pPr>
            <a:r>
              <a:rPr lang="nl-BE" sz="1200" b="0" i="0">
                <a:solidFill>
                  <a:srgbClr val="AAAAAA"/>
                </a:solidFill>
                <a:latin typeface="Fira Sans Light" panose="020B0403050000020004" pitchFamily="34" charset="0"/>
              </a:rPr>
              <a:t>Orgaanhandel</a:t>
            </a:r>
          </a:p>
        </p:txBody>
      </p:sp>
      <p:sp>
        <p:nvSpPr>
          <p:cNvPr id="28" name="Rechthoek 27">
            <a:extLst>
              <a:ext uri="{FF2B5EF4-FFF2-40B4-BE49-F238E27FC236}">
                <a16:creationId xmlns:a16="http://schemas.microsoft.com/office/drawing/2014/main" id="{1C11ABA6-A78C-094E-9974-19CAB6BE8F0B}"/>
              </a:ext>
            </a:extLst>
          </p:cNvPr>
          <p:cNvSpPr/>
          <p:nvPr/>
        </p:nvSpPr>
        <p:spPr>
          <a:xfrm>
            <a:off x="8203085" y="585576"/>
            <a:ext cx="1988045" cy="276999"/>
          </a:xfrm>
          <a:prstGeom prst="rect">
            <a:avLst/>
          </a:prstGeom>
        </p:spPr>
        <p:txBody>
          <a:bodyPr wrap="none" anchor="ctr">
            <a:spAutoFit/>
          </a:bodyPr>
          <a:lstStyle/>
          <a:p>
            <a:pPr lvl="0">
              <a:defRPr sz="1800">
                <a:solidFill>
                  <a:srgbClr val="000000"/>
                </a:solidFill>
              </a:defRPr>
            </a:pPr>
            <a:r>
              <a:rPr lang="nl-BE" sz="1200" b="0" i="0">
                <a:solidFill>
                  <a:srgbClr val="AAAAAA"/>
                </a:solidFill>
                <a:latin typeface="Fira Sans Light" panose="020B0403050000020004" pitchFamily="34" charset="0"/>
              </a:rPr>
              <a:t>Uitbuiting criminele feiten</a:t>
            </a:r>
          </a:p>
        </p:txBody>
      </p:sp>
      <p:sp>
        <p:nvSpPr>
          <p:cNvPr id="17" name="Rechthoek 16">
            <a:extLst>
              <a:ext uri="{FF2B5EF4-FFF2-40B4-BE49-F238E27FC236}">
                <a16:creationId xmlns:a16="http://schemas.microsoft.com/office/drawing/2014/main" id="{EFAA29F5-D40A-824B-9E91-78F9885952B5}"/>
              </a:ext>
            </a:extLst>
          </p:cNvPr>
          <p:cNvSpPr/>
          <p:nvPr/>
        </p:nvSpPr>
        <p:spPr>
          <a:xfrm>
            <a:off x="3252621" y="572815"/>
            <a:ext cx="1532029" cy="276999"/>
          </a:xfrm>
          <a:prstGeom prst="rect">
            <a:avLst/>
          </a:prstGeom>
        </p:spPr>
        <p:txBody>
          <a:bodyPr wrap="square" anchor="ctr">
            <a:spAutoFit/>
          </a:bodyPr>
          <a:lstStyle/>
          <a:p>
            <a:pPr lvl="0" algn="ctr">
              <a:defRPr sz="1800">
                <a:solidFill>
                  <a:srgbClr val="000000"/>
                </a:solidFill>
              </a:defRPr>
            </a:pPr>
            <a:r>
              <a:rPr lang="nl-BE" sz="1200" b="0" i="0">
                <a:solidFill>
                  <a:srgbClr val="AAAAAA"/>
                </a:solidFill>
                <a:latin typeface="Fira Sans Light" panose="020B0403050000020004" pitchFamily="34" charset="0"/>
              </a:rPr>
              <a:t>Seksuele uitbuiting</a:t>
            </a:r>
          </a:p>
        </p:txBody>
      </p:sp>
      <p:sp>
        <p:nvSpPr>
          <p:cNvPr id="18" name="Rechthoek 17">
            <a:extLst>
              <a:ext uri="{FF2B5EF4-FFF2-40B4-BE49-F238E27FC236}">
                <a16:creationId xmlns:a16="http://schemas.microsoft.com/office/drawing/2014/main" id="{BEEEB4FA-5B73-6F46-B536-08F491C1ACDA}"/>
              </a:ext>
            </a:extLst>
          </p:cNvPr>
          <p:cNvSpPr/>
          <p:nvPr/>
        </p:nvSpPr>
        <p:spPr>
          <a:xfrm>
            <a:off x="4828294" y="572815"/>
            <a:ext cx="1826141" cy="276999"/>
          </a:xfrm>
          <a:prstGeom prst="rect">
            <a:avLst/>
          </a:prstGeom>
        </p:spPr>
        <p:txBody>
          <a:bodyPr wrap="none" anchor="ctr">
            <a:spAutoFit/>
          </a:bodyPr>
          <a:lstStyle/>
          <a:p>
            <a:pPr lvl="0">
              <a:defRPr sz="1800">
                <a:solidFill>
                  <a:srgbClr val="000000"/>
                </a:solidFill>
              </a:defRPr>
            </a:pPr>
            <a:r>
              <a:rPr lang="nl-BE" sz="1200" b="0" i="0">
                <a:solidFill>
                  <a:srgbClr val="AAAAAA"/>
                </a:solidFill>
                <a:latin typeface="Fira Sans Light" panose="020B0403050000020004" pitchFamily="34" charset="0"/>
              </a:rPr>
              <a:t>Economische uitbuiting</a:t>
            </a:r>
          </a:p>
        </p:txBody>
      </p:sp>
      <p:cxnSp>
        <p:nvCxnSpPr>
          <p:cNvPr id="2" name="Straight Connector 31">
            <a:extLst>
              <a:ext uri="{FF2B5EF4-FFF2-40B4-BE49-F238E27FC236}">
                <a16:creationId xmlns:a16="http://schemas.microsoft.com/office/drawing/2014/main" id="{85F230AE-18AB-3D48-E68E-0A67601AFA80}"/>
              </a:ext>
            </a:extLst>
          </p:cNvPr>
          <p:cNvCxnSpPr>
            <a:cxnSpLocks/>
          </p:cNvCxnSpPr>
          <p:nvPr/>
        </p:nvCxnSpPr>
        <p:spPr>
          <a:xfrm>
            <a:off x="725876" y="6494929"/>
            <a:ext cx="0" cy="363071"/>
          </a:xfrm>
          <a:prstGeom prst="line">
            <a:avLst/>
          </a:prstGeom>
          <a:ln w="28575">
            <a:solidFill>
              <a:srgbClr val="C20735"/>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8FC23E33-EAA8-0118-6DD0-B38706346328}"/>
              </a:ext>
            </a:extLst>
          </p:cNvPr>
          <p:cNvSpPr>
            <a:spLocks noGrp="1"/>
          </p:cNvSpPr>
          <p:nvPr>
            <p:ph type="subTitle" idx="10"/>
          </p:nvPr>
        </p:nvSpPr>
        <p:spPr>
          <a:xfrm>
            <a:off x="6095999" y="3451152"/>
            <a:ext cx="5468472" cy="3043777"/>
          </a:xfrm>
        </p:spPr>
        <p:txBody>
          <a:bodyP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lang="nl-BE" sz="2400" b="0" i="0" smtClean="0">
                <a:solidFill>
                  <a:srgbClr val="404040"/>
                </a:solidFill>
                <a:effectLst/>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a:t>Klikken om de ondertitelstijl van het model te bewerken</a:t>
            </a:r>
            <a:endParaRPr lang="en-US"/>
          </a:p>
        </p:txBody>
      </p:sp>
      <p:cxnSp>
        <p:nvCxnSpPr>
          <p:cNvPr id="4" name="Straight Connector 31">
            <a:extLst>
              <a:ext uri="{FF2B5EF4-FFF2-40B4-BE49-F238E27FC236}">
                <a16:creationId xmlns:a16="http://schemas.microsoft.com/office/drawing/2014/main" id="{56AB1FC2-7204-3522-B827-4D440A0F3CE5}"/>
              </a:ext>
            </a:extLst>
          </p:cNvPr>
          <p:cNvCxnSpPr>
            <a:cxnSpLocks/>
          </p:cNvCxnSpPr>
          <p:nvPr/>
        </p:nvCxnSpPr>
        <p:spPr>
          <a:xfrm>
            <a:off x="11416145" y="704283"/>
            <a:ext cx="775855" cy="0"/>
          </a:xfrm>
          <a:prstGeom prst="line">
            <a:avLst/>
          </a:prstGeom>
          <a:ln w="28575">
            <a:solidFill>
              <a:srgbClr val="C20735"/>
            </a:solidFill>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73E83C1C-BBC6-613B-133D-2DB10D6A54EC}"/>
              </a:ext>
            </a:extLst>
          </p:cNvPr>
          <p:cNvSpPr>
            <a:spLocks noGrp="1"/>
          </p:cNvSpPr>
          <p:nvPr>
            <p:ph type="ctrTitle" hasCustomPrompt="1"/>
          </p:nvPr>
        </p:nvSpPr>
        <p:spPr>
          <a:xfrm>
            <a:off x="6095999" y="1122363"/>
            <a:ext cx="5468471" cy="2320084"/>
          </a:xfrm>
        </p:spPr>
        <p:txBody>
          <a:bodyPr anchor="ctr"/>
          <a:lstStyle>
            <a:lvl1pPr algn="r">
              <a:defRPr sz="6000" b="1">
                <a:solidFill>
                  <a:srgbClr val="C20735"/>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Uitbuiting bedelarij</a:t>
            </a:r>
            <a:endParaRPr lang="en-US"/>
          </a:p>
        </p:txBody>
      </p:sp>
      <p:sp>
        <p:nvSpPr>
          <p:cNvPr id="7" name="Rechthoek 28">
            <a:extLst>
              <a:ext uri="{FF2B5EF4-FFF2-40B4-BE49-F238E27FC236}">
                <a16:creationId xmlns:a16="http://schemas.microsoft.com/office/drawing/2014/main" id="{425D0664-B02C-7C0F-5207-EF5FFF17B605}"/>
              </a:ext>
            </a:extLst>
          </p:cNvPr>
          <p:cNvSpPr/>
          <p:nvPr/>
        </p:nvSpPr>
        <p:spPr>
          <a:xfrm>
            <a:off x="6644631" y="572815"/>
            <a:ext cx="1552028" cy="276999"/>
          </a:xfrm>
          <a:prstGeom prst="rect">
            <a:avLst/>
          </a:prstGeom>
        </p:spPr>
        <p:txBody>
          <a:bodyPr wrap="none" anchor="ctr">
            <a:spAutoFit/>
          </a:bodyPr>
          <a:lstStyle/>
          <a:p>
            <a:pPr lvl="0">
              <a:defRPr sz="1800">
                <a:solidFill>
                  <a:srgbClr val="000000"/>
                </a:solidFill>
              </a:defRPr>
            </a:pPr>
            <a:r>
              <a:rPr lang="nl-BE" sz="1200" b="1" i="0">
                <a:solidFill>
                  <a:schemeClr val="bg1"/>
                </a:solidFill>
                <a:latin typeface="Fira Sans SemiBold" panose="020B0503050000020004" pitchFamily="34" charset="0"/>
              </a:rPr>
              <a:t>Uitbuiting bedelarij</a:t>
            </a:r>
          </a:p>
        </p:txBody>
      </p:sp>
      <p:pic>
        <p:nvPicPr>
          <p:cNvPr id="8" name="Picture 7" descr="Logo">
            <a:extLst>
              <a:ext uri="{FF2B5EF4-FFF2-40B4-BE49-F238E27FC236}">
                <a16:creationId xmlns:a16="http://schemas.microsoft.com/office/drawing/2014/main" id="{10B8C293-CE0A-947B-540C-74A35672A991}"/>
              </a:ext>
            </a:extLst>
          </p:cNvPr>
          <p:cNvPicPr>
            <a:picLocks noChangeAspect="1"/>
          </p:cNvPicPr>
          <p:nvPr/>
        </p:nvPicPr>
        <p:blipFill>
          <a:blip r:embed="rId2"/>
          <a:stretch>
            <a:fillRect/>
          </a:stretch>
        </p:blipFill>
        <p:spPr>
          <a:xfrm>
            <a:off x="461797" y="2185"/>
            <a:ext cx="2025004" cy="999764"/>
          </a:xfrm>
          <a:prstGeom prst="rect">
            <a:avLst/>
          </a:prstGeom>
        </p:spPr>
      </p:pic>
      <p:pic>
        <p:nvPicPr>
          <p:cNvPr id="9" name="Picture 9" descr="Background pattern&#10;&#10;Description automatically generated">
            <a:extLst>
              <a:ext uri="{FF2B5EF4-FFF2-40B4-BE49-F238E27FC236}">
                <a16:creationId xmlns:a16="http://schemas.microsoft.com/office/drawing/2014/main" id="{8E0DD4DC-CCB4-550B-CD59-BE2E15A3D527}"/>
              </a:ext>
            </a:extLst>
          </p:cNvPr>
          <p:cNvPicPr>
            <a:picLocks noChangeAspect="1"/>
          </p:cNvPicPr>
          <p:nvPr/>
        </p:nvPicPr>
        <p:blipFill>
          <a:blip r:embed="rId3">
            <a:alphaModFix amt="85000"/>
          </a:blip>
          <a:srcRect t="5931" b="87355"/>
          <a:stretch>
            <a:fillRect/>
          </a:stretch>
        </p:blipFill>
        <p:spPr>
          <a:xfrm>
            <a:off x="3238493" y="6543665"/>
            <a:ext cx="8724903" cy="327026"/>
          </a:xfrm>
          <a:prstGeom prst="rect">
            <a:avLst/>
          </a:prstGeom>
          <a:noFill/>
          <a:ln cap="flat">
            <a:noFill/>
          </a:ln>
        </p:spPr>
      </p:pic>
      <p:sp>
        <p:nvSpPr>
          <p:cNvPr id="10" name="Rechthoek 10">
            <a:extLst>
              <a:ext uri="{FF2B5EF4-FFF2-40B4-BE49-F238E27FC236}">
                <a16:creationId xmlns:a16="http://schemas.microsoft.com/office/drawing/2014/main" id="{6D319B6E-B1FA-38D1-05EC-B073EBDAE941}"/>
              </a:ext>
            </a:extLst>
          </p:cNvPr>
          <p:cNvSpPr/>
          <p:nvPr/>
        </p:nvSpPr>
        <p:spPr>
          <a:xfrm>
            <a:off x="9520998" y="3121061"/>
            <a:ext cx="1920036" cy="231134"/>
          </a:xfrm>
          <a:prstGeom prst="rect">
            <a:avLst/>
          </a:prstGeom>
          <a:solidFill>
            <a:srgbClr val="C20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266194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1_Titel en object">
    <p:spTree>
      <p:nvGrpSpPr>
        <p:cNvPr id="1" name=""/>
        <p:cNvGrpSpPr/>
        <p:nvPr/>
      </p:nvGrpSpPr>
      <p:grpSpPr>
        <a:xfrm>
          <a:off x="0" y="0"/>
          <a:ext cx="0" cy="0"/>
          <a:chOff x="0" y="0"/>
          <a:chExt cx="0" cy="0"/>
        </a:xfrm>
      </p:grpSpPr>
      <p:sp>
        <p:nvSpPr>
          <p:cNvPr id="15" name="Rechthoek 14">
            <a:extLst>
              <a:ext uri="{FF2B5EF4-FFF2-40B4-BE49-F238E27FC236}">
                <a16:creationId xmlns:a16="http://schemas.microsoft.com/office/drawing/2014/main" id="{A5EC0B23-9083-DE47-A920-E8FAD8CE6899}"/>
              </a:ext>
            </a:extLst>
          </p:cNvPr>
          <p:cNvSpPr/>
          <p:nvPr/>
        </p:nvSpPr>
        <p:spPr>
          <a:xfrm>
            <a:off x="8264299" y="580017"/>
            <a:ext cx="1868478" cy="282557"/>
          </a:xfrm>
          <a:prstGeom prst="rect">
            <a:avLst/>
          </a:prstGeom>
          <a:solidFill>
            <a:srgbClr val="C20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hthoek 23">
            <a:extLst>
              <a:ext uri="{FF2B5EF4-FFF2-40B4-BE49-F238E27FC236}">
                <a16:creationId xmlns:a16="http://schemas.microsoft.com/office/drawing/2014/main" id="{00F4A6D2-AEDF-B642-A4C5-9E7A6391A992}"/>
              </a:ext>
            </a:extLst>
          </p:cNvPr>
          <p:cNvSpPr/>
          <p:nvPr/>
        </p:nvSpPr>
        <p:spPr>
          <a:xfrm>
            <a:off x="10226396" y="572815"/>
            <a:ext cx="1154483" cy="276999"/>
          </a:xfrm>
          <a:prstGeom prst="rect">
            <a:avLst/>
          </a:prstGeom>
        </p:spPr>
        <p:txBody>
          <a:bodyPr wrap="none" anchor="ctr">
            <a:spAutoFit/>
          </a:bodyPr>
          <a:lstStyle/>
          <a:p>
            <a:pPr lvl="0">
              <a:defRPr sz="1800">
                <a:solidFill>
                  <a:srgbClr val="000000"/>
                </a:solidFill>
              </a:defRPr>
            </a:pPr>
            <a:r>
              <a:rPr lang="nl-BE" sz="1200" b="0" i="0">
                <a:solidFill>
                  <a:srgbClr val="AAAAAA"/>
                </a:solidFill>
                <a:latin typeface="Fira Sans Light" panose="020B0403050000020004" pitchFamily="34" charset="0"/>
              </a:rPr>
              <a:t>Orgaanhandel</a:t>
            </a:r>
          </a:p>
        </p:txBody>
      </p:sp>
      <p:sp>
        <p:nvSpPr>
          <p:cNvPr id="29" name="Rechthoek 28">
            <a:extLst>
              <a:ext uri="{FF2B5EF4-FFF2-40B4-BE49-F238E27FC236}">
                <a16:creationId xmlns:a16="http://schemas.microsoft.com/office/drawing/2014/main" id="{C42C72E2-81A2-6B47-BEF8-D92A86150699}"/>
              </a:ext>
            </a:extLst>
          </p:cNvPr>
          <p:cNvSpPr/>
          <p:nvPr/>
        </p:nvSpPr>
        <p:spPr>
          <a:xfrm>
            <a:off x="6663881" y="572815"/>
            <a:ext cx="1552028" cy="276999"/>
          </a:xfrm>
          <a:prstGeom prst="rect">
            <a:avLst/>
          </a:prstGeom>
        </p:spPr>
        <p:txBody>
          <a:bodyPr wrap="none" anchor="ctr">
            <a:spAutoFit/>
          </a:bodyPr>
          <a:lstStyle/>
          <a:p>
            <a:pPr lvl="0">
              <a:defRPr sz="1800">
                <a:solidFill>
                  <a:srgbClr val="000000"/>
                </a:solidFill>
              </a:defRPr>
            </a:pPr>
            <a:r>
              <a:rPr lang="nl-BE" sz="1200" b="0" i="0">
                <a:solidFill>
                  <a:srgbClr val="AAAAAA"/>
                </a:solidFill>
                <a:latin typeface="Fira Sans Light" panose="020B0403050000020004" pitchFamily="34" charset="0"/>
              </a:rPr>
              <a:t>Uitbuiting bedelarij</a:t>
            </a:r>
          </a:p>
        </p:txBody>
      </p:sp>
      <p:sp>
        <p:nvSpPr>
          <p:cNvPr id="17" name="Rechthoek 16">
            <a:extLst>
              <a:ext uri="{FF2B5EF4-FFF2-40B4-BE49-F238E27FC236}">
                <a16:creationId xmlns:a16="http://schemas.microsoft.com/office/drawing/2014/main" id="{EFAA29F5-D40A-824B-9E91-78F9885952B5}"/>
              </a:ext>
            </a:extLst>
          </p:cNvPr>
          <p:cNvSpPr/>
          <p:nvPr/>
        </p:nvSpPr>
        <p:spPr>
          <a:xfrm>
            <a:off x="3252621" y="572815"/>
            <a:ext cx="1532029" cy="276999"/>
          </a:xfrm>
          <a:prstGeom prst="rect">
            <a:avLst/>
          </a:prstGeom>
        </p:spPr>
        <p:txBody>
          <a:bodyPr wrap="square" anchor="ctr">
            <a:spAutoFit/>
          </a:bodyPr>
          <a:lstStyle/>
          <a:p>
            <a:pPr lvl="0" algn="ctr">
              <a:defRPr sz="1800">
                <a:solidFill>
                  <a:srgbClr val="000000"/>
                </a:solidFill>
              </a:defRPr>
            </a:pPr>
            <a:r>
              <a:rPr lang="nl-BE" sz="1200" b="0" i="0">
                <a:solidFill>
                  <a:srgbClr val="AAAAAA"/>
                </a:solidFill>
                <a:latin typeface="Fira Sans Light" panose="020B0403050000020004" pitchFamily="34" charset="0"/>
              </a:rPr>
              <a:t>Seksuele uitbuiting</a:t>
            </a:r>
          </a:p>
        </p:txBody>
      </p:sp>
      <p:sp>
        <p:nvSpPr>
          <p:cNvPr id="18" name="Rechthoek 17">
            <a:extLst>
              <a:ext uri="{FF2B5EF4-FFF2-40B4-BE49-F238E27FC236}">
                <a16:creationId xmlns:a16="http://schemas.microsoft.com/office/drawing/2014/main" id="{BEEEB4FA-5B73-6F46-B536-08F491C1ACDA}"/>
              </a:ext>
            </a:extLst>
          </p:cNvPr>
          <p:cNvSpPr/>
          <p:nvPr/>
        </p:nvSpPr>
        <p:spPr>
          <a:xfrm>
            <a:off x="4828294" y="572815"/>
            <a:ext cx="1826141" cy="276999"/>
          </a:xfrm>
          <a:prstGeom prst="rect">
            <a:avLst/>
          </a:prstGeom>
        </p:spPr>
        <p:txBody>
          <a:bodyPr wrap="none" anchor="ctr">
            <a:spAutoFit/>
          </a:bodyPr>
          <a:lstStyle/>
          <a:p>
            <a:pPr lvl="0">
              <a:defRPr sz="1800">
                <a:solidFill>
                  <a:srgbClr val="000000"/>
                </a:solidFill>
              </a:defRPr>
            </a:pPr>
            <a:r>
              <a:rPr lang="nl-BE" sz="1200" b="0" i="0">
                <a:solidFill>
                  <a:srgbClr val="AAAAAA"/>
                </a:solidFill>
                <a:latin typeface="Fira Sans Light" panose="020B0403050000020004" pitchFamily="34" charset="0"/>
              </a:rPr>
              <a:t>Economische uitbuiting</a:t>
            </a:r>
          </a:p>
        </p:txBody>
      </p:sp>
      <p:cxnSp>
        <p:nvCxnSpPr>
          <p:cNvPr id="2" name="Straight Connector 31">
            <a:extLst>
              <a:ext uri="{FF2B5EF4-FFF2-40B4-BE49-F238E27FC236}">
                <a16:creationId xmlns:a16="http://schemas.microsoft.com/office/drawing/2014/main" id="{409979C4-FC47-42E7-FAE0-45BA86EBE5CB}"/>
              </a:ext>
            </a:extLst>
          </p:cNvPr>
          <p:cNvCxnSpPr>
            <a:cxnSpLocks/>
          </p:cNvCxnSpPr>
          <p:nvPr/>
        </p:nvCxnSpPr>
        <p:spPr>
          <a:xfrm>
            <a:off x="725876" y="6494929"/>
            <a:ext cx="0" cy="363071"/>
          </a:xfrm>
          <a:prstGeom prst="line">
            <a:avLst/>
          </a:prstGeom>
          <a:ln w="28575">
            <a:solidFill>
              <a:srgbClr val="C20735"/>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F84FA5BD-5093-6B46-1472-832CFD59AEA6}"/>
              </a:ext>
            </a:extLst>
          </p:cNvPr>
          <p:cNvSpPr>
            <a:spLocks noGrp="1"/>
          </p:cNvSpPr>
          <p:nvPr>
            <p:ph type="subTitle" idx="10"/>
          </p:nvPr>
        </p:nvSpPr>
        <p:spPr>
          <a:xfrm>
            <a:off x="5284269" y="3451152"/>
            <a:ext cx="6280202" cy="3043777"/>
          </a:xfrm>
        </p:spPr>
        <p:txBody>
          <a:bodyP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lang="nl-BE" sz="2400" b="0" i="0" smtClean="0">
                <a:solidFill>
                  <a:srgbClr val="404040"/>
                </a:solidFill>
                <a:effectLst/>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a:t>Klikken om de ondertitelstijl van het model te bewerken</a:t>
            </a:r>
            <a:endParaRPr lang="en-US"/>
          </a:p>
        </p:txBody>
      </p:sp>
      <p:cxnSp>
        <p:nvCxnSpPr>
          <p:cNvPr id="4" name="Straight Connector 31">
            <a:extLst>
              <a:ext uri="{FF2B5EF4-FFF2-40B4-BE49-F238E27FC236}">
                <a16:creationId xmlns:a16="http://schemas.microsoft.com/office/drawing/2014/main" id="{C3B589E4-CC3E-6A35-6DA7-F516EE481E71}"/>
              </a:ext>
            </a:extLst>
          </p:cNvPr>
          <p:cNvCxnSpPr>
            <a:cxnSpLocks/>
          </p:cNvCxnSpPr>
          <p:nvPr/>
        </p:nvCxnSpPr>
        <p:spPr>
          <a:xfrm>
            <a:off x="11416145" y="704283"/>
            <a:ext cx="775855" cy="0"/>
          </a:xfrm>
          <a:prstGeom prst="line">
            <a:avLst/>
          </a:prstGeom>
          <a:ln w="28575">
            <a:solidFill>
              <a:srgbClr val="C20735"/>
            </a:solidFill>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A06BCE54-5148-8FC1-F8FB-0F217BBBF729}"/>
              </a:ext>
            </a:extLst>
          </p:cNvPr>
          <p:cNvSpPr>
            <a:spLocks noGrp="1"/>
          </p:cNvSpPr>
          <p:nvPr>
            <p:ph type="ctrTitle" hasCustomPrompt="1"/>
          </p:nvPr>
        </p:nvSpPr>
        <p:spPr>
          <a:xfrm>
            <a:off x="5284269" y="1122363"/>
            <a:ext cx="6280201" cy="2320084"/>
          </a:xfrm>
        </p:spPr>
        <p:txBody>
          <a:bodyPr anchor="ctr"/>
          <a:lstStyle>
            <a:lvl1pPr algn="r">
              <a:defRPr sz="6000" b="1">
                <a:solidFill>
                  <a:srgbClr val="C20735"/>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Uitbuiting criminele feiten</a:t>
            </a:r>
            <a:endParaRPr lang="en-US"/>
          </a:p>
        </p:txBody>
      </p:sp>
      <p:sp>
        <p:nvSpPr>
          <p:cNvPr id="6" name="Rechthoek 27">
            <a:extLst>
              <a:ext uri="{FF2B5EF4-FFF2-40B4-BE49-F238E27FC236}">
                <a16:creationId xmlns:a16="http://schemas.microsoft.com/office/drawing/2014/main" id="{4BC3C7E4-0CF9-07D1-061D-1F9E8D523135}"/>
              </a:ext>
            </a:extLst>
          </p:cNvPr>
          <p:cNvSpPr/>
          <p:nvPr/>
        </p:nvSpPr>
        <p:spPr>
          <a:xfrm>
            <a:off x="8193460" y="585576"/>
            <a:ext cx="2028119" cy="276999"/>
          </a:xfrm>
          <a:prstGeom prst="rect">
            <a:avLst/>
          </a:prstGeom>
        </p:spPr>
        <p:txBody>
          <a:bodyPr wrap="none" anchor="ctr">
            <a:spAutoFit/>
          </a:bodyPr>
          <a:lstStyle/>
          <a:p>
            <a:pPr lvl="0">
              <a:defRPr sz="1800">
                <a:solidFill>
                  <a:srgbClr val="000000"/>
                </a:solidFill>
              </a:defRPr>
            </a:pPr>
            <a:r>
              <a:rPr lang="nl-BE" sz="1200" b="1" i="0">
                <a:solidFill>
                  <a:schemeClr val="bg1"/>
                </a:solidFill>
                <a:latin typeface="Fira Sans SemiBold" panose="020B0503050000020004" pitchFamily="34" charset="0"/>
              </a:rPr>
              <a:t>Uitbuiting criminele feiten</a:t>
            </a:r>
          </a:p>
        </p:txBody>
      </p:sp>
      <p:pic>
        <p:nvPicPr>
          <p:cNvPr id="7" name="Picture 6" descr="Logo">
            <a:extLst>
              <a:ext uri="{FF2B5EF4-FFF2-40B4-BE49-F238E27FC236}">
                <a16:creationId xmlns:a16="http://schemas.microsoft.com/office/drawing/2014/main" id="{C3355795-72B3-9F36-C245-0B03DC4D24EC}"/>
              </a:ext>
            </a:extLst>
          </p:cNvPr>
          <p:cNvPicPr>
            <a:picLocks noChangeAspect="1"/>
          </p:cNvPicPr>
          <p:nvPr/>
        </p:nvPicPr>
        <p:blipFill>
          <a:blip r:embed="rId2"/>
          <a:stretch>
            <a:fillRect/>
          </a:stretch>
        </p:blipFill>
        <p:spPr>
          <a:xfrm>
            <a:off x="461797" y="2185"/>
            <a:ext cx="2025004" cy="999764"/>
          </a:xfrm>
          <a:prstGeom prst="rect">
            <a:avLst/>
          </a:prstGeom>
        </p:spPr>
      </p:pic>
      <p:pic>
        <p:nvPicPr>
          <p:cNvPr id="8" name="Picture 9" descr="Background pattern&#10;&#10;Description automatically generated">
            <a:extLst>
              <a:ext uri="{FF2B5EF4-FFF2-40B4-BE49-F238E27FC236}">
                <a16:creationId xmlns:a16="http://schemas.microsoft.com/office/drawing/2014/main" id="{2DAA3051-82A0-CB2D-93FB-025745F1EFB3}"/>
              </a:ext>
            </a:extLst>
          </p:cNvPr>
          <p:cNvPicPr>
            <a:picLocks noChangeAspect="1"/>
          </p:cNvPicPr>
          <p:nvPr/>
        </p:nvPicPr>
        <p:blipFill>
          <a:blip r:embed="rId3">
            <a:alphaModFix amt="85000"/>
          </a:blip>
          <a:srcRect t="5931" b="87355"/>
          <a:stretch>
            <a:fillRect/>
          </a:stretch>
        </p:blipFill>
        <p:spPr>
          <a:xfrm>
            <a:off x="3238493" y="6543665"/>
            <a:ext cx="8724903" cy="327026"/>
          </a:xfrm>
          <a:prstGeom prst="rect">
            <a:avLst/>
          </a:prstGeom>
          <a:noFill/>
          <a:ln cap="flat">
            <a:noFill/>
          </a:ln>
        </p:spPr>
      </p:pic>
      <p:sp>
        <p:nvSpPr>
          <p:cNvPr id="9" name="Rechthoek 10">
            <a:extLst>
              <a:ext uri="{FF2B5EF4-FFF2-40B4-BE49-F238E27FC236}">
                <a16:creationId xmlns:a16="http://schemas.microsoft.com/office/drawing/2014/main" id="{3C2EE595-B8AF-2ACD-81AF-5F954C96CB42}"/>
              </a:ext>
            </a:extLst>
          </p:cNvPr>
          <p:cNvSpPr/>
          <p:nvPr/>
        </p:nvSpPr>
        <p:spPr>
          <a:xfrm>
            <a:off x="9520998" y="3121061"/>
            <a:ext cx="1920036" cy="231134"/>
          </a:xfrm>
          <a:prstGeom prst="rect">
            <a:avLst/>
          </a:prstGeom>
          <a:solidFill>
            <a:srgbClr val="C20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465014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2_Titel en object">
    <p:spTree>
      <p:nvGrpSpPr>
        <p:cNvPr id="1" name=""/>
        <p:cNvGrpSpPr/>
        <p:nvPr/>
      </p:nvGrpSpPr>
      <p:grpSpPr>
        <a:xfrm>
          <a:off x="0" y="0"/>
          <a:ext cx="0" cy="0"/>
          <a:chOff x="0" y="0"/>
          <a:chExt cx="0" cy="0"/>
        </a:xfrm>
      </p:grpSpPr>
      <p:sp>
        <p:nvSpPr>
          <p:cNvPr id="15" name="Rechthoek 14">
            <a:extLst>
              <a:ext uri="{FF2B5EF4-FFF2-40B4-BE49-F238E27FC236}">
                <a16:creationId xmlns:a16="http://schemas.microsoft.com/office/drawing/2014/main" id="{A5EC0B23-9083-DE47-A920-E8FAD8CE6899}"/>
              </a:ext>
            </a:extLst>
          </p:cNvPr>
          <p:cNvSpPr/>
          <p:nvPr/>
        </p:nvSpPr>
        <p:spPr>
          <a:xfrm>
            <a:off x="10280909" y="580017"/>
            <a:ext cx="1062465" cy="282557"/>
          </a:xfrm>
          <a:prstGeom prst="rect">
            <a:avLst/>
          </a:prstGeom>
          <a:solidFill>
            <a:srgbClr val="C20735"/>
          </a:solidFill>
          <a:ln>
            <a:solidFill>
              <a:srgbClr val="CF22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hthoek 27">
            <a:extLst>
              <a:ext uri="{FF2B5EF4-FFF2-40B4-BE49-F238E27FC236}">
                <a16:creationId xmlns:a16="http://schemas.microsoft.com/office/drawing/2014/main" id="{1C11ABA6-A78C-094E-9974-19CAB6BE8F0B}"/>
              </a:ext>
            </a:extLst>
          </p:cNvPr>
          <p:cNvSpPr/>
          <p:nvPr/>
        </p:nvSpPr>
        <p:spPr>
          <a:xfrm>
            <a:off x="8193460" y="585576"/>
            <a:ext cx="2028119" cy="276999"/>
          </a:xfrm>
          <a:prstGeom prst="rect">
            <a:avLst/>
          </a:prstGeom>
        </p:spPr>
        <p:txBody>
          <a:bodyPr wrap="none" anchor="ctr">
            <a:spAutoFit/>
          </a:bodyPr>
          <a:lstStyle/>
          <a:p>
            <a:pPr lvl="0">
              <a:defRPr sz="1800">
                <a:solidFill>
                  <a:srgbClr val="000000"/>
                </a:solidFill>
              </a:defRPr>
            </a:pPr>
            <a:r>
              <a:rPr lang="nl-BE" sz="1200" b="0" i="0">
                <a:solidFill>
                  <a:srgbClr val="AAAAAA"/>
                </a:solidFill>
                <a:latin typeface="Fira Sans Light" panose="020B0403050000020004" pitchFamily="34" charset="0"/>
              </a:rPr>
              <a:t>Uitbuiting criminele feiten</a:t>
            </a:r>
          </a:p>
        </p:txBody>
      </p:sp>
      <p:sp>
        <p:nvSpPr>
          <p:cNvPr id="29" name="Rechthoek 28">
            <a:extLst>
              <a:ext uri="{FF2B5EF4-FFF2-40B4-BE49-F238E27FC236}">
                <a16:creationId xmlns:a16="http://schemas.microsoft.com/office/drawing/2014/main" id="{C42C72E2-81A2-6B47-BEF8-D92A86150699}"/>
              </a:ext>
            </a:extLst>
          </p:cNvPr>
          <p:cNvSpPr/>
          <p:nvPr/>
        </p:nvSpPr>
        <p:spPr>
          <a:xfrm>
            <a:off x="6644631" y="572815"/>
            <a:ext cx="1552028" cy="276999"/>
          </a:xfrm>
          <a:prstGeom prst="rect">
            <a:avLst/>
          </a:prstGeom>
        </p:spPr>
        <p:txBody>
          <a:bodyPr wrap="none" anchor="ctr">
            <a:spAutoFit/>
          </a:bodyPr>
          <a:lstStyle/>
          <a:p>
            <a:pPr lvl="0">
              <a:defRPr sz="1800">
                <a:solidFill>
                  <a:srgbClr val="000000"/>
                </a:solidFill>
              </a:defRPr>
            </a:pPr>
            <a:r>
              <a:rPr lang="nl-BE" sz="1200" b="0" i="0">
                <a:solidFill>
                  <a:srgbClr val="AAAAAA"/>
                </a:solidFill>
                <a:latin typeface="Fira Sans Light" panose="020B0403050000020004" pitchFamily="34" charset="0"/>
              </a:rPr>
              <a:t>Uitbuiting bedelarij</a:t>
            </a:r>
          </a:p>
        </p:txBody>
      </p:sp>
      <p:sp>
        <p:nvSpPr>
          <p:cNvPr id="17" name="Rechthoek 16">
            <a:extLst>
              <a:ext uri="{FF2B5EF4-FFF2-40B4-BE49-F238E27FC236}">
                <a16:creationId xmlns:a16="http://schemas.microsoft.com/office/drawing/2014/main" id="{EFAA29F5-D40A-824B-9E91-78F9885952B5}"/>
              </a:ext>
            </a:extLst>
          </p:cNvPr>
          <p:cNvSpPr/>
          <p:nvPr/>
        </p:nvSpPr>
        <p:spPr>
          <a:xfrm>
            <a:off x="3252621" y="572815"/>
            <a:ext cx="1532029" cy="276999"/>
          </a:xfrm>
          <a:prstGeom prst="rect">
            <a:avLst/>
          </a:prstGeom>
        </p:spPr>
        <p:txBody>
          <a:bodyPr wrap="square" anchor="ctr">
            <a:spAutoFit/>
          </a:bodyPr>
          <a:lstStyle/>
          <a:p>
            <a:pPr lvl="0" algn="ctr">
              <a:defRPr sz="1800">
                <a:solidFill>
                  <a:srgbClr val="000000"/>
                </a:solidFill>
              </a:defRPr>
            </a:pPr>
            <a:r>
              <a:rPr lang="nl-BE" sz="1200" b="0" i="0">
                <a:solidFill>
                  <a:srgbClr val="AAAAAA"/>
                </a:solidFill>
                <a:latin typeface="Fira Sans Light" panose="020B0403050000020004" pitchFamily="34" charset="0"/>
              </a:rPr>
              <a:t>Seksuele uitbuiting</a:t>
            </a:r>
          </a:p>
        </p:txBody>
      </p:sp>
      <p:sp>
        <p:nvSpPr>
          <p:cNvPr id="18" name="Rechthoek 17">
            <a:extLst>
              <a:ext uri="{FF2B5EF4-FFF2-40B4-BE49-F238E27FC236}">
                <a16:creationId xmlns:a16="http://schemas.microsoft.com/office/drawing/2014/main" id="{BEEEB4FA-5B73-6F46-B536-08F491C1ACDA}"/>
              </a:ext>
            </a:extLst>
          </p:cNvPr>
          <p:cNvSpPr/>
          <p:nvPr/>
        </p:nvSpPr>
        <p:spPr>
          <a:xfrm>
            <a:off x="4828294" y="572815"/>
            <a:ext cx="1826141" cy="276999"/>
          </a:xfrm>
          <a:prstGeom prst="rect">
            <a:avLst/>
          </a:prstGeom>
        </p:spPr>
        <p:txBody>
          <a:bodyPr wrap="none" anchor="ctr">
            <a:spAutoFit/>
          </a:bodyPr>
          <a:lstStyle/>
          <a:p>
            <a:pPr lvl="0">
              <a:defRPr sz="1800">
                <a:solidFill>
                  <a:srgbClr val="000000"/>
                </a:solidFill>
              </a:defRPr>
            </a:pPr>
            <a:r>
              <a:rPr lang="nl-BE" sz="1200" b="0" i="0">
                <a:solidFill>
                  <a:srgbClr val="AAAAAA"/>
                </a:solidFill>
                <a:latin typeface="Fira Sans Light" panose="020B0403050000020004" pitchFamily="34" charset="0"/>
              </a:rPr>
              <a:t>Economische uitbuiting</a:t>
            </a:r>
          </a:p>
        </p:txBody>
      </p:sp>
      <p:cxnSp>
        <p:nvCxnSpPr>
          <p:cNvPr id="2" name="Straight Connector 31">
            <a:extLst>
              <a:ext uri="{FF2B5EF4-FFF2-40B4-BE49-F238E27FC236}">
                <a16:creationId xmlns:a16="http://schemas.microsoft.com/office/drawing/2014/main" id="{5AC5F44D-15C4-0231-E54B-DB519F19D952}"/>
              </a:ext>
            </a:extLst>
          </p:cNvPr>
          <p:cNvCxnSpPr>
            <a:cxnSpLocks/>
          </p:cNvCxnSpPr>
          <p:nvPr/>
        </p:nvCxnSpPr>
        <p:spPr>
          <a:xfrm>
            <a:off x="725876" y="6494929"/>
            <a:ext cx="0" cy="363071"/>
          </a:xfrm>
          <a:prstGeom prst="line">
            <a:avLst/>
          </a:prstGeom>
          <a:ln w="28575">
            <a:solidFill>
              <a:srgbClr val="C20735"/>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69BACA87-4125-EEAF-4FF1-0E1C748F7299}"/>
              </a:ext>
            </a:extLst>
          </p:cNvPr>
          <p:cNvSpPr>
            <a:spLocks noGrp="1"/>
          </p:cNvSpPr>
          <p:nvPr>
            <p:ph type="subTitle" idx="10"/>
          </p:nvPr>
        </p:nvSpPr>
        <p:spPr>
          <a:xfrm>
            <a:off x="5861785" y="3451152"/>
            <a:ext cx="5702686" cy="3043777"/>
          </a:xfrm>
        </p:spPr>
        <p:txBody>
          <a:bodyPr/>
          <a:lstStyle>
            <a:lvl1pPr marL="342900" marR="0" indent="-342900" algn="r"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lang="nl-BE" sz="2400" b="0" i="0" smtClean="0">
                <a:solidFill>
                  <a:srgbClr val="404040"/>
                </a:solidFill>
                <a:effectLst/>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a:t>Klikken om de ondertitelstijl van het model te bewerken</a:t>
            </a:r>
            <a:endParaRPr lang="en-US"/>
          </a:p>
        </p:txBody>
      </p:sp>
      <p:cxnSp>
        <p:nvCxnSpPr>
          <p:cNvPr id="4" name="Straight Connector 31">
            <a:extLst>
              <a:ext uri="{FF2B5EF4-FFF2-40B4-BE49-F238E27FC236}">
                <a16:creationId xmlns:a16="http://schemas.microsoft.com/office/drawing/2014/main" id="{9B15E782-FED2-83DE-0F88-558416261760}"/>
              </a:ext>
            </a:extLst>
          </p:cNvPr>
          <p:cNvCxnSpPr>
            <a:cxnSpLocks/>
          </p:cNvCxnSpPr>
          <p:nvPr/>
        </p:nvCxnSpPr>
        <p:spPr>
          <a:xfrm>
            <a:off x="11416145" y="704283"/>
            <a:ext cx="775855" cy="0"/>
          </a:xfrm>
          <a:prstGeom prst="line">
            <a:avLst/>
          </a:prstGeom>
          <a:ln w="28575">
            <a:solidFill>
              <a:srgbClr val="C20735"/>
            </a:solidFill>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12067210-B96F-B3BF-6867-BF872CE993A3}"/>
              </a:ext>
            </a:extLst>
          </p:cNvPr>
          <p:cNvSpPr>
            <a:spLocks noGrp="1"/>
          </p:cNvSpPr>
          <p:nvPr>
            <p:ph type="ctrTitle" hasCustomPrompt="1"/>
          </p:nvPr>
        </p:nvSpPr>
        <p:spPr>
          <a:xfrm>
            <a:off x="5861785" y="1122363"/>
            <a:ext cx="5702685" cy="2320084"/>
          </a:xfrm>
        </p:spPr>
        <p:txBody>
          <a:bodyPr anchor="ctr"/>
          <a:lstStyle>
            <a:lvl1pPr algn="r">
              <a:defRPr sz="6000" b="1">
                <a:solidFill>
                  <a:srgbClr val="C20735"/>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Orgaanhandel</a:t>
            </a:r>
            <a:endParaRPr lang="en-US"/>
          </a:p>
        </p:txBody>
      </p:sp>
      <p:sp>
        <p:nvSpPr>
          <p:cNvPr id="6" name="Rechthoek 23">
            <a:extLst>
              <a:ext uri="{FF2B5EF4-FFF2-40B4-BE49-F238E27FC236}">
                <a16:creationId xmlns:a16="http://schemas.microsoft.com/office/drawing/2014/main" id="{DBA29ED3-C947-2534-634A-8F7BA0DB0ABB}"/>
              </a:ext>
            </a:extLst>
          </p:cNvPr>
          <p:cNvSpPr/>
          <p:nvPr/>
        </p:nvSpPr>
        <p:spPr>
          <a:xfrm>
            <a:off x="10226396" y="572815"/>
            <a:ext cx="1181734" cy="276999"/>
          </a:xfrm>
          <a:prstGeom prst="rect">
            <a:avLst/>
          </a:prstGeom>
        </p:spPr>
        <p:txBody>
          <a:bodyPr wrap="none" anchor="ctr">
            <a:spAutoFit/>
          </a:bodyPr>
          <a:lstStyle/>
          <a:p>
            <a:pPr lvl="0">
              <a:defRPr sz="1800">
                <a:solidFill>
                  <a:srgbClr val="000000"/>
                </a:solidFill>
              </a:defRPr>
            </a:pPr>
            <a:r>
              <a:rPr lang="nl-BE" sz="1200" b="1" i="0">
                <a:solidFill>
                  <a:srgbClr val="FFFFFF"/>
                </a:solidFill>
                <a:latin typeface="Fira Sans SemiBold" panose="020B0503050000020004" pitchFamily="34" charset="0"/>
              </a:rPr>
              <a:t>Orgaanhandel</a:t>
            </a:r>
          </a:p>
        </p:txBody>
      </p:sp>
      <p:pic>
        <p:nvPicPr>
          <p:cNvPr id="7" name="Picture 6" descr="Logo">
            <a:extLst>
              <a:ext uri="{FF2B5EF4-FFF2-40B4-BE49-F238E27FC236}">
                <a16:creationId xmlns:a16="http://schemas.microsoft.com/office/drawing/2014/main" id="{329EE45A-239B-83D0-F855-CA84A54E9523}"/>
              </a:ext>
            </a:extLst>
          </p:cNvPr>
          <p:cNvPicPr>
            <a:picLocks noChangeAspect="1"/>
          </p:cNvPicPr>
          <p:nvPr/>
        </p:nvPicPr>
        <p:blipFill>
          <a:blip r:embed="rId2"/>
          <a:stretch>
            <a:fillRect/>
          </a:stretch>
        </p:blipFill>
        <p:spPr>
          <a:xfrm>
            <a:off x="461797" y="2185"/>
            <a:ext cx="2025004" cy="999764"/>
          </a:xfrm>
          <a:prstGeom prst="rect">
            <a:avLst/>
          </a:prstGeom>
        </p:spPr>
      </p:pic>
      <p:pic>
        <p:nvPicPr>
          <p:cNvPr id="8" name="Picture 9" descr="Background pattern&#10;&#10;Description automatically generated">
            <a:extLst>
              <a:ext uri="{FF2B5EF4-FFF2-40B4-BE49-F238E27FC236}">
                <a16:creationId xmlns:a16="http://schemas.microsoft.com/office/drawing/2014/main" id="{66E336E1-A93F-1B10-0FA7-7C6C04696315}"/>
              </a:ext>
            </a:extLst>
          </p:cNvPr>
          <p:cNvPicPr>
            <a:picLocks noChangeAspect="1"/>
          </p:cNvPicPr>
          <p:nvPr/>
        </p:nvPicPr>
        <p:blipFill>
          <a:blip r:embed="rId3">
            <a:alphaModFix amt="85000"/>
          </a:blip>
          <a:srcRect t="5931" b="87355"/>
          <a:stretch>
            <a:fillRect/>
          </a:stretch>
        </p:blipFill>
        <p:spPr>
          <a:xfrm>
            <a:off x="3238493" y="6543665"/>
            <a:ext cx="8724903" cy="327026"/>
          </a:xfrm>
          <a:prstGeom prst="rect">
            <a:avLst/>
          </a:prstGeom>
          <a:noFill/>
          <a:ln cap="flat">
            <a:noFill/>
          </a:ln>
        </p:spPr>
      </p:pic>
      <p:sp>
        <p:nvSpPr>
          <p:cNvPr id="9" name="Rechthoek 10">
            <a:extLst>
              <a:ext uri="{FF2B5EF4-FFF2-40B4-BE49-F238E27FC236}">
                <a16:creationId xmlns:a16="http://schemas.microsoft.com/office/drawing/2014/main" id="{8B484B6B-E8BF-6460-EEA6-AD3A460A422F}"/>
              </a:ext>
            </a:extLst>
          </p:cNvPr>
          <p:cNvSpPr/>
          <p:nvPr/>
        </p:nvSpPr>
        <p:spPr>
          <a:xfrm>
            <a:off x="9520995" y="2697112"/>
            <a:ext cx="1920036" cy="231134"/>
          </a:xfrm>
          <a:prstGeom prst="rect">
            <a:avLst/>
          </a:prstGeom>
          <a:solidFill>
            <a:srgbClr val="C20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154314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5_Titel en object">
    <p:spTree>
      <p:nvGrpSpPr>
        <p:cNvPr id="1" name=""/>
        <p:cNvGrpSpPr/>
        <p:nvPr/>
      </p:nvGrpSpPr>
      <p:grpSpPr>
        <a:xfrm>
          <a:off x="0" y="0"/>
          <a:ext cx="0" cy="0"/>
          <a:chOff x="0" y="0"/>
          <a:chExt cx="0" cy="0"/>
        </a:xfrm>
      </p:grpSpPr>
      <p:sp>
        <p:nvSpPr>
          <p:cNvPr id="15" name="Rechthoek 14">
            <a:extLst>
              <a:ext uri="{FF2B5EF4-FFF2-40B4-BE49-F238E27FC236}">
                <a16:creationId xmlns:a16="http://schemas.microsoft.com/office/drawing/2014/main" id="{A5EC0B23-9083-DE47-A920-E8FAD8CE6899}"/>
              </a:ext>
            </a:extLst>
          </p:cNvPr>
          <p:cNvSpPr/>
          <p:nvPr/>
        </p:nvSpPr>
        <p:spPr>
          <a:xfrm>
            <a:off x="9852117" y="580017"/>
            <a:ext cx="1491257" cy="282557"/>
          </a:xfrm>
          <a:prstGeom prst="rect">
            <a:avLst/>
          </a:prstGeom>
          <a:solidFill>
            <a:srgbClr val="C20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hthoek 28">
            <a:extLst>
              <a:ext uri="{FF2B5EF4-FFF2-40B4-BE49-F238E27FC236}">
                <a16:creationId xmlns:a16="http://schemas.microsoft.com/office/drawing/2014/main" id="{C42C72E2-81A2-6B47-BEF8-D92A86150699}"/>
              </a:ext>
            </a:extLst>
          </p:cNvPr>
          <p:cNvSpPr/>
          <p:nvPr/>
        </p:nvSpPr>
        <p:spPr>
          <a:xfrm>
            <a:off x="7577119" y="572815"/>
            <a:ext cx="2193229" cy="276999"/>
          </a:xfrm>
          <a:prstGeom prst="rect">
            <a:avLst/>
          </a:prstGeom>
        </p:spPr>
        <p:txBody>
          <a:bodyPr wrap="none" anchor="ctr">
            <a:spAutoFit/>
          </a:bodyPr>
          <a:lstStyle/>
          <a:p>
            <a:pPr lvl="0">
              <a:defRPr sz="1800">
                <a:solidFill>
                  <a:srgbClr val="000000"/>
                </a:solidFill>
              </a:defRPr>
            </a:pPr>
            <a:r>
              <a:rPr lang="nl-BE" sz="1200" b="0" i="0">
                <a:solidFill>
                  <a:srgbClr val="AAAAAA"/>
                </a:solidFill>
                <a:latin typeface="Fira Sans Light" panose="020B0403050000020004" pitchFamily="34" charset="0"/>
              </a:rPr>
              <a:t>Psychosociale ondersteuning</a:t>
            </a:r>
          </a:p>
        </p:txBody>
      </p:sp>
      <p:sp>
        <p:nvSpPr>
          <p:cNvPr id="17" name="Rechthoek 16">
            <a:extLst>
              <a:ext uri="{FF2B5EF4-FFF2-40B4-BE49-F238E27FC236}">
                <a16:creationId xmlns:a16="http://schemas.microsoft.com/office/drawing/2014/main" id="{EFAA29F5-D40A-824B-9E91-78F9885952B5}"/>
              </a:ext>
            </a:extLst>
          </p:cNvPr>
          <p:cNvSpPr/>
          <p:nvPr/>
        </p:nvSpPr>
        <p:spPr>
          <a:xfrm>
            <a:off x="4018541" y="572815"/>
            <a:ext cx="1532029" cy="276999"/>
          </a:xfrm>
          <a:prstGeom prst="rect">
            <a:avLst/>
          </a:prstGeom>
        </p:spPr>
        <p:txBody>
          <a:bodyPr wrap="square" anchor="ctr">
            <a:spAutoFit/>
          </a:bodyPr>
          <a:lstStyle/>
          <a:p>
            <a:pPr lvl="0" algn="ctr">
              <a:defRPr sz="1800">
                <a:solidFill>
                  <a:srgbClr val="000000"/>
                </a:solidFill>
              </a:defRPr>
            </a:pPr>
            <a:r>
              <a:rPr lang="nl-BE" sz="1200" b="0" i="0">
                <a:solidFill>
                  <a:srgbClr val="AAAAAA"/>
                </a:solidFill>
                <a:latin typeface="Fira Sans Light" panose="020B0403050000020004" pitchFamily="34" charset="0"/>
              </a:rPr>
              <a:t>Juridische bijstand</a:t>
            </a:r>
          </a:p>
        </p:txBody>
      </p:sp>
      <p:sp>
        <p:nvSpPr>
          <p:cNvPr id="18" name="Rechthoek 17">
            <a:extLst>
              <a:ext uri="{FF2B5EF4-FFF2-40B4-BE49-F238E27FC236}">
                <a16:creationId xmlns:a16="http://schemas.microsoft.com/office/drawing/2014/main" id="{BEEEB4FA-5B73-6F46-B536-08F491C1ACDA}"/>
              </a:ext>
            </a:extLst>
          </p:cNvPr>
          <p:cNvSpPr/>
          <p:nvPr/>
        </p:nvSpPr>
        <p:spPr>
          <a:xfrm>
            <a:off x="5632339" y="572815"/>
            <a:ext cx="1863011" cy="276999"/>
          </a:xfrm>
          <a:prstGeom prst="rect">
            <a:avLst/>
          </a:prstGeom>
        </p:spPr>
        <p:txBody>
          <a:bodyPr wrap="none" anchor="ctr">
            <a:spAutoFit/>
          </a:bodyPr>
          <a:lstStyle/>
          <a:p>
            <a:pPr lvl="0">
              <a:defRPr sz="1800">
                <a:solidFill>
                  <a:srgbClr val="000000"/>
                </a:solidFill>
              </a:defRPr>
            </a:pPr>
            <a:r>
              <a:rPr lang="nl-BE" sz="1200" b="0" i="0">
                <a:solidFill>
                  <a:srgbClr val="AAAAAA"/>
                </a:solidFill>
                <a:latin typeface="Fira Sans Light" panose="020B0403050000020004" pitchFamily="34" charset="0"/>
              </a:rPr>
              <a:t>Administratieve bijstand</a:t>
            </a:r>
          </a:p>
        </p:txBody>
      </p:sp>
      <p:sp>
        <p:nvSpPr>
          <p:cNvPr id="14" name="Tekstvak 13">
            <a:extLst>
              <a:ext uri="{FF2B5EF4-FFF2-40B4-BE49-F238E27FC236}">
                <a16:creationId xmlns:a16="http://schemas.microsoft.com/office/drawing/2014/main" id="{B732145D-DF9C-45C0-B115-FE1CED2B595E}"/>
              </a:ext>
            </a:extLst>
          </p:cNvPr>
          <p:cNvSpPr txBox="1"/>
          <p:nvPr/>
        </p:nvSpPr>
        <p:spPr>
          <a:xfrm>
            <a:off x="2770902" y="572815"/>
            <a:ext cx="1474498" cy="276999"/>
          </a:xfrm>
          <a:prstGeom prst="rect">
            <a:avLst/>
          </a:prstGeom>
          <a:noFill/>
        </p:spPr>
        <p:txBody>
          <a:bodyPr wrap="square">
            <a:spAutoFit/>
          </a:bodyPr>
          <a:lstStyle/>
          <a:p>
            <a:pPr lvl="0" algn="ctr">
              <a:defRPr sz="1800">
                <a:solidFill>
                  <a:srgbClr val="000000"/>
                </a:solidFill>
              </a:defRPr>
            </a:pPr>
            <a:r>
              <a:rPr lang="nl-BE" sz="1200" b="0" i="0" kern="1200">
                <a:solidFill>
                  <a:srgbClr val="AAAAAA"/>
                </a:solidFill>
                <a:latin typeface="Fira Sans Light" panose="020B0403050000020004" pitchFamily="34" charset="0"/>
                <a:ea typeface="+mn-ea"/>
                <a:cs typeface="+mn-cs"/>
              </a:rPr>
              <a:t>Opvang</a:t>
            </a:r>
          </a:p>
        </p:txBody>
      </p:sp>
      <p:cxnSp>
        <p:nvCxnSpPr>
          <p:cNvPr id="2" name="Straight Connector 31">
            <a:extLst>
              <a:ext uri="{FF2B5EF4-FFF2-40B4-BE49-F238E27FC236}">
                <a16:creationId xmlns:a16="http://schemas.microsoft.com/office/drawing/2014/main" id="{A4C4E98D-9DAA-47CD-F2A1-70EB7192557C}"/>
              </a:ext>
            </a:extLst>
          </p:cNvPr>
          <p:cNvCxnSpPr>
            <a:cxnSpLocks/>
          </p:cNvCxnSpPr>
          <p:nvPr/>
        </p:nvCxnSpPr>
        <p:spPr>
          <a:xfrm>
            <a:off x="725876" y="6494929"/>
            <a:ext cx="0" cy="363071"/>
          </a:xfrm>
          <a:prstGeom prst="line">
            <a:avLst/>
          </a:prstGeom>
          <a:ln w="28575">
            <a:solidFill>
              <a:srgbClr val="C20735"/>
            </a:solidFill>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49511AE7-B3B4-36D6-333A-E079AE23EF1C}"/>
              </a:ext>
            </a:extLst>
          </p:cNvPr>
          <p:cNvSpPr txBox="1">
            <a:spLocks/>
          </p:cNvSpPr>
          <p:nvPr/>
        </p:nvSpPr>
        <p:spPr>
          <a:xfrm>
            <a:off x="1328289" y="1122363"/>
            <a:ext cx="6005453" cy="2320084"/>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6000" b="1" i="0" kern="1200">
                <a:solidFill>
                  <a:srgbClr val="C20735"/>
                </a:solidFill>
                <a:latin typeface="Open Sans" panose="020B0606030504020204" pitchFamily="34" charset="0"/>
                <a:ea typeface="Open Sans" panose="020B0606030504020204" pitchFamily="34" charset="0"/>
                <a:cs typeface="Open Sans" panose="020B0606030504020204" pitchFamily="34" charset="0"/>
              </a:defRPr>
            </a:lvl1pPr>
          </a:lstStyle>
          <a:p>
            <a:pPr algn="l"/>
            <a:r>
              <a:rPr lang="nl-NL"/>
              <a:t>Vrijwillige terugkeer</a:t>
            </a:r>
            <a:endParaRPr lang="en-US"/>
          </a:p>
        </p:txBody>
      </p:sp>
      <p:cxnSp>
        <p:nvCxnSpPr>
          <p:cNvPr id="5" name="Straight Connector 31">
            <a:extLst>
              <a:ext uri="{FF2B5EF4-FFF2-40B4-BE49-F238E27FC236}">
                <a16:creationId xmlns:a16="http://schemas.microsoft.com/office/drawing/2014/main" id="{5CDA8FF9-9759-41D9-7D0B-9D8F2D426ECC}"/>
              </a:ext>
            </a:extLst>
          </p:cNvPr>
          <p:cNvCxnSpPr>
            <a:cxnSpLocks/>
          </p:cNvCxnSpPr>
          <p:nvPr/>
        </p:nvCxnSpPr>
        <p:spPr>
          <a:xfrm>
            <a:off x="11416145" y="704283"/>
            <a:ext cx="775855" cy="0"/>
          </a:xfrm>
          <a:prstGeom prst="line">
            <a:avLst/>
          </a:prstGeom>
          <a:ln w="28575">
            <a:solidFill>
              <a:srgbClr val="C20735"/>
            </a:solidFill>
          </a:ln>
        </p:spPr>
        <p:style>
          <a:lnRef idx="1">
            <a:schemeClr val="accent1"/>
          </a:lnRef>
          <a:fillRef idx="0">
            <a:schemeClr val="accent1"/>
          </a:fillRef>
          <a:effectRef idx="0">
            <a:schemeClr val="accent1"/>
          </a:effectRef>
          <a:fontRef idx="minor">
            <a:schemeClr val="tx1"/>
          </a:fontRef>
        </p:style>
      </p:cxnSp>
      <p:sp>
        <p:nvSpPr>
          <p:cNvPr id="6" name="Rechthoek 18">
            <a:extLst>
              <a:ext uri="{FF2B5EF4-FFF2-40B4-BE49-F238E27FC236}">
                <a16:creationId xmlns:a16="http://schemas.microsoft.com/office/drawing/2014/main" id="{AEDBC814-B2AD-0115-2939-19D05C8BBE22}"/>
              </a:ext>
            </a:extLst>
          </p:cNvPr>
          <p:cNvSpPr/>
          <p:nvPr/>
        </p:nvSpPr>
        <p:spPr>
          <a:xfrm>
            <a:off x="9816259" y="585576"/>
            <a:ext cx="1603324" cy="276999"/>
          </a:xfrm>
          <a:prstGeom prst="rect">
            <a:avLst/>
          </a:prstGeom>
        </p:spPr>
        <p:txBody>
          <a:bodyPr wrap="none" anchor="ctr">
            <a:spAutoFit/>
          </a:bodyPr>
          <a:lstStyle/>
          <a:p>
            <a:pPr lvl="0">
              <a:defRPr sz="1800">
                <a:solidFill>
                  <a:srgbClr val="000000"/>
                </a:solidFill>
              </a:defRPr>
            </a:pPr>
            <a:r>
              <a:rPr lang="nl-BE" sz="1200" b="1" i="0">
                <a:solidFill>
                  <a:schemeClr val="bg1"/>
                </a:solidFill>
                <a:latin typeface="Fira Sans SemiBold" panose="020B0503050000020004" pitchFamily="34" charset="0"/>
              </a:rPr>
              <a:t>Vrijwillige terugkeer</a:t>
            </a:r>
          </a:p>
        </p:txBody>
      </p:sp>
      <p:pic>
        <p:nvPicPr>
          <p:cNvPr id="7" name="Picture 6" descr="Logo">
            <a:extLst>
              <a:ext uri="{FF2B5EF4-FFF2-40B4-BE49-F238E27FC236}">
                <a16:creationId xmlns:a16="http://schemas.microsoft.com/office/drawing/2014/main" id="{67EB3A49-63DC-97E4-908A-AEFDF69D237E}"/>
              </a:ext>
            </a:extLst>
          </p:cNvPr>
          <p:cNvPicPr>
            <a:picLocks noChangeAspect="1"/>
          </p:cNvPicPr>
          <p:nvPr/>
        </p:nvPicPr>
        <p:blipFill>
          <a:blip r:embed="rId2"/>
          <a:stretch>
            <a:fillRect/>
          </a:stretch>
        </p:blipFill>
        <p:spPr>
          <a:xfrm>
            <a:off x="461797" y="2185"/>
            <a:ext cx="2025004" cy="999764"/>
          </a:xfrm>
          <a:prstGeom prst="rect">
            <a:avLst/>
          </a:prstGeom>
        </p:spPr>
      </p:pic>
      <p:pic>
        <p:nvPicPr>
          <p:cNvPr id="8" name="Picture 9" descr="Background pattern&#10;&#10;Description automatically generated">
            <a:extLst>
              <a:ext uri="{FF2B5EF4-FFF2-40B4-BE49-F238E27FC236}">
                <a16:creationId xmlns:a16="http://schemas.microsoft.com/office/drawing/2014/main" id="{A3D890FA-A1A6-F631-764B-63F1017B60A4}"/>
              </a:ext>
            </a:extLst>
          </p:cNvPr>
          <p:cNvPicPr>
            <a:picLocks noChangeAspect="1"/>
          </p:cNvPicPr>
          <p:nvPr/>
        </p:nvPicPr>
        <p:blipFill>
          <a:blip r:embed="rId3">
            <a:alphaModFix amt="85000"/>
          </a:blip>
          <a:srcRect t="5931" b="87355"/>
          <a:stretch>
            <a:fillRect/>
          </a:stretch>
        </p:blipFill>
        <p:spPr>
          <a:xfrm>
            <a:off x="3238493" y="6543665"/>
            <a:ext cx="8724903" cy="327026"/>
          </a:xfrm>
          <a:prstGeom prst="rect">
            <a:avLst/>
          </a:prstGeom>
          <a:noFill/>
          <a:ln cap="flat">
            <a:noFill/>
          </a:ln>
        </p:spPr>
      </p:pic>
      <p:sp>
        <p:nvSpPr>
          <p:cNvPr id="3" name="Rechthoek 10">
            <a:extLst>
              <a:ext uri="{FF2B5EF4-FFF2-40B4-BE49-F238E27FC236}">
                <a16:creationId xmlns:a16="http://schemas.microsoft.com/office/drawing/2014/main" id="{E53A3365-D629-DD94-0396-C443BE5678D8}"/>
              </a:ext>
            </a:extLst>
          </p:cNvPr>
          <p:cNvSpPr/>
          <p:nvPr/>
        </p:nvSpPr>
        <p:spPr>
          <a:xfrm>
            <a:off x="10271965" y="6188457"/>
            <a:ext cx="1920036" cy="231134"/>
          </a:xfrm>
          <a:prstGeom prst="rect">
            <a:avLst/>
          </a:prstGeom>
          <a:solidFill>
            <a:srgbClr val="C20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hthoek 10">
            <a:extLst>
              <a:ext uri="{FF2B5EF4-FFF2-40B4-BE49-F238E27FC236}">
                <a16:creationId xmlns:a16="http://schemas.microsoft.com/office/drawing/2014/main" id="{AC3DFA36-0F98-CE7E-50AC-07F90E87EF60}"/>
              </a:ext>
            </a:extLst>
          </p:cNvPr>
          <p:cNvSpPr/>
          <p:nvPr/>
        </p:nvSpPr>
        <p:spPr>
          <a:xfrm>
            <a:off x="1474299" y="3121061"/>
            <a:ext cx="1920036" cy="231134"/>
          </a:xfrm>
          <a:prstGeom prst="rect">
            <a:avLst/>
          </a:prstGeom>
          <a:solidFill>
            <a:srgbClr val="C20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301434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6_Titel en object">
    <p:spTree>
      <p:nvGrpSpPr>
        <p:cNvPr id="1" name=""/>
        <p:cNvGrpSpPr/>
        <p:nvPr/>
      </p:nvGrpSpPr>
      <p:grpSpPr>
        <a:xfrm>
          <a:off x="0" y="0"/>
          <a:ext cx="0" cy="0"/>
          <a:chOff x="0" y="0"/>
          <a:chExt cx="0" cy="0"/>
        </a:xfrm>
      </p:grpSpPr>
      <p:sp>
        <p:nvSpPr>
          <p:cNvPr id="13" name="Rechthoek 12">
            <a:extLst>
              <a:ext uri="{FF2B5EF4-FFF2-40B4-BE49-F238E27FC236}">
                <a16:creationId xmlns:a16="http://schemas.microsoft.com/office/drawing/2014/main" id="{4DFB51B4-30CB-0049-88B1-4C088F2E2C06}"/>
              </a:ext>
            </a:extLst>
          </p:cNvPr>
          <p:cNvSpPr/>
          <p:nvPr/>
        </p:nvSpPr>
        <p:spPr>
          <a:xfrm>
            <a:off x="7628870" y="580017"/>
            <a:ext cx="2111180" cy="282557"/>
          </a:xfrm>
          <a:prstGeom prst="rect">
            <a:avLst/>
          </a:prstGeom>
          <a:solidFill>
            <a:srgbClr val="C20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hthoek 16">
            <a:extLst>
              <a:ext uri="{FF2B5EF4-FFF2-40B4-BE49-F238E27FC236}">
                <a16:creationId xmlns:a16="http://schemas.microsoft.com/office/drawing/2014/main" id="{EFAA29F5-D40A-824B-9E91-78F9885952B5}"/>
              </a:ext>
            </a:extLst>
          </p:cNvPr>
          <p:cNvSpPr/>
          <p:nvPr/>
        </p:nvSpPr>
        <p:spPr>
          <a:xfrm>
            <a:off x="4018541" y="572815"/>
            <a:ext cx="1532029" cy="276999"/>
          </a:xfrm>
          <a:prstGeom prst="rect">
            <a:avLst/>
          </a:prstGeom>
        </p:spPr>
        <p:txBody>
          <a:bodyPr wrap="square" anchor="ctr">
            <a:spAutoFit/>
          </a:bodyPr>
          <a:lstStyle/>
          <a:p>
            <a:pPr lvl="0" algn="ctr">
              <a:defRPr sz="1800">
                <a:solidFill>
                  <a:srgbClr val="000000"/>
                </a:solidFill>
              </a:defRPr>
            </a:pPr>
            <a:r>
              <a:rPr lang="nl-BE" sz="1200" b="0" i="0">
                <a:solidFill>
                  <a:srgbClr val="AAAAAA"/>
                </a:solidFill>
                <a:latin typeface="Fira Sans Light" panose="020B0403050000020004" pitchFamily="34" charset="0"/>
              </a:rPr>
              <a:t>Juridische bijstand</a:t>
            </a:r>
          </a:p>
        </p:txBody>
      </p:sp>
      <p:sp>
        <p:nvSpPr>
          <p:cNvPr id="18" name="Rechthoek 17">
            <a:extLst>
              <a:ext uri="{FF2B5EF4-FFF2-40B4-BE49-F238E27FC236}">
                <a16:creationId xmlns:a16="http://schemas.microsoft.com/office/drawing/2014/main" id="{BEEEB4FA-5B73-6F46-B536-08F491C1ACDA}"/>
              </a:ext>
            </a:extLst>
          </p:cNvPr>
          <p:cNvSpPr/>
          <p:nvPr/>
        </p:nvSpPr>
        <p:spPr>
          <a:xfrm>
            <a:off x="5632339" y="572815"/>
            <a:ext cx="1863011" cy="276999"/>
          </a:xfrm>
          <a:prstGeom prst="rect">
            <a:avLst/>
          </a:prstGeom>
        </p:spPr>
        <p:txBody>
          <a:bodyPr wrap="none" anchor="ctr">
            <a:spAutoFit/>
          </a:bodyPr>
          <a:lstStyle/>
          <a:p>
            <a:pPr lvl="0">
              <a:defRPr sz="1800">
                <a:solidFill>
                  <a:srgbClr val="000000"/>
                </a:solidFill>
              </a:defRPr>
            </a:pPr>
            <a:r>
              <a:rPr lang="nl-BE" sz="1200" b="0" i="0">
                <a:solidFill>
                  <a:srgbClr val="AAAAAA"/>
                </a:solidFill>
                <a:latin typeface="Fira Sans Light" panose="020B0403050000020004" pitchFamily="34" charset="0"/>
              </a:rPr>
              <a:t>Administratieve bijstand</a:t>
            </a:r>
          </a:p>
        </p:txBody>
      </p:sp>
      <p:sp>
        <p:nvSpPr>
          <p:cNvPr id="14" name="Rechthoek 13">
            <a:extLst>
              <a:ext uri="{FF2B5EF4-FFF2-40B4-BE49-F238E27FC236}">
                <a16:creationId xmlns:a16="http://schemas.microsoft.com/office/drawing/2014/main" id="{82AF1402-6984-454B-A883-304960F542A3}"/>
              </a:ext>
            </a:extLst>
          </p:cNvPr>
          <p:cNvSpPr/>
          <p:nvPr/>
        </p:nvSpPr>
        <p:spPr>
          <a:xfrm>
            <a:off x="9816259" y="585576"/>
            <a:ext cx="1603324" cy="276999"/>
          </a:xfrm>
          <a:prstGeom prst="rect">
            <a:avLst/>
          </a:prstGeom>
        </p:spPr>
        <p:txBody>
          <a:bodyPr wrap="none" anchor="ctr">
            <a:spAutoFit/>
          </a:bodyPr>
          <a:lstStyle/>
          <a:p>
            <a:pPr lvl="0">
              <a:defRPr sz="1800">
                <a:solidFill>
                  <a:srgbClr val="000000"/>
                </a:solidFill>
              </a:defRPr>
            </a:pPr>
            <a:r>
              <a:rPr lang="nl-BE" sz="1200" b="0" i="0">
                <a:solidFill>
                  <a:srgbClr val="AAAAAA"/>
                </a:solidFill>
                <a:latin typeface="Fira Sans Light" panose="020B0403050000020004" pitchFamily="34" charset="0"/>
              </a:rPr>
              <a:t>Vrijwillige terugkeer</a:t>
            </a:r>
          </a:p>
        </p:txBody>
      </p:sp>
      <p:sp>
        <p:nvSpPr>
          <p:cNvPr id="15" name="Tekstvak 14">
            <a:extLst>
              <a:ext uri="{FF2B5EF4-FFF2-40B4-BE49-F238E27FC236}">
                <a16:creationId xmlns:a16="http://schemas.microsoft.com/office/drawing/2014/main" id="{A2C75B9C-EE47-49C0-BDB8-2B325CBEB3CB}"/>
              </a:ext>
            </a:extLst>
          </p:cNvPr>
          <p:cNvSpPr txBox="1"/>
          <p:nvPr/>
        </p:nvSpPr>
        <p:spPr>
          <a:xfrm>
            <a:off x="2770902" y="572815"/>
            <a:ext cx="1474498" cy="276999"/>
          </a:xfrm>
          <a:prstGeom prst="rect">
            <a:avLst/>
          </a:prstGeom>
          <a:noFill/>
        </p:spPr>
        <p:txBody>
          <a:bodyPr wrap="square">
            <a:spAutoFit/>
          </a:bodyPr>
          <a:lstStyle/>
          <a:p>
            <a:pPr lvl="0" algn="ctr">
              <a:defRPr sz="1800">
                <a:solidFill>
                  <a:srgbClr val="000000"/>
                </a:solidFill>
              </a:defRPr>
            </a:pPr>
            <a:r>
              <a:rPr lang="nl-BE" sz="1200" b="0" i="0" kern="1200">
                <a:solidFill>
                  <a:srgbClr val="AAAAAA"/>
                </a:solidFill>
                <a:latin typeface="Fira Sans Light" panose="020B0403050000020004" pitchFamily="34" charset="0"/>
                <a:ea typeface="+mn-ea"/>
                <a:cs typeface="+mn-cs"/>
              </a:rPr>
              <a:t>Opvang</a:t>
            </a:r>
          </a:p>
        </p:txBody>
      </p:sp>
      <p:cxnSp>
        <p:nvCxnSpPr>
          <p:cNvPr id="2" name="Straight Connector 31">
            <a:extLst>
              <a:ext uri="{FF2B5EF4-FFF2-40B4-BE49-F238E27FC236}">
                <a16:creationId xmlns:a16="http://schemas.microsoft.com/office/drawing/2014/main" id="{F67A289C-7642-BCE9-4C60-B64D29CAB56E}"/>
              </a:ext>
            </a:extLst>
          </p:cNvPr>
          <p:cNvCxnSpPr>
            <a:cxnSpLocks/>
          </p:cNvCxnSpPr>
          <p:nvPr/>
        </p:nvCxnSpPr>
        <p:spPr>
          <a:xfrm>
            <a:off x="725876" y="6494929"/>
            <a:ext cx="0" cy="363071"/>
          </a:xfrm>
          <a:prstGeom prst="line">
            <a:avLst/>
          </a:prstGeom>
          <a:ln w="28575">
            <a:solidFill>
              <a:srgbClr val="C20735"/>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37359797-17E6-B7CF-EAB2-1DC25A423292}"/>
              </a:ext>
            </a:extLst>
          </p:cNvPr>
          <p:cNvSpPr txBox="1">
            <a:spLocks/>
          </p:cNvSpPr>
          <p:nvPr/>
        </p:nvSpPr>
        <p:spPr>
          <a:xfrm>
            <a:off x="1328289" y="1122363"/>
            <a:ext cx="6005453" cy="2320084"/>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6000" b="1" i="0" kern="1200">
                <a:solidFill>
                  <a:srgbClr val="C20735"/>
                </a:solidFill>
                <a:latin typeface="Open Sans" panose="020B0606030504020204" pitchFamily="34" charset="0"/>
                <a:ea typeface="Open Sans" panose="020B0606030504020204" pitchFamily="34" charset="0"/>
                <a:cs typeface="Open Sans" panose="020B0606030504020204" pitchFamily="34" charset="0"/>
              </a:defRPr>
            </a:lvl1pPr>
          </a:lstStyle>
          <a:p>
            <a:pPr algn="l"/>
            <a:r>
              <a:rPr lang="nl-NL"/>
              <a:t>Psychosociale ondersteuning</a:t>
            </a:r>
            <a:endParaRPr lang="en-US"/>
          </a:p>
        </p:txBody>
      </p:sp>
      <p:cxnSp>
        <p:nvCxnSpPr>
          <p:cNvPr id="4" name="Straight Connector 31">
            <a:extLst>
              <a:ext uri="{FF2B5EF4-FFF2-40B4-BE49-F238E27FC236}">
                <a16:creationId xmlns:a16="http://schemas.microsoft.com/office/drawing/2014/main" id="{1DA93B22-F0E1-A72D-19A9-C87F925BD056}"/>
              </a:ext>
            </a:extLst>
          </p:cNvPr>
          <p:cNvCxnSpPr>
            <a:cxnSpLocks/>
          </p:cNvCxnSpPr>
          <p:nvPr/>
        </p:nvCxnSpPr>
        <p:spPr>
          <a:xfrm>
            <a:off x="11416145" y="704283"/>
            <a:ext cx="775855" cy="0"/>
          </a:xfrm>
          <a:prstGeom prst="line">
            <a:avLst/>
          </a:prstGeom>
          <a:ln w="28575">
            <a:solidFill>
              <a:srgbClr val="C20735"/>
            </a:solidFill>
          </a:ln>
        </p:spPr>
        <p:style>
          <a:lnRef idx="1">
            <a:schemeClr val="accent1"/>
          </a:lnRef>
          <a:fillRef idx="0">
            <a:schemeClr val="accent1"/>
          </a:fillRef>
          <a:effectRef idx="0">
            <a:schemeClr val="accent1"/>
          </a:effectRef>
          <a:fontRef idx="minor">
            <a:schemeClr val="tx1"/>
          </a:fontRef>
        </p:style>
      </p:cxnSp>
      <p:sp>
        <p:nvSpPr>
          <p:cNvPr id="5" name="Rechthoek 28">
            <a:extLst>
              <a:ext uri="{FF2B5EF4-FFF2-40B4-BE49-F238E27FC236}">
                <a16:creationId xmlns:a16="http://schemas.microsoft.com/office/drawing/2014/main" id="{7513ADE7-2CA6-2F60-1B5E-4DF15A01917D}"/>
              </a:ext>
            </a:extLst>
          </p:cNvPr>
          <p:cNvSpPr/>
          <p:nvPr/>
        </p:nvSpPr>
        <p:spPr>
          <a:xfrm>
            <a:off x="7577119" y="572815"/>
            <a:ext cx="2242922" cy="276999"/>
          </a:xfrm>
          <a:prstGeom prst="rect">
            <a:avLst/>
          </a:prstGeom>
        </p:spPr>
        <p:txBody>
          <a:bodyPr wrap="none" anchor="ctr">
            <a:spAutoFit/>
          </a:bodyPr>
          <a:lstStyle/>
          <a:p>
            <a:pPr lvl="0">
              <a:defRPr sz="1800">
                <a:solidFill>
                  <a:srgbClr val="000000"/>
                </a:solidFill>
              </a:defRPr>
            </a:pPr>
            <a:r>
              <a:rPr lang="nl-BE" sz="1200" b="1" i="0">
                <a:solidFill>
                  <a:srgbClr val="FFFFFF"/>
                </a:solidFill>
                <a:latin typeface="Fira Sans SemiBold" panose="020B0503050000020004" pitchFamily="34" charset="0"/>
              </a:rPr>
              <a:t>Psychosociale ondersteuning</a:t>
            </a:r>
          </a:p>
        </p:txBody>
      </p:sp>
      <p:pic>
        <p:nvPicPr>
          <p:cNvPr id="6" name="Picture 5" descr="Logo">
            <a:extLst>
              <a:ext uri="{FF2B5EF4-FFF2-40B4-BE49-F238E27FC236}">
                <a16:creationId xmlns:a16="http://schemas.microsoft.com/office/drawing/2014/main" id="{D8186E5F-D91A-C331-24E7-078060CDEC92}"/>
              </a:ext>
            </a:extLst>
          </p:cNvPr>
          <p:cNvPicPr>
            <a:picLocks noChangeAspect="1"/>
          </p:cNvPicPr>
          <p:nvPr/>
        </p:nvPicPr>
        <p:blipFill>
          <a:blip r:embed="rId2"/>
          <a:stretch>
            <a:fillRect/>
          </a:stretch>
        </p:blipFill>
        <p:spPr>
          <a:xfrm>
            <a:off x="461797" y="2185"/>
            <a:ext cx="2025004" cy="999764"/>
          </a:xfrm>
          <a:prstGeom prst="rect">
            <a:avLst/>
          </a:prstGeom>
        </p:spPr>
      </p:pic>
      <p:pic>
        <p:nvPicPr>
          <p:cNvPr id="7" name="Picture 9" descr="Background pattern&#10;&#10;Description automatically generated">
            <a:extLst>
              <a:ext uri="{FF2B5EF4-FFF2-40B4-BE49-F238E27FC236}">
                <a16:creationId xmlns:a16="http://schemas.microsoft.com/office/drawing/2014/main" id="{5696B7B7-9DC8-0F44-5DC9-DBB342B2E930}"/>
              </a:ext>
            </a:extLst>
          </p:cNvPr>
          <p:cNvPicPr>
            <a:picLocks noChangeAspect="1"/>
          </p:cNvPicPr>
          <p:nvPr/>
        </p:nvPicPr>
        <p:blipFill>
          <a:blip r:embed="rId3">
            <a:alphaModFix amt="85000"/>
          </a:blip>
          <a:srcRect t="5931" b="87355"/>
          <a:stretch>
            <a:fillRect/>
          </a:stretch>
        </p:blipFill>
        <p:spPr>
          <a:xfrm>
            <a:off x="3238493" y="6543665"/>
            <a:ext cx="8724903" cy="327026"/>
          </a:xfrm>
          <a:prstGeom prst="rect">
            <a:avLst/>
          </a:prstGeom>
          <a:noFill/>
          <a:ln cap="flat">
            <a:noFill/>
          </a:ln>
        </p:spPr>
      </p:pic>
      <p:sp>
        <p:nvSpPr>
          <p:cNvPr id="9" name="Rechthoek 10">
            <a:extLst>
              <a:ext uri="{FF2B5EF4-FFF2-40B4-BE49-F238E27FC236}">
                <a16:creationId xmlns:a16="http://schemas.microsoft.com/office/drawing/2014/main" id="{E03415FD-9622-4309-C1D7-9F1D603546FE}"/>
              </a:ext>
            </a:extLst>
          </p:cNvPr>
          <p:cNvSpPr/>
          <p:nvPr/>
        </p:nvSpPr>
        <p:spPr>
          <a:xfrm>
            <a:off x="1474299" y="3121061"/>
            <a:ext cx="1920036" cy="231134"/>
          </a:xfrm>
          <a:prstGeom prst="rect">
            <a:avLst/>
          </a:prstGeom>
          <a:solidFill>
            <a:srgbClr val="C20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849721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7_Titel en object">
    <p:spTree>
      <p:nvGrpSpPr>
        <p:cNvPr id="1" name=""/>
        <p:cNvGrpSpPr/>
        <p:nvPr/>
      </p:nvGrpSpPr>
      <p:grpSpPr>
        <a:xfrm>
          <a:off x="0" y="0"/>
          <a:ext cx="0" cy="0"/>
          <a:chOff x="0" y="0"/>
          <a:chExt cx="0" cy="0"/>
        </a:xfrm>
      </p:grpSpPr>
      <p:sp>
        <p:nvSpPr>
          <p:cNvPr id="13" name="Rechthoek 12">
            <a:extLst>
              <a:ext uri="{FF2B5EF4-FFF2-40B4-BE49-F238E27FC236}">
                <a16:creationId xmlns:a16="http://schemas.microsoft.com/office/drawing/2014/main" id="{4DFB51B4-30CB-0049-88B1-4C088F2E2C06}"/>
              </a:ext>
            </a:extLst>
          </p:cNvPr>
          <p:cNvSpPr/>
          <p:nvPr/>
        </p:nvSpPr>
        <p:spPr>
          <a:xfrm>
            <a:off x="5632338" y="580017"/>
            <a:ext cx="1844999" cy="282557"/>
          </a:xfrm>
          <a:prstGeom prst="rect">
            <a:avLst/>
          </a:prstGeom>
          <a:solidFill>
            <a:srgbClr val="C20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hthoek 16">
            <a:extLst>
              <a:ext uri="{FF2B5EF4-FFF2-40B4-BE49-F238E27FC236}">
                <a16:creationId xmlns:a16="http://schemas.microsoft.com/office/drawing/2014/main" id="{EFAA29F5-D40A-824B-9E91-78F9885952B5}"/>
              </a:ext>
            </a:extLst>
          </p:cNvPr>
          <p:cNvSpPr/>
          <p:nvPr/>
        </p:nvSpPr>
        <p:spPr>
          <a:xfrm>
            <a:off x="4018541" y="572815"/>
            <a:ext cx="1532029" cy="276999"/>
          </a:xfrm>
          <a:prstGeom prst="rect">
            <a:avLst/>
          </a:prstGeom>
        </p:spPr>
        <p:txBody>
          <a:bodyPr wrap="square" anchor="ctr">
            <a:spAutoFit/>
          </a:bodyPr>
          <a:lstStyle/>
          <a:p>
            <a:pPr lvl="0" algn="ctr">
              <a:defRPr sz="1800">
                <a:solidFill>
                  <a:srgbClr val="000000"/>
                </a:solidFill>
              </a:defRPr>
            </a:pPr>
            <a:r>
              <a:rPr lang="nl-BE" sz="1200" b="0" i="0">
                <a:solidFill>
                  <a:srgbClr val="AAAAAA"/>
                </a:solidFill>
                <a:latin typeface="Fira Sans Light" panose="020B0403050000020004" pitchFamily="34" charset="0"/>
              </a:rPr>
              <a:t>Juridische bijstand</a:t>
            </a:r>
          </a:p>
        </p:txBody>
      </p:sp>
      <p:sp>
        <p:nvSpPr>
          <p:cNvPr id="14" name="Rechthoek 13">
            <a:extLst>
              <a:ext uri="{FF2B5EF4-FFF2-40B4-BE49-F238E27FC236}">
                <a16:creationId xmlns:a16="http://schemas.microsoft.com/office/drawing/2014/main" id="{82AF1402-6984-454B-A883-304960F542A3}"/>
              </a:ext>
            </a:extLst>
          </p:cNvPr>
          <p:cNvSpPr/>
          <p:nvPr/>
        </p:nvSpPr>
        <p:spPr>
          <a:xfrm>
            <a:off x="9816259" y="585576"/>
            <a:ext cx="1603324" cy="276999"/>
          </a:xfrm>
          <a:prstGeom prst="rect">
            <a:avLst/>
          </a:prstGeom>
        </p:spPr>
        <p:txBody>
          <a:bodyPr wrap="none" anchor="ctr">
            <a:spAutoFit/>
          </a:bodyPr>
          <a:lstStyle/>
          <a:p>
            <a:pPr lvl="0">
              <a:defRPr sz="1800">
                <a:solidFill>
                  <a:srgbClr val="000000"/>
                </a:solidFill>
              </a:defRPr>
            </a:pPr>
            <a:r>
              <a:rPr lang="nl-BE" sz="1200" b="0" i="0">
                <a:solidFill>
                  <a:srgbClr val="AAAAAA"/>
                </a:solidFill>
                <a:latin typeface="Fira Sans Light" panose="020B0403050000020004" pitchFamily="34" charset="0"/>
              </a:rPr>
              <a:t>Vrijwillige terugkeer</a:t>
            </a:r>
          </a:p>
        </p:txBody>
      </p:sp>
      <p:sp>
        <p:nvSpPr>
          <p:cNvPr id="15" name="Rechthoek 14">
            <a:extLst>
              <a:ext uri="{FF2B5EF4-FFF2-40B4-BE49-F238E27FC236}">
                <a16:creationId xmlns:a16="http://schemas.microsoft.com/office/drawing/2014/main" id="{7AE4E9FC-FB0B-A64B-A4B9-379E25028AB9}"/>
              </a:ext>
            </a:extLst>
          </p:cNvPr>
          <p:cNvSpPr/>
          <p:nvPr/>
        </p:nvSpPr>
        <p:spPr>
          <a:xfrm>
            <a:off x="7577119" y="572815"/>
            <a:ext cx="2242922" cy="276999"/>
          </a:xfrm>
          <a:prstGeom prst="rect">
            <a:avLst/>
          </a:prstGeom>
        </p:spPr>
        <p:txBody>
          <a:bodyPr wrap="none" anchor="ctr">
            <a:spAutoFit/>
          </a:bodyPr>
          <a:lstStyle/>
          <a:p>
            <a:pPr lvl="0">
              <a:defRPr sz="1800">
                <a:solidFill>
                  <a:srgbClr val="000000"/>
                </a:solidFill>
              </a:defRPr>
            </a:pPr>
            <a:r>
              <a:rPr lang="nl-BE" sz="1200" b="0" i="0">
                <a:solidFill>
                  <a:srgbClr val="AAAAAA"/>
                </a:solidFill>
                <a:latin typeface="Fira Sans Light" panose="020B0403050000020004" pitchFamily="34" charset="0"/>
              </a:rPr>
              <a:t>Psychosociale ondersteuning</a:t>
            </a:r>
          </a:p>
        </p:txBody>
      </p:sp>
      <p:sp>
        <p:nvSpPr>
          <p:cNvPr id="21" name="Tekstvak 20">
            <a:extLst>
              <a:ext uri="{FF2B5EF4-FFF2-40B4-BE49-F238E27FC236}">
                <a16:creationId xmlns:a16="http://schemas.microsoft.com/office/drawing/2014/main" id="{BFBD4DEA-D9D2-449D-A3D2-C031C85D2BE4}"/>
              </a:ext>
            </a:extLst>
          </p:cNvPr>
          <p:cNvSpPr txBox="1"/>
          <p:nvPr/>
        </p:nvSpPr>
        <p:spPr>
          <a:xfrm>
            <a:off x="2770902" y="572815"/>
            <a:ext cx="1474498" cy="276999"/>
          </a:xfrm>
          <a:prstGeom prst="rect">
            <a:avLst/>
          </a:prstGeom>
          <a:noFill/>
        </p:spPr>
        <p:txBody>
          <a:bodyPr wrap="square">
            <a:spAutoFit/>
          </a:bodyPr>
          <a:lstStyle/>
          <a:p>
            <a:pPr lvl="0" algn="ctr">
              <a:defRPr sz="1800">
                <a:solidFill>
                  <a:srgbClr val="000000"/>
                </a:solidFill>
              </a:defRPr>
            </a:pPr>
            <a:r>
              <a:rPr lang="nl-BE" sz="1200" b="0" i="0" kern="1200">
                <a:solidFill>
                  <a:srgbClr val="AAAAAA"/>
                </a:solidFill>
                <a:latin typeface="Fira Sans Light" panose="020B0403050000020004" pitchFamily="34" charset="0"/>
                <a:ea typeface="+mn-ea"/>
                <a:cs typeface="+mn-cs"/>
              </a:rPr>
              <a:t>Opvang</a:t>
            </a:r>
          </a:p>
        </p:txBody>
      </p:sp>
      <p:cxnSp>
        <p:nvCxnSpPr>
          <p:cNvPr id="2" name="Straight Connector 31">
            <a:extLst>
              <a:ext uri="{FF2B5EF4-FFF2-40B4-BE49-F238E27FC236}">
                <a16:creationId xmlns:a16="http://schemas.microsoft.com/office/drawing/2014/main" id="{FDC2F800-AF01-0B69-ED52-216B5671D35B}"/>
              </a:ext>
            </a:extLst>
          </p:cNvPr>
          <p:cNvCxnSpPr>
            <a:cxnSpLocks/>
          </p:cNvCxnSpPr>
          <p:nvPr/>
        </p:nvCxnSpPr>
        <p:spPr>
          <a:xfrm>
            <a:off x="725876" y="6494929"/>
            <a:ext cx="0" cy="363071"/>
          </a:xfrm>
          <a:prstGeom prst="line">
            <a:avLst/>
          </a:prstGeom>
          <a:ln w="28575">
            <a:solidFill>
              <a:srgbClr val="C20735"/>
            </a:solidFill>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DE909AB5-64ED-EC6A-568C-DD94ADFD0D1B}"/>
              </a:ext>
            </a:extLst>
          </p:cNvPr>
          <p:cNvSpPr txBox="1">
            <a:spLocks/>
          </p:cNvSpPr>
          <p:nvPr/>
        </p:nvSpPr>
        <p:spPr>
          <a:xfrm>
            <a:off x="1328289" y="1122363"/>
            <a:ext cx="6343046" cy="2320084"/>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6000" b="1" i="0" kern="1200">
                <a:solidFill>
                  <a:srgbClr val="C20735"/>
                </a:solidFill>
                <a:latin typeface="Open Sans" panose="020B0606030504020204" pitchFamily="34" charset="0"/>
                <a:ea typeface="Open Sans" panose="020B0606030504020204" pitchFamily="34" charset="0"/>
                <a:cs typeface="Open Sans" panose="020B0606030504020204" pitchFamily="34" charset="0"/>
              </a:defRPr>
            </a:lvl1pPr>
          </a:lstStyle>
          <a:p>
            <a:pPr algn="l"/>
            <a:r>
              <a:rPr lang="nl-NL"/>
              <a:t>Administratieve bijstand</a:t>
            </a:r>
            <a:endParaRPr lang="en-US"/>
          </a:p>
        </p:txBody>
      </p:sp>
      <p:cxnSp>
        <p:nvCxnSpPr>
          <p:cNvPr id="5" name="Straight Connector 31">
            <a:extLst>
              <a:ext uri="{FF2B5EF4-FFF2-40B4-BE49-F238E27FC236}">
                <a16:creationId xmlns:a16="http://schemas.microsoft.com/office/drawing/2014/main" id="{BCE13860-9FF9-A873-DB71-D56B4FFF11E5}"/>
              </a:ext>
            </a:extLst>
          </p:cNvPr>
          <p:cNvCxnSpPr>
            <a:cxnSpLocks/>
          </p:cNvCxnSpPr>
          <p:nvPr/>
        </p:nvCxnSpPr>
        <p:spPr>
          <a:xfrm>
            <a:off x="11416145" y="704283"/>
            <a:ext cx="775855" cy="0"/>
          </a:xfrm>
          <a:prstGeom prst="line">
            <a:avLst/>
          </a:prstGeom>
          <a:ln w="28575">
            <a:solidFill>
              <a:srgbClr val="C20735"/>
            </a:solidFill>
          </a:ln>
        </p:spPr>
        <p:style>
          <a:lnRef idx="1">
            <a:schemeClr val="accent1"/>
          </a:lnRef>
          <a:fillRef idx="0">
            <a:schemeClr val="accent1"/>
          </a:fillRef>
          <a:effectRef idx="0">
            <a:schemeClr val="accent1"/>
          </a:effectRef>
          <a:fontRef idx="minor">
            <a:schemeClr val="tx1"/>
          </a:fontRef>
        </p:style>
      </p:cxnSp>
      <p:sp>
        <p:nvSpPr>
          <p:cNvPr id="6" name="Rechthoek 17">
            <a:extLst>
              <a:ext uri="{FF2B5EF4-FFF2-40B4-BE49-F238E27FC236}">
                <a16:creationId xmlns:a16="http://schemas.microsoft.com/office/drawing/2014/main" id="{B09FF7C7-FE2B-0060-3A40-D46BE04E9C5C}"/>
              </a:ext>
            </a:extLst>
          </p:cNvPr>
          <p:cNvSpPr/>
          <p:nvPr/>
        </p:nvSpPr>
        <p:spPr>
          <a:xfrm>
            <a:off x="5613089" y="572815"/>
            <a:ext cx="1914307" cy="276999"/>
          </a:xfrm>
          <a:prstGeom prst="rect">
            <a:avLst/>
          </a:prstGeom>
        </p:spPr>
        <p:txBody>
          <a:bodyPr wrap="none" anchor="ctr">
            <a:spAutoFit/>
          </a:bodyPr>
          <a:lstStyle/>
          <a:p>
            <a:pPr lvl="0">
              <a:defRPr sz="1800">
                <a:solidFill>
                  <a:srgbClr val="000000"/>
                </a:solidFill>
              </a:defRPr>
            </a:pPr>
            <a:r>
              <a:rPr lang="nl-BE" sz="1200" b="1" i="0">
                <a:solidFill>
                  <a:srgbClr val="FFFFFF"/>
                </a:solidFill>
                <a:latin typeface="Fira Sans SemiBold" panose="020B0503050000020004" pitchFamily="34" charset="0"/>
              </a:rPr>
              <a:t>Administratieve bijstand</a:t>
            </a:r>
          </a:p>
        </p:txBody>
      </p:sp>
      <p:pic>
        <p:nvPicPr>
          <p:cNvPr id="7" name="Picture 6" descr="Logo">
            <a:extLst>
              <a:ext uri="{FF2B5EF4-FFF2-40B4-BE49-F238E27FC236}">
                <a16:creationId xmlns:a16="http://schemas.microsoft.com/office/drawing/2014/main" id="{9DCF6B1B-54AE-BC4B-6099-D939E80A65BF}"/>
              </a:ext>
            </a:extLst>
          </p:cNvPr>
          <p:cNvPicPr>
            <a:picLocks noChangeAspect="1"/>
          </p:cNvPicPr>
          <p:nvPr/>
        </p:nvPicPr>
        <p:blipFill>
          <a:blip r:embed="rId2"/>
          <a:stretch>
            <a:fillRect/>
          </a:stretch>
        </p:blipFill>
        <p:spPr>
          <a:xfrm>
            <a:off x="461797" y="2185"/>
            <a:ext cx="2025004" cy="999764"/>
          </a:xfrm>
          <a:prstGeom prst="rect">
            <a:avLst/>
          </a:prstGeom>
        </p:spPr>
      </p:pic>
      <p:pic>
        <p:nvPicPr>
          <p:cNvPr id="8" name="Picture 9" descr="Background pattern&#10;&#10;Description automatically generated">
            <a:extLst>
              <a:ext uri="{FF2B5EF4-FFF2-40B4-BE49-F238E27FC236}">
                <a16:creationId xmlns:a16="http://schemas.microsoft.com/office/drawing/2014/main" id="{2FFF47E7-F37F-42CC-DBF5-9C821B26B765}"/>
              </a:ext>
            </a:extLst>
          </p:cNvPr>
          <p:cNvPicPr>
            <a:picLocks noChangeAspect="1"/>
          </p:cNvPicPr>
          <p:nvPr/>
        </p:nvPicPr>
        <p:blipFill>
          <a:blip r:embed="rId3">
            <a:alphaModFix amt="85000"/>
          </a:blip>
          <a:srcRect t="5931" b="87355"/>
          <a:stretch>
            <a:fillRect/>
          </a:stretch>
        </p:blipFill>
        <p:spPr>
          <a:xfrm>
            <a:off x="3238493" y="6543665"/>
            <a:ext cx="8724903" cy="327026"/>
          </a:xfrm>
          <a:prstGeom prst="rect">
            <a:avLst/>
          </a:prstGeom>
          <a:noFill/>
          <a:ln cap="flat">
            <a:noFill/>
          </a:ln>
        </p:spPr>
      </p:pic>
      <p:sp>
        <p:nvSpPr>
          <p:cNvPr id="3" name="Rechthoek 10">
            <a:extLst>
              <a:ext uri="{FF2B5EF4-FFF2-40B4-BE49-F238E27FC236}">
                <a16:creationId xmlns:a16="http://schemas.microsoft.com/office/drawing/2014/main" id="{9D046922-BD83-BEED-D856-F7DC4C2B7225}"/>
              </a:ext>
            </a:extLst>
          </p:cNvPr>
          <p:cNvSpPr/>
          <p:nvPr/>
        </p:nvSpPr>
        <p:spPr>
          <a:xfrm>
            <a:off x="1474299" y="3121061"/>
            <a:ext cx="1920036" cy="231134"/>
          </a:xfrm>
          <a:prstGeom prst="rect">
            <a:avLst/>
          </a:prstGeom>
          <a:solidFill>
            <a:srgbClr val="C20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668667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eldia">
    <p:spTree>
      <p:nvGrpSpPr>
        <p:cNvPr id="1" name=""/>
        <p:cNvGrpSpPr/>
        <p:nvPr/>
      </p:nvGrpSpPr>
      <p:grpSpPr>
        <a:xfrm>
          <a:off x="0" y="0"/>
          <a:ext cx="0" cy="0"/>
          <a:chOff x="0" y="0"/>
          <a:chExt cx="0" cy="0"/>
        </a:xfrm>
      </p:grpSpPr>
      <p:sp>
        <p:nvSpPr>
          <p:cNvPr id="11" name="Rechthoek 10">
            <a:extLst>
              <a:ext uri="{FF2B5EF4-FFF2-40B4-BE49-F238E27FC236}">
                <a16:creationId xmlns:a16="http://schemas.microsoft.com/office/drawing/2014/main" id="{E50A89D3-0FA5-FF4A-AFBF-DE297F78A260}"/>
              </a:ext>
            </a:extLst>
          </p:cNvPr>
          <p:cNvSpPr/>
          <p:nvPr/>
        </p:nvSpPr>
        <p:spPr>
          <a:xfrm>
            <a:off x="10271965" y="6188457"/>
            <a:ext cx="1920036" cy="231134"/>
          </a:xfrm>
          <a:prstGeom prst="rect">
            <a:avLst/>
          </a:prstGeom>
          <a:solidFill>
            <a:srgbClr val="C20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hasCustomPrompt="1"/>
          </p:nvPr>
        </p:nvSpPr>
        <p:spPr>
          <a:xfrm>
            <a:off x="5574575" y="1122363"/>
            <a:ext cx="5989896" cy="2320084"/>
          </a:xfrm>
        </p:spPr>
        <p:txBody>
          <a:bodyPr anchor="ctr">
            <a:normAutofit/>
          </a:bodyPr>
          <a:lstStyle>
            <a:lvl1pPr algn="r">
              <a:defRPr sz="5400" b="1">
                <a:solidFill>
                  <a:srgbClr val="C20735"/>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MENSENHANDEL</a:t>
            </a:r>
            <a:endParaRPr lang="en-US"/>
          </a:p>
        </p:txBody>
      </p:sp>
      <p:sp>
        <p:nvSpPr>
          <p:cNvPr id="3" name="Subtitle 2"/>
          <p:cNvSpPr>
            <a:spLocks noGrp="1"/>
          </p:cNvSpPr>
          <p:nvPr>
            <p:ph type="subTitle" idx="1" hasCustomPrompt="1"/>
          </p:nvPr>
        </p:nvSpPr>
        <p:spPr>
          <a:xfrm>
            <a:off x="5574575" y="2757990"/>
            <a:ext cx="5989896" cy="1769835"/>
          </a:xfrm>
        </p:spPr>
        <p:txBody>
          <a:bodyPr/>
          <a:lstStyle>
            <a:lvl1pPr marL="0" indent="0" algn="r">
              <a:buNone/>
              <a:defRPr lang="nl-BE" sz="2800" b="0" i="0" smtClean="0">
                <a:solidFill>
                  <a:srgbClr val="404040"/>
                </a:solidFill>
                <a:effectLst/>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Wat? Waarom? Hoe? Wie?</a:t>
            </a:r>
            <a:endParaRPr lang="en-US"/>
          </a:p>
        </p:txBody>
      </p:sp>
      <p:pic>
        <p:nvPicPr>
          <p:cNvPr id="7" name="image3.jpeg">
            <a:extLst>
              <a:ext uri="{FF2B5EF4-FFF2-40B4-BE49-F238E27FC236}">
                <a16:creationId xmlns:a16="http://schemas.microsoft.com/office/drawing/2014/main" id="{AC74800F-63F8-C54A-A513-D3D5C81A62BD}"/>
              </a:ext>
            </a:extLst>
          </p:cNvPr>
          <p:cNvPicPr/>
          <p:nvPr/>
        </p:nvPicPr>
        <p:blipFill>
          <a:blip r:embed="rId2"/>
          <a:stretch>
            <a:fillRect/>
          </a:stretch>
        </p:blipFill>
        <p:spPr>
          <a:xfrm flipH="1">
            <a:off x="1448762" y="1251284"/>
            <a:ext cx="3777755" cy="5168307"/>
          </a:xfrm>
          <a:prstGeom prst="rect">
            <a:avLst/>
          </a:prstGeom>
          <a:ln w="12700">
            <a:miter lim="400000"/>
          </a:ln>
        </p:spPr>
      </p:pic>
      <p:sp>
        <p:nvSpPr>
          <p:cNvPr id="12" name="Rechthoek 11">
            <a:extLst>
              <a:ext uri="{FF2B5EF4-FFF2-40B4-BE49-F238E27FC236}">
                <a16:creationId xmlns:a16="http://schemas.microsoft.com/office/drawing/2014/main" id="{AF0FF9A6-994D-C747-8254-8BF90E42F96C}"/>
              </a:ext>
            </a:extLst>
          </p:cNvPr>
          <p:cNvSpPr/>
          <p:nvPr/>
        </p:nvSpPr>
        <p:spPr>
          <a:xfrm rot="5400000">
            <a:off x="-141629" y="2614486"/>
            <a:ext cx="3186897" cy="220060"/>
          </a:xfrm>
          <a:prstGeom prst="rect">
            <a:avLst/>
          </a:prstGeom>
          <a:solidFill>
            <a:srgbClr val="C20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Connector 31">
            <a:extLst>
              <a:ext uri="{FF2B5EF4-FFF2-40B4-BE49-F238E27FC236}">
                <a16:creationId xmlns:a16="http://schemas.microsoft.com/office/drawing/2014/main" id="{E3AEE1F2-2AAA-33AC-CE4D-4567266690E0}"/>
              </a:ext>
            </a:extLst>
          </p:cNvPr>
          <p:cNvCxnSpPr>
            <a:cxnSpLocks/>
          </p:cNvCxnSpPr>
          <p:nvPr/>
        </p:nvCxnSpPr>
        <p:spPr>
          <a:xfrm>
            <a:off x="725876" y="6494929"/>
            <a:ext cx="0" cy="363071"/>
          </a:xfrm>
          <a:prstGeom prst="line">
            <a:avLst/>
          </a:prstGeom>
          <a:ln w="28575">
            <a:solidFill>
              <a:srgbClr val="C20735"/>
            </a:solidFill>
          </a:ln>
        </p:spPr>
        <p:style>
          <a:lnRef idx="1">
            <a:schemeClr val="accent1"/>
          </a:lnRef>
          <a:fillRef idx="0">
            <a:schemeClr val="accent1"/>
          </a:fillRef>
          <a:effectRef idx="0">
            <a:schemeClr val="accent1"/>
          </a:effectRef>
          <a:fontRef idx="minor">
            <a:schemeClr val="tx1"/>
          </a:fontRef>
        </p:style>
      </p:cxnSp>
      <p:pic>
        <p:nvPicPr>
          <p:cNvPr id="9" name="Picture 8" descr="Logo">
            <a:extLst>
              <a:ext uri="{FF2B5EF4-FFF2-40B4-BE49-F238E27FC236}">
                <a16:creationId xmlns:a16="http://schemas.microsoft.com/office/drawing/2014/main" id="{53589B9F-9637-3592-B205-17CA149095FE}"/>
              </a:ext>
            </a:extLst>
          </p:cNvPr>
          <p:cNvPicPr>
            <a:picLocks noChangeAspect="1"/>
          </p:cNvPicPr>
          <p:nvPr/>
        </p:nvPicPr>
        <p:blipFill>
          <a:blip r:embed="rId3"/>
          <a:stretch>
            <a:fillRect/>
          </a:stretch>
        </p:blipFill>
        <p:spPr>
          <a:xfrm>
            <a:off x="461797" y="2185"/>
            <a:ext cx="2025004" cy="999764"/>
          </a:xfrm>
          <a:prstGeom prst="rect">
            <a:avLst/>
          </a:prstGeom>
        </p:spPr>
      </p:pic>
      <p:pic>
        <p:nvPicPr>
          <p:cNvPr id="10" name="Picture 9" descr="Background pattern&#10;&#10;Description automatically generated">
            <a:extLst>
              <a:ext uri="{FF2B5EF4-FFF2-40B4-BE49-F238E27FC236}">
                <a16:creationId xmlns:a16="http://schemas.microsoft.com/office/drawing/2014/main" id="{520ED026-F594-3886-5727-FF835C0233F6}"/>
              </a:ext>
            </a:extLst>
          </p:cNvPr>
          <p:cNvPicPr>
            <a:picLocks noChangeAspect="1"/>
          </p:cNvPicPr>
          <p:nvPr/>
        </p:nvPicPr>
        <p:blipFill>
          <a:blip r:embed="rId4">
            <a:alphaModFix amt="85000"/>
          </a:blip>
          <a:srcRect t="5931" b="87355"/>
          <a:stretch>
            <a:fillRect/>
          </a:stretch>
        </p:blipFill>
        <p:spPr>
          <a:xfrm>
            <a:off x="3238493" y="6543665"/>
            <a:ext cx="8724903" cy="327026"/>
          </a:xfrm>
          <a:prstGeom prst="rect">
            <a:avLst/>
          </a:prstGeom>
          <a:noFill/>
          <a:ln cap="flat">
            <a:noFill/>
          </a:ln>
        </p:spPr>
      </p:pic>
    </p:spTree>
    <p:extLst>
      <p:ext uri="{BB962C8B-B14F-4D97-AF65-F5344CB8AC3E}">
        <p14:creationId xmlns:p14="http://schemas.microsoft.com/office/powerpoint/2010/main" val="17726069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8_Titel en object">
    <p:spTree>
      <p:nvGrpSpPr>
        <p:cNvPr id="1" name=""/>
        <p:cNvGrpSpPr/>
        <p:nvPr/>
      </p:nvGrpSpPr>
      <p:grpSpPr>
        <a:xfrm>
          <a:off x="0" y="0"/>
          <a:ext cx="0" cy="0"/>
          <a:chOff x="0" y="0"/>
          <a:chExt cx="0" cy="0"/>
        </a:xfrm>
      </p:grpSpPr>
      <p:sp>
        <p:nvSpPr>
          <p:cNvPr id="13" name="Rechthoek 12">
            <a:extLst>
              <a:ext uri="{FF2B5EF4-FFF2-40B4-BE49-F238E27FC236}">
                <a16:creationId xmlns:a16="http://schemas.microsoft.com/office/drawing/2014/main" id="{4DFB51B4-30CB-0049-88B1-4C088F2E2C06}"/>
              </a:ext>
            </a:extLst>
          </p:cNvPr>
          <p:cNvSpPr/>
          <p:nvPr/>
        </p:nvSpPr>
        <p:spPr>
          <a:xfrm>
            <a:off x="4068307" y="567257"/>
            <a:ext cx="1412666" cy="282557"/>
          </a:xfrm>
          <a:prstGeom prst="rect">
            <a:avLst/>
          </a:prstGeom>
          <a:solidFill>
            <a:srgbClr val="C20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b="0" i="0" kern="1200">
              <a:solidFill>
                <a:schemeClr val="bg1"/>
              </a:solidFill>
              <a:latin typeface="Fira Sans Light" panose="020B0403050000020004" pitchFamily="34" charset="0"/>
              <a:ea typeface="+mn-ea"/>
              <a:cs typeface="+mn-cs"/>
            </a:endParaRPr>
          </a:p>
        </p:txBody>
      </p:sp>
      <p:sp>
        <p:nvSpPr>
          <p:cNvPr id="18" name="Rechthoek 17">
            <a:extLst>
              <a:ext uri="{FF2B5EF4-FFF2-40B4-BE49-F238E27FC236}">
                <a16:creationId xmlns:a16="http://schemas.microsoft.com/office/drawing/2014/main" id="{BEEEB4FA-5B73-6F46-B536-08F491C1ACDA}"/>
              </a:ext>
            </a:extLst>
          </p:cNvPr>
          <p:cNvSpPr/>
          <p:nvPr/>
        </p:nvSpPr>
        <p:spPr>
          <a:xfrm>
            <a:off x="5632339" y="572815"/>
            <a:ext cx="1914307" cy="276999"/>
          </a:xfrm>
          <a:prstGeom prst="rect">
            <a:avLst/>
          </a:prstGeom>
        </p:spPr>
        <p:txBody>
          <a:bodyPr wrap="none" anchor="ctr">
            <a:spAutoFit/>
          </a:bodyPr>
          <a:lstStyle/>
          <a:p>
            <a:pPr lvl="0">
              <a:defRPr sz="1800">
                <a:solidFill>
                  <a:srgbClr val="000000"/>
                </a:solidFill>
              </a:defRPr>
            </a:pPr>
            <a:r>
              <a:rPr lang="nl-BE" sz="1200" b="0" i="0">
                <a:solidFill>
                  <a:srgbClr val="AAAAAA"/>
                </a:solidFill>
                <a:latin typeface="Fira Sans Light" panose="020B0403050000020004" pitchFamily="34" charset="0"/>
              </a:rPr>
              <a:t>Administratieve bijstand</a:t>
            </a:r>
          </a:p>
        </p:txBody>
      </p:sp>
      <p:sp>
        <p:nvSpPr>
          <p:cNvPr id="14" name="Rechthoek 13">
            <a:extLst>
              <a:ext uri="{FF2B5EF4-FFF2-40B4-BE49-F238E27FC236}">
                <a16:creationId xmlns:a16="http://schemas.microsoft.com/office/drawing/2014/main" id="{82AF1402-6984-454B-A883-304960F542A3}"/>
              </a:ext>
            </a:extLst>
          </p:cNvPr>
          <p:cNvSpPr/>
          <p:nvPr/>
        </p:nvSpPr>
        <p:spPr>
          <a:xfrm>
            <a:off x="9816259" y="585576"/>
            <a:ext cx="1603324" cy="276999"/>
          </a:xfrm>
          <a:prstGeom prst="rect">
            <a:avLst/>
          </a:prstGeom>
        </p:spPr>
        <p:txBody>
          <a:bodyPr wrap="none" anchor="ctr">
            <a:spAutoFit/>
          </a:bodyPr>
          <a:lstStyle/>
          <a:p>
            <a:pPr lvl="0">
              <a:defRPr sz="1800">
                <a:solidFill>
                  <a:srgbClr val="000000"/>
                </a:solidFill>
              </a:defRPr>
            </a:pPr>
            <a:r>
              <a:rPr lang="nl-BE" sz="1200" b="0" i="0">
                <a:solidFill>
                  <a:srgbClr val="AAAAAA"/>
                </a:solidFill>
                <a:latin typeface="Fira Sans Light" panose="020B0403050000020004" pitchFamily="34" charset="0"/>
              </a:rPr>
              <a:t>Vrijwillige terugkeer</a:t>
            </a:r>
          </a:p>
        </p:txBody>
      </p:sp>
      <p:sp>
        <p:nvSpPr>
          <p:cNvPr id="15" name="Rechthoek 14">
            <a:extLst>
              <a:ext uri="{FF2B5EF4-FFF2-40B4-BE49-F238E27FC236}">
                <a16:creationId xmlns:a16="http://schemas.microsoft.com/office/drawing/2014/main" id="{7AE4E9FC-FB0B-A64B-A4B9-379E25028AB9}"/>
              </a:ext>
            </a:extLst>
          </p:cNvPr>
          <p:cNvSpPr/>
          <p:nvPr/>
        </p:nvSpPr>
        <p:spPr>
          <a:xfrm>
            <a:off x="7577119" y="572815"/>
            <a:ext cx="2242922" cy="276999"/>
          </a:xfrm>
          <a:prstGeom prst="rect">
            <a:avLst/>
          </a:prstGeom>
        </p:spPr>
        <p:txBody>
          <a:bodyPr wrap="none" anchor="ctr">
            <a:spAutoFit/>
          </a:bodyPr>
          <a:lstStyle/>
          <a:p>
            <a:pPr lvl="0">
              <a:defRPr sz="1800">
                <a:solidFill>
                  <a:srgbClr val="000000"/>
                </a:solidFill>
              </a:defRPr>
            </a:pPr>
            <a:r>
              <a:rPr lang="nl-BE" sz="1200" b="0" i="0">
                <a:solidFill>
                  <a:srgbClr val="AAAAAA"/>
                </a:solidFill>
                <a:latin typeface="Fira Sans Light" panose="020B0403050000020004" pitchFamily="34" charset="0"/>
              </a:rPr>
              <a:t>Psychosociale ondersteuning</a:t>
            </a:r>
          </a:p>
        </p:txBody>
      </p:sp>
      <p:sp>
        <p:nvSpPr>
          <p:cNvPr id="21" name="Tekstvak 20">
            <a:extLst>
              <a:ext uri="{FF2B5EF4-FFF2-40B4-BE49-F238E27FC236}">
                <a16:creationId xmlns:a16="http://schemas.microsoft.com/office/drawing/2014/main" id="{D5EA8271-6A42-4784-BA47-4AFBF96A4589}"/>
              </a:ext>
            </a:extLst>
          </p:cNvPr>
          <p:cNvSpPr txBox="1"/>
          <p:nvPr/>
        </p:nvSpPr>
        <p:spPr>
          <a:xfrm>
            <a:off x="2770902" y="572815"/>
            <a:ext cx="1474498" cy="276999"/>
          </a:xfrm>
          <a:prstGeom prst="rect">
            <a:avLst/>
          </a:prstGeom>
          <a:noFill/>
        </p:spPr>
        <p:txBody>
          <a:bodyPr wrap="square">
            <a:spAutoFit/>
          </a:bodyPr>
          <a:lstStyle/>
          <a:p>
            <a:pPr lvl="0" algn="ctr">
              <a:defRPr sz="1800">
                <a:solidFill>
                  <a:srgbClr val="000000"/>
                </a:solidFill>
              </a:defRPr>
            </a:pPr>
            <a:r>
              <a:rPr lang="nl-BE" sz="1200" b="0" i="0" kern="1200">
                <a:solidFill>
                  <a:srgbClr val="AAAAAA"/>
                </a:solidFill>
                <a:latin typeface="Fira Sans Light" panose="020B0403050000020004" pitchFamily="34" charset="0"/>
                <a:ea typeface="+mn-ea"/>
                <a:cs typeface="+mn-cs"/>
              </a:rPr>
              <a:t>Opvang</a:t>
            </a:r>
          </a:p>
        </p:txBody>
      </p:sp>
      <p:cxnSp>
        <p:nvCxnSpPr>
          <p:cNvPr id="2" name="Straight Connector 31">
            <a:extLst>
              <a:ext uri="{FF2B5EF4-FFF2-40B4-BE49-F238E27FC236}">
                <a16:creationId xmlns:a16="http://schemas.microsoft.com/office/drawing/2014/main" id="{443934AA-20DE-0FFE-190D-00772A26C716}"/>
              </a:ext>
            </a:extLst>
          </p:cNvPr>
          <p:cNvCxnSpPr>
            <a:cxnSpLocks/>
          </p:cNvCxnSpPr>
          <p:nvPr/>
        </p:nvCxnSpPr>
        <p:spPr>
          <a:xfrm>
            <a:off x="725876" y="6494929"/>
            <a:ext cx="0" cy="363071"/>
          </a:xfrm>
          <a:prstGeom prst="line">
            <a:avLst/>
          </a:prstGeom>
          <a:ln w="28575">
            <a:solidFill>
              <a:srgbClr val="C20735"/>
            </a:solidFill>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0B9BA3B4-F214-27E6-B005-93175A63442E}"/>
              </a:ext>
            </a:extLst>
          </p:cNvPr>
          <p:cNvSpPr txBox="1">
            <a:spLocks/>
          </p:cNvSpPr>
          <p:nvPr/>
        </p:nvSpPr>
        <p:spPr>
          <a:xfrm>
            <a:off x="1328289" y="1122363"/>
            <a:ext cx="6005453" cy="2320084"/>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6000" b="1" i="0" kern="1200">
                <a:solidFill>
                  <a:srgbClr val="C20735"/>
                </a:solidFill>
                <a:latin typeface="Open Sans" panose="020B0606030504020204" pitchFamily="34" charset="0"/>
                <a:ea typeface="Open Sans" panose="020B0606030504020204" pitchFamily="34" charset="0"/>
                <a:cs typeface="Open Sans" panose="020B0606030504020204" pitchFamily="34" charset="0"/>
              </a:defRPr>
            </a:lvl1pPr>
          </a:lstStyle>
          <a:p>
            <a:pPr algn="l"/>
            <a:r>
              <a:rPr lang="nl-NL"/>
              <a:t>Juridische bijstand</a:t>
            </a:r>
            <a:endParaRPr lang="en-US"/>
          </a:p>
        </p:txBody>
      </p:sp>
      <p:cxnSp>
        <p:nvCxnSpPr>
          <p:cNvPr id="5" name="Straight Connector 31">
            <a:extLst>
              <a:ext uri="{FF2B5EF4-FFF2-40B4-BE49-F238E27FC236}">
                <a16:creationId xmlns:a16="http://schemas.microsoft.com/office/drawing/2014/main" id="{A5FD8CE7-5942-D57D-732E-B2164E94A546}"/>
              </a:ext>
            </a:extLst>
          </p:cNvPr>
          <p:cNvCxnSpPr>
            <a:cxnSpLocks/>
          </p:cNvCxnSpPr>
          <p:nvPr/>
        </p:nvCxnSpPr>
        <p:spPr>
          <a:xfrm>
            <a:off x="11416145" y="704283"/>
            <a:ext cx="775855" cy="0"/>
          </a:xfrm>
          <a:prstGeom prst="line">
            <a:avLst/>
          </a:prstGeom>
          <a:ln w="28575">
            <a:solidFill>
              <a:srgbClr val="C20735"/>
            </a:solidFill>
          </a:ln>
        </p:spPr>
        <p:style>
          <a:lnRef idx="1">
            <a:schemeClr val="accent1"/>
          </a:lnRef>
          <a:fillRef idx="0">
            <a:schemeClr val="accent1"/>
          </a:fillRef>
          <a:effectRef idx="0">
            <a:schemeClr val="accent1"/>
          </a:effectRef>
          <a:fontRef idx="minor">
            <a:schemeClr val="tx1"/>
          </a:fontRef>
        </p:style>
      </p:cxnSp>
      <p:sp>
        <p:nvSpPr>
          <p:cNvPr id="6" name="Rechthoek 16">
            <a:extLst>
              <a:ext uri="{FF2B5EF4-FFF2-40B4-BE49-F238E27FC236}">
                <a16:creationId xmlns:a16="http://schemas.microsoft.com/office/drawing/2014/main" id="{42B5782D-EB2B-1A3B-0E20-68921D4631DD}"/>
              </a:ext>
            </a:extLst>
          </p:cNvPr>
          <p:cNvSpPr/>
          <p:nvPr/>
        </p:nvSpPr>
        <p:spPr>
          <a:xfrm>
            <a:off x="4014054" y="576267"/>
            <a:ext cx="1532029" cy="276999"/>
          </a:xfrm>
          <a:prstGeom prst="rect">
            <a:avLst/>
          </a:prstGeom>
        </p:spPr>
        <p:txBody>
          <a:bodyPr wrap="square" anchor="ctr">
            <a:spAutoFit/>
          </a:bodyPr>
          <a:lstStyle/>
          <a:p>
            <a:pPr lvl="0" algn="ctr">
              <a:defRPr sz="1800">
                <a:solidFill>
                  <a:srgbClr val="000000"/>
                </a:solidFill>
              </a:defRPr>
            </a:pPr>
            <a:r>
              <a:rPr lang="nl-BE" sz="1200" b="1" i="0" kern="1200">
                <a:solidFill>
                  <a:srgbClr val="FFFFFF"/>
                </a:solidFill>
                <a:latin typeface="Fira Sans SemiBold" panose="020B0503050000020004" pitchFamily="34" charset="0"/>
                <a:ea typeface="+mn-ea"/>
                <a:cs typeface="+mn-cs"/>
              </a:rPr>
              <a:t>Juridische</a:t>
            </a:r>
            <a:r>
              <a:rPr lang="nl-BE" sz="1200" b="1" i="0">
                <a:solidFill>
                  <a:srgbClr val="FFFFFF"/>
                </a:solidFill>
                <a:latin typeface="Fira Sans SemiBold" panose="020B0503050000020004" pitchFamily="34" charset="0"/>
              </a:rPr>
              <a:t> </a:t>
            </a:r>
            <a:r>
              <a:rPr lang="nl-BE" sz="1200" b="1" i="0" kern="1200">
                <a:solidFill>
                  <a:srgbClr val="FFFFFF"/>
                </a:solidFill>
                <a:latin typeface="Fira Sans SemiBold" panose="020B0503050000020004" pitchFamily="34" charset="0"/>
                <a:ea typeface="+mn-ea"/>
                <a:cs typeface="+mn-cs"/>
              </a:rPr>
              <a:t>bijstand</a:t>
            </a:r>
          </a:p>
        </p:txBody>
      </p:sp>
      <p:pic>
        <p:nvPicPr>
          <p:cNvPr id="7" name="Picture 6" descr="Logo">
            <a:extLst>
              <a:ext uri="{FF2B5EF4-FFF2-40B4-BE49-F238E27FC236}">
                <a16:creationId xmlns:a16="http://schemas.microsoft.com/office/drawing/2014/main" id="{8E4A82DD-30EC-C5A5-6E0C-ED1841837BF7}"/>
              </a:ext>
            </a:extLst>
          </p:cNvPr>
          <p:cNvPicPr>
            <a:picLocks noChangeAspect="1"/>
          </p:cNvPicPr>
          <p:nvPr/>
        </p:nvPicPr>
        <p:blipFill>
          <a:blip r:embed="rId2"/>
          <a:stretch>
            <a:fillRect/>
          </a:stretch>
        </p:blipFill>
        <p:spPr>
          <a:xfrm>
            <a:off x="461797" y="2185"/>
            <a:ext cx="2025004" cy="999764"/>
          </a:xfrm>
          <a:prstGeom prst="rect">
            <a:avLst/>
          </a:prstGeom>
        </p:spPr>
      </p:pic>
      <p:pic>
        <p:nvPicPr>
          <p:cNvPr id="8" name="Picture 9" descr="Background pattern&#10;&#10;Description automatically generated">
            <a:extLst>
              <a:ext uri="{FF2B5EF4-FFF2-40B4-BE49-F238E27FC236}">
                <a16:creationId xmlns:a16="http://schemas.microsoft.com/office/drawing/2014/main" id="{112CD930-CD2B-F85A-B750-D81A6A790FD0}"/>
              </a:ext>
            </a:extLst>
          </p:cNvPr>
          <p:cNvPicPr>
            <a:picLocks noChangeAspect="1"/>
          </p:cNvPicPr>
          <p:nvPr/>
        </p:nvPicPr>
        <p:blipFill>
          <a:blip r:embed="rId3">
            <a:alphaModFix amt="85000"/>
          </a:blip>
          <a:srcRect t="5931" b="87355"/>
          <a:stretch>
            <a:fillRect/>
          </a:stretch>
        </p:blipFill>
        <p:spPr>
          <a:xfrm>
            <a:off x="3238493" y="6543665"/>
            <a:ext cx="8724903" cy="327026"/>
          </a:xfrm>
          <a:prstGeom prst="rect">
            <a:avLst/>
          </a:prstGeom>
          <a:noFill/>
          <a:ln cap="flat">
            <a:noFill/>
          </a:ln>
        </p:spPr>
      </p:pic>
      <p:sp>
        <p:nvSpPr>
          <p:cNvPr id="9" name="Rechthoek 10">
            <a:extLst>
              <a:ext uri="{FF2B5EF4-FFF2-40B4-BE49-F238E27FC236}">
                <a16:creationId xmlns:a16="http://schemas.microsoft.com/office/drawing/2014/main" id="{520FBA4C-31A5-BC46-2C5E-306E28F295E1}"/>
              </a:ext>
            </a:extLst>
          </p:cNvPr>
          <p:cNvSpPr/>
          <p:nvPr/>
        </p:nvSpPr>
        <p:spPr>
          <a:xfrm>
            <a:off x="1474299" y="3121061"/>
            <a:ext cx="1920036" cy="231134"/>
          </a:xfrm>
          <a:prstGeom prst="rect">
            <a:avLst/>
          </a:prstGeom>
          <a:solidFill>
            <a:srgbClr val="C20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657598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9_Titel en object">
    <p:spTree>
      <p:nvGrpSpPr>
        <p:cNvPr id="1" name=""/>
        <p:cNvGrpSpPr/>
        <p:nvPr/>
      </p:nvGrpSpPr>
      <p:grpSpPr>
        <a:xfrm>
          <a:off x="0" y="0"/>
          <a:ext cx="0" cy="0"/>
          <a:chOff x="0" y="0"/>
          <a:chExt cx="0" cy="0"/>
        </a:xfrm>
      </p:grpSpPr>
      <p:sp>
        <p:nvSpPr>
          <p:cNvPr id="13" name="Rechthoek 12">
            <a:extLst>
              <a:ext uri="{FF2B5EF4-FFF2-40B4-BE49-F238E27FC236}">
                <a16:creationId xmlns:a16="http://schemas.microsoft.com/office/drawing/2014/main" id="{4DFB51B4-30CB-0049-88B1-4C088F2E2C06}"/>
              </a:ext>
            </a:extLst>
          </p:cNvPr>
          <p:cNvSpPr/>
          <p:nvPr/>
        </p:nvSpPr>
        <p:spPr>
          <a:xfrm>
            <a:off x="3205120" y="567257"/>
            <a:ext cx="639323" cy="282557"/>
          </a:xfrm>
          <a:prstGeom prst="rect">
            <a:avLst/>
          </a:prstGeom>
          <a:solidFill>
            <a:srgbClr val="C20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b="0" i="0" kern="1200">
              <a:solidFill>
                <a:schemeClr val="bg1"/>
              </a:solidFill>
              <a:latin typeface="Fira Sans Light" panose="020B0403050000020004" pitchFamily="34" charset="0"/>
              <a:ea typeface="+mn-ea"/>
              <a:cs typeface="+mn-cs"/>
            </a:endParaRPr>
          </a:p>
        </p:txBody>
      </p:sp>
      <p:sp>
        <p:nvSpPr>
          <p:cNvPr id="18" name="Rechthoek 17">
            <a:extLst>
              <a:ext uri="{FF2B5EF4-FFF2-40B4-BE49-F238E27FC236}">
                <a16:creationId xmlns:a16="http://schemas.microsoft.com/office/drawing/2014/main" id="{BEEEB4FA-5B73-6F46-B536-08F491C1ACDA}"/>
              </a:ext>
            </a:extLst>
          </p:cNvPr>
          <p:cNvSpPr/>
          <p:nvPr/>
        </p:nvSpPr>
        <p:spPr>
          <a:xfrm>
            <a:off x="5632339" y="572815"/>
            <a:ext cx="1914307" cy="276999"/>
          </a:xfrm>
          <a:prstGeom prst="rect">
            <a:avLst/>
          </a:prstGeom>
        </p:spPr>
        <p:txBody>
          <a:bodyPr wrap="none" anchor="ctr">
            <a:spAutoFit/>
          </a:bodyPr>
          <a:lstStyle/>
          <a:p>
            <a:pPr lvl="0">
              <a:defRPr sz="1800">
                <a:solidFill>
                  <a:srgbClr val="000000"/>
                </a:solidFill>
              </a:defRPr>
            </a:pPr>
            <a:r>
              <a:rPr lang="nl-BE" sz="1200" b="0" i="0">
                <a:solidFill>
                  <a:srgbClr val="AAAAAA"/>
                </a:solidFill>
                <a:latin typeface="Fira Sans Light" panose="020B0403050000020004" pitchFamily="34" charset="0"/>
              </a:rPr>
              <a:t>Administratieve bijstand</a:t>
            </a:r>
          </a:p>
        </p:txBody>
      </p:sp>
      <p:sp>
        <p:nvSpPr>
          <p:cNvPr id="14" name="Rechthoek 13">
            <a:extLst>
              <a:ext uri="{FF2B5EF4-FFF2-40B4-BE49-F238E27FC236}">
                <a16:creationId xmlns:a16="http://schemas.microsoft.com/office/drawing/2014/main" id="{82AF1402-6984-454B-A883-304960F542A3}"/>
              </a:ext>
            </a:extLst>
          </p:cNvPr>
          <p:cNvSpPr/>
          <p:nvPr/>
        </p:nvSpPr>
        <p:spPr>
          <a:xfrm>
            <a:off x="9816259" y="585576"/>
            <a:ext cx="1603324" cy="276999"/>
          </a:xfrm>
          <a:prstGeom prst="rect">
            <a:avLst/>
          </a:prstGeom>
        </p:spPr>
        <p:txBody>
          <a:bodyPr wrap="none" anchor="ctr">
            <a:spAutoFit/>
          </a:bodyPr>
          <a:lstStyle/>
          <a:p>
            <a:pPr lvl="0">
              <a:defRPr sz="1800">
                <a:solidFill>
                  <a:srgbClr val="000000"/>
                </a:solidFill>
              </a:defRPr>
            </a:pPr>
            <a:r>
              <a:rPr lang="nl-BE" sz="1200" b="0" i="0">
                <a:solidFill>
                  <a:srgbClr val="AAAAAA"/>
                </a:solidFill>
                <a:latin typeface="Fira Sans Light" panose="020B0403050000020004" pitchFamily="34" charset="0"/>
              </a:rPr>
              <a:t>Vrijwillige terugkeer</a:t>
            </a:r>
          </a:p>
        </p:txBody>
      </p:sp>
      <p:sp>
        <p:nvSpPr>
          <p:cNvPr id="15" name="Rechthoek 14">
            <a:extLst>
              <a:ext uri="{FF2B5EF4-FFF2-40B4-BE49-F238E27FC236}">
                <a16:creationId xmlns:a16="http://schemas.microsoft.com/office/drawing/2014/main" id="{7AE4E9FC-FB0B-A64B-A4B9-379E25028AB9}"/>
              </a:ext>
            </a:extLst>
          </p:cNvPr>
          <p:cNvSpPr/>
          <p:nvPr/>
        </p:nvSpPr>
        <p:spPr>
          <a:xfrm>
            <a:off x="7577119" y="572815"/>
            <a:ext cx="2242922" cy="276999"/>
          </a:xfrm>
          <a:prstGeom prst="rect">
            <a:avLst/>
          </a:prstGeom>
        </p:spPr>
        <p:txBody>
          <a:bodyPr wrap="none" anchor="ctr">
            <a:spAutoFit/>
          </a:bodyPr>
          <a:lstStyle/>
          <a:p>
            <a:pPr lvl="0">
              <a:defRPr sz="1800">
                <a:solidFill>
                  <a:srgbClr val="000000"/>
                </a:solidFill>
              </a:defRPr>
            </a:pPr>
            <a:r>
              <a:rPr lang="nl-BE" sz="1200" b="0" i="0">
                <a:solidFill>
                  <a:srgbClr val="AAAAAA"/>
                </a:solidFill>
                <a:latin typeface="Fira Sans Light" panose="020B0403050000020004" pitchFamily="34" charset="0"/>
              </a:rPr>
              <a:t>Psychosociale ondersteuning</a:t>
            </a:r>
          </a:p>
        </p:txBody>
      </p:sp>
      <p:sp>
        <p:nvSpPr>
          <p:cNvPr id="21" name="Rechthoek 20">
            <a:extLst>
              <a:ext uri="{FF2B5EF4-FFF2-40B4-BE49-F238E27FC236}">
                <a16:creationId xmlns:a16="http://schemas.microsoft.com/office/drawing/2014/main" id="{C8B4F4C9-179B-4A32-8046-39622C20D5DF}"/>
              </a:ext>
            </a:extLst>
          </p:cNvPr>
          <p:cNvSpPr/>
          <p:nvPr/>
        </p:nvSpPr>
        <p:spPr>
          <a:xfrm>
            <a:off x="4014054" y="576267"/>
            <a:ext cx="1532029" cy="276999"/>
          </a:xfrm>
          <a:prstGeom prst="rect">
            <a:avLst/>
          </a:prstGeom>
        </p:spPr>
        <p:txBody>
          <a:bodyPr wrap="square" anchor="ctr">
            <a:spAutoFit/>
          </a:bodyPr>
          <a:lstStyle/>
          <a:p>
            <a:pPr lvl="0" algn="ctr">
              <a:defRPr sz="1800">
                <a:solidFill>
                  <a:srgbClr val="000000"/>
                </a:solidFill>
              </a:defRPr>
            </a:pPr>
            <a:r>
              <a:rPr lang="nl-BE" sz="1200" b="0" i="0" kern="1200">
                <a:solidFill>
                  <a:srgbClr val="AAAAAA"/>
                </a:solidFill>
                <a:latin typeface="Fira Sans Light" panose="020B0403050000020004" pitchFamily="34" charset="0"/>
                <a:ea typeface="+mn-ea"/>
                <a:cs typeface="+mn-cs"/>
              </a:rPr>
              <a:t>Juridische</a:t>
            </a:r>
            <a:r>
              <a:rPr lang="nl-BE" sz="1200" b="0" i="0">
                <a:solidFill>
                  <a:srgbClr val="AAAAAA"/>
                </a:solidFill>
                <a:latin typeface="Fira Sans Light" panose="020B0403050000020004" pitchFamily="34" charset="0"/>
              </a:rPr>
              <a:t> </a:t>
            </a:r>
            <a:r>
              <a:rPr lang="nl-BE" sz="1200" b="0" i="0" kern="1200">
                <a:solidFill>
                  <a:srgbClr val="AAAAAA"/>
                </a:solidFill>
                <a:latin typeface="Fira Sans Light" panose="020B0403050000020004" pitchFamily="34" charset="0"/>
                <a:ea typeface="+mn-ea"/>
                <a:cs typeface="+mn-cs"/>
              </a:rPr>
              <a:t>bijstand</a:t>
            </a:r>
          </a:p>
        </p:txBody>
      </p:sp>
      <p:cxnSp>
        <p:nvCxnSpPr>
          <p:cNvPr id="2" name="Straight Connector 31">
            <a:extLst>
              <a:ext uri="{FF2B5EF4-FFF2-40B4-BE49-F238E27FC236}">
                <a16:creationId xmlns:a16="http://schemas.microsoft.com/office/drawing/2014/main" id="{EE99BC51-ADD1-3323-943B-6BA579C9F7EA}"/>
              </a:ext>
            </a:extLst>
          </p:cNvPr>
          <p:cNvCxnSpPr>
            <a:cxnSpLocks/>
          </p:cNvCxnSpPr>
          <p:nvPr/>
        </p:nvCxnSpPr>
        <p:spPr>
          <a:xfrm>
            <a:off x="725876" y="6494929"/>
            <a:ext cx="0" cy="363071"/>
          </a:xfrm>
          <a:prstGeom prst="line">
            <a:avLst/>
          </a:prstGeom>
          <a:ln w="28575">
            <a:solidFill>
              <a:srgbClr val="C20735"/>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D1974D9C-80CC-65EE-14D5-95EA935F56D5}"/>
              </a:ext>
            </a:extLst>
          </p:cNvPr>
          <p:cNvSpPr txBox="1">
            <a:spLocks/>
          </p:cNvSpPr>
          <p:nvPr/>
        </p:nvSpPr>
        <p:spPr>
          <a:xfrm>
            <a:off x="1328289" y="1122363"/>
            <a:ext cx="6005453" cy="2320084"/>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6000" b="1" i="0" kern="1200">
                <a:solidFill>
                  <a:srgbClr val="C20735"/>
                </a:solidFill>
                <a:latin typeface="Open Sans" panose="020B0606030504020204" pitchFamily="34" charset="0"/>
                <a:ea typeface="Open Sans" panose="020B0606030504020204" pitchFamily="34" charset="0"/>
                <a:cs typeface="Open Sans" panose="020B0606030504020204" pitchFamily="34" charset="0"/>
              </a:defRPr>
            </a:lvl1pPr>
          </a:lstStyle>
          <a:p>
            <a:pPr algn="l"/>
            <a:r>
              <a:rPr lang="nl-NL"/>
              <a:t>Opvang</a:t>
            </a:r>
            <a:endParaRPr lang="en-US"/>
          </a:p>
        </p:txBody>
      </p:sp>
      <p:cxnSp>
        <p:nvCxnSpPr>
          <p:cNvPr id="4" name="Straight Connector 31">
            <a:extLst>
              <a:ext uri="{FF2B5EF4-FFF2-40B4-BE49-F238E27FC236}">
                <a16:creationId xmlns:a16="http://schemas.microsoft.com/office/drawing/2014/main" id="{21CB5474-ECFB-B568-9FF7-4841387298CF}"/>
              </a:ext>
            </a:extLst>
          </p:cNvPr>
          <p:cNvCxnSpPr>
            <a:cxnSpLocks/>
          </p:cNvCxnSpPr>
          <p:nvPr/>
        </p:nvCxnSpPr>
        <p:spPr>
          <a:xfrm>
            <a:off x="11416145" y="704283"/>
            <a:ext cx="775855" cy="0"/>
          </a:xfrm>
          <a:prstGeom prst="line">
            <a:avLst/>
          </a:prstGeom>
          <a:ln w="28575">
            <a:solidFill>
              <a:srgbClr val="C20735"/>
            </a:solidFill>
          </a:ln>
        </p:spPr>
        <p:style>
          <a:lnRef idx="1">
            <a:schemeClr val="accent1"/>
          </a:lnRef>
          <a:fillRef idx="0">
            <a:schemeClr val="accent1"/>
          </a:fillRef>
          <a:effectRef idx="0">
            <a:schemeClr val="accent1"/>
          </a:effectRef>
          <a:fontRef idx="minor">
            <a:schemeClr val="tx1"/>
          </a:fontRef>
        </p:style>
      </p:cxnSp>
      <p:sp>
        <p:nvSpPr>
          <p:cNvPr id="5" name="Tekstvak 18">
            <a:extLst>
              <a:ext uri="{FF2B5EF4-FFF2-40B4-BE49-F238E27FC236}">
                <a16:creationId xmlns:a16="http://schemas.microsoft.com/office/drawing/2014/main" id="{F379BB32-D68E-D16F-9047-E5D01729D5B1}"/>
              </a:ext>
            </a:extLst>
          </p:cNvPr>
          <p:cNvSpPr txBox="1"/>
          <p:nvPr/>
        </p:nvSpPr>
        <p:spPr>
          <a:xfrm>
            <a:off x="2853695" y="572815"/>
            <a:ext cx="1340453" cy="276999"/>
          </a:xfrm>
          <a:prstGeom prst="rect">
            <a:avLst/>
          </a:prstGeom>
          <a:noFill/>
        </p:spPr>
        <p:txBody>
          <a:bodyPr wrap="square">
            <a:spAutoFit/>
          </a:bodyPr>
          <a:lstStyle/>
          <a:p>
            <a:pPr lvl="0" algn="ctr">
              <a:defRPr sz="1800">
                <a:solidFill>
                  <a:srgbClr val="000000"/>
                </a:solidFill>
              </a:defRPr>
            </a:pPr>
            <a:r>
              <a:rPr lang="nl-BE" sz="1200" b="0" i="0" kern="1200">
                <a:solidFill>
                  <a:schemeClr val="bg1"/>
                </a:solidFill>
                <a:latin typeface="Fira Sans SemiBold" panose="020B0603050000020004" pitchFamily="34" charset="0"/>
                <a:ea typeface="+mn-ea"/>
                <a:cs typeface="+mn-cs"/>
              </a:rPr>
              <a:t>Opvang</a:t>
            </a:r>
          </a:p>
        </p:txBody>
      </p:sp>
      <p:pic>
        <p:nvPicPr>
          <p:cNvPr id="6" name="Picture 5" descr="Logo">
            <a:extLst>
              <a:ext uri="{FF2B5EF4-FFF2-40B4-BE49-F238E27FC236}">
                <a16:creationId xmlns:a16="http://schemas.microsoft.com/office/drawing/2014/main" id="{FBF6F6B2-B592-3532-6D7E-B3EA80193F09}"/>
              </a:ext>
            </a:extLst>
          </p:cNvPr>
          <p:cNvPicPr>
            <a:picLocks noChangeAspect="1"/>
          </p:cNvPicPr>
          <p:nvPr/>
        </p:nvPicPr>
        <p:blipFill>
          <a:blip r:embed="rId2"/>
          <a:stretch>
            <a:fillRect/>
          </a:stretch>
        </p:blipFill>
        <p:spPr>
          <a:xfrm>
            <a:off x="461797" y="2185"/>
            <a:ext cx="2025004" cy="999764"/>
          </a:xfrm>
          <a:prstGeom prst="rect">
            <a:avLst/>
          </a:prstGeom>
        </p:spPr>
      </p:pic>
      <p:pic>
        <p:nvPicPr>
          <p:cNvPr id="7" name="Picture 9" descr="Background pattern&#10;&#10;Description automatically generated">
            <a:extLst>
              <a:ext uri="{FF2B5EF4-FFF2-40B4-BE49-F238E27FC236}">
                <a16:creationId xmlns:a16="http://schemas.microsoft.com/office/drawing/2014/main" id="{DDE6F173-E527-7212-4E54-ABA8DCDBD448}"/>
              </a:ext>
            </a:extLst>
          </p:cNvPr>
          <p:cNvPicPr>
            <a:picLocks noChangeAspect="1"/>
          </p:cNvPicPr>
          <p:nvPr/>
        </p:nvPicPr>
        <p:blipFill>
          <a:blip r:embed="rId3">
            <a:alphaModFix amt="85000"/>
          </a:blip>
          <a:srcRect t="5931" b="87355"/>
          <a:stretch>
            <a:fillRect/>
          </a:stretch>
        </p:blipFill>
        <p:spPr>
          <a:xfrm>
            <a:off x="3238493" y="6543665"/>
            <a:ext cx="8724903" cy="327026"/>
          </a:xfrm>
          <a:prstGeom prst="rect">
            <a:avLst/>
          </a:prstGeom>
          <a:noFill/>
          <a:ln cap="flat">
            <a:noFill/>
          </a:ln>
        </p:spPr>
      </p:pic>
      <p:sp>
        <p:nvSpPr>
          <p:cNvPr id="8" name="Rechthoek 10">
            <a:extLst>
              <a:ext uri="{FF2B5EF4-FFF2-40B4-BE49-F238E27FC236}">
                <a16:creationId xmlns:a16="http://schemas.microsoft.com/office/drawing/2014/main" id="{CFCD4EA1-13D1-5356-6A98-DE79ED5169D9}"/>
              </a:ext>
            </a:extLst>
          </p:cNvPr>
          <p:cNvSpPr/>
          <p:nvPr/>
        </p:nvSpPr>
        <p:spPr>
          <a:xfrm>
            <a:off x="1474299" y="2697112"/>
            <a:ext cx="1920036" cy="231134"/>
          </a:xfrm>
          <a:prstGeom prst="rect">
            <a:avLst/>
          </a:prstGeom>
          <a:solidFill>
            <a:srgbClr val="C20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784354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a:xfrm>
            <a:off x="2486800" y="365125"/>
            <a:ext cx="8866999" cy="1325563"/>
          </a:xfrm>
        </p:spPr>
        <p:txBody>
          <a:bodyPr/>
          <a:lstStyle>
            <a:lvl1pPr>
              <a:defRPr b="1">
                <a:solidFill>
                  <a:srgbClr val="C20735"/>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Klik om stijl te bewerken</a:t>
            </a:r>
            <a:endParaRPr lang="en-US"/>
          </a:p>
        </p:txBody>
      </p:sp>
      <p:cxnSp>
        <p:nvCxnSpPr>
          <p:cNvPr id="3" name="Straight Connector 31">
            <a:extLst>
              <a:ext uri="{FF2B5EF4-FFF2-40B4-BE49-F238E27FC236}">
                <a16:creationId xmlns:a16="http://schemas.microsoft.com/office/drawing/2014/main" id="{87790F3F-460C-B0F1-1FE3-8D3B42F901F9}"/>
              </a:ext>
            </a:extLst>
          </p:cNvPr>
          <p:cNvCxnSpPr>
            <a:cxnSpLocks/>
          </p:cNvCxnSpPr>
          <p:nvPr/>
        </p:nvCxnSpPr>
        <p:spPr>
          <a:xfrm>
            <a:off x="725876" y="6494929"/>
            <a:ext cx="0" cy="363071"/>
          </a:xfrm>
          <a:prstGeom prst="line">
            <a:avLst/>
          </a:prstGeom>
          <a:ln w="28575">
            <a:solidFill>
              <a:srgbClr val="C20735"/>
            </a:solidFill>
          </a:ln>
        </p:spPr>
        <p:style>
          <a:lnRef idx="1">
            <a:schemeClr val="accent1"/>
          </a:lnRef>
          <a:fillRef idx="0">
            <a:schemeClr val="accent1"/>
          </a:fillRef>
          <a:effectRef idx="0">
            <a:schemeClr val="accent1"/>
          </a:effectRef>
          <a:fontRef idx="minor">
            <a:schemeClr val="tx1"/>
          </a:fontRef>
        </p:style>
      </p:cxnSp>
      <p:pic>
        <p:nvPicPr>
          <p:cNvPr id="4" name="Picture 3" descr="Logo">
            <a:extLst>
              <a:ext uri="{FF2B5EF4-FFF2-40B4-BE49-F238E27FC236}">
                <a16:creationId xmlns:a16="http://schemas.microsoft.com/office/drawing/2014/main" id="{9CA3C6F4-616A-C627-B087-83E0BC9F9266}"/>
              </a:ext>
            </a:extLst>
          </p:cNvPr>
          <p:cNvPicPr>
            <a:picLocks noChangeAspect="1"/>
          </p:cNvPicPr>
          <p:nvPr/>
        </p:nvPicPr>
        <p:blipFill>
          <a:blip r:embed="rId2"/>
          <a:stretch>
            <a:fillRect/>
          </a:stretch>
        </p:blipFill>
        <p:spPr>
          <a:xfrm>
            <a:off x="461797" y="2185"/>
            <a:ext cx="2025004" cy="999764"/>
          </a:xfrm>
          <a:prstGeom prst="rect">
            <a:avLst/>
          </a:prstGeom>
        </p:spPr>
      </p:pic>
      <p:pic>
        <p:nvPicPr>
          <p:cNvPr id="5" name="Picture 9" descr="Background pattern&#10;&#10;Description automatically generated">
            <a:extLst>
              <a:ext uri="{FF2B5EF4-FFF2-40B4-BE49-F238E27FC236}">
                <a16:creationId xmlns:a16="http://schemas.microsoft.com/office/drawing/2014/main" id="{7D1864B1-BEAC-56FD-99EA-3D9C5D2901C4}"/>
              </a:ext>
            </a:extLst>
          </p:cNvPr>
          <p:cNvPicPr>
            <a:picLocks noChangeAspect="1"/>
          </p:cNvPicPr>
          <p:nvPr/>
        </p:nvPicPr>
        <p:blipFill>
          <a:blip r:embed="rId3">
            <a:alphaModFix amt="85000"/>
          </a:blip>
          <a:srcRect t="5931" b="87355"/>
          <a:stretch>
            <a:fillRect/>
          </a:stretch>
        </p:blipFill>
        <p:spPr>
          <a:xfrm>
            <a:off x="3238493" y="6543665"/>
            <a:ext cx="8724903" cy="327026"/>
          </a:xfrm>
          <a:prstGeom prst="rect">
            <a:avLst/>
          </a:prstGeom>
          <a:noFill/>
          <a:ln cap="flat">
            <a:noFill/>
          </a:ln>
        </p:spPr>
      </p:pic>
    </p:spTree>
    <p:extLst>
      <p:ext uri="{BB962C8B-B14F-4D97-AF65-F5344CB8AC3E}">
        <p14:creationId xmlns:p14="http://schemas.microsoft.com/office/powerpoint/2010/main" val="33755553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1_Titel en subtitel">
    <p:spTree>
      <p:nvGrpSpPr>
        <p:cNvPr id="1" name=""/>
        <p:cNvGrpSpPr/>
        <p:nvPr/>
      </p:nvGrpSpPr>
      <p:grpSpPr>
        <a:xfrm>
          <a:off x="0" y="0"/>
          <a:ext cx="0" cy="0"/>
          <a:chOff x="0" y="0"/>
          <a:chExt cx="0" cy="0"/>
        </a:xfrm>
      </p:grpSpPr>
      <p:sp>
        <p:nvSpPr>
          <p:cNvPr id="5" name="Shape 5"/>
          <p:cNvSpPr>
            <a:spLocks noGrp="1"/>
          </p:cNvSpPr>
          <p:nvPr>
            <p:ph type="title"/>
          </p:nvPr>
        </p:nvSpPr>
        <p:spPr>
          <a:xfrm>
            <a:off x="1190625" y="964404"/>
            <a:ext cx="9810750" cy="2509243"/>
          </a:xfrm>
          <a:prstGeom prst="rect">
            <a:avLst/>
          </a:prstGeom>
        </p:spPr>
        <p:txBody>
          <a:bodyPr anchor="b"/>
          <a:lstStyle/>
          <a:p>
            <a:pPr lvl="0">
              <a:defRPr sz="1800">
                <a:solidFill>
                  <a:srgbClr val="000000"/>
                </a:solidFill>
              </a:defRPr>
            </a:pPr>
            <a:r>
              <a:rPr lang="nl-NL" sz="5625">
                <a:solidFill>
                  <a:srgbClr val="FFFFFF"/>
                </a:solidFill>
              </a:rPr>
              <a:t>Klik om stijl te bewerken</a:t>
            </a:r>
            <a:endParaRPr sz="5625">
              <a:solidFill>
                <a:srgbClr val="FFFFFF"/>
              </a:solidFill>
            </a:endParaRPr>
          </a:p>
        </p:txBody>
      </p:sp>
      <p:sp>
        <p:nvSpPr>
          <p:cNvPr id="6" name="Shape 6"/>
          <p:cNvSpPr>
            <a:spLocks noGrp="1"/>
          </p:cNvSpPr>
          <p:nvPr>
            <p:ph type="body" idx="1"/>
          </p:nvPr>
        </p:nvSpPr>
        <p:spPr>
          <a:xfrm>
            <a:off x="1190625" y="3536156"/>
            <a:ext cx="9810750" cy="2509242"/>
          </a:xfrm>
          <a:prstGeom prst="rect">
            <a:avLst/>
          </a:prstGeom>
        </p:spPr>
        <p:txBody>
          <a:bodyPr anchor="t"/>
          <a:lstStyle>
            <a:lvl1pPr marL="0" indent="0" algn="ctr">
              <a:spcBef>
                <a:spcPts val="0"/>
              </a:spcBef>
              <a:buSzTx/>
              <a:buNone/>
              <a:defRPr sz="2250"/>
            </a:lvl1pPr>
            <a:lvl2pPr marL="0" indent="0" algn="ctr">
              <a:spcBef>
                <a:spcPts val="0"/>
              </a:spcBef>
              <a:buSzTx/>
              <a:buNone/>
              <a:defRPr sz="2250"/>
            </a:lvl2pPr>
            <a:lvl3pPr marL="0" indent="0" algn="ctr">
              <a:spcBef>
                <a:spcPts val="0"/>
              </a:spcBef>
              <a:buSzTx/>
              <a:buNone/>
              <a:defRPr sz="2250"/>
            </a:lvl3pPr>
            <a:lvl4pPr marL="0" indent="0" algn="ctr">
              <a:spcBef>
                <a:spcPts val="0"/>
              </a:spcBef>
              <a:buSzTx/>
              <a:buNone/>
              <a:defRPr sz="2250"/>
            </a:lvl4pPr>
            <a:lvl5pPr marL="0" indent="0" algn="ctr">
              <a:spcBef>
                <a:spcPts val="0"/>
              </a:spcBef>
              <a:buSzTx/>
              <a:buNone/>
              <a:defRPr sz="2250"/>
            </a:lvl5pPr>
          </a:lstStyle>
          <a:p>
            <a:pPr lvl="0">
              <a:defRPr sz="1800">
                <a:solidFill>
                  <a:srgbClr val="000000"/>
                </a:solidFill>
              </a:defRPr>
            </a:pPr>
            <a:r>
              <a:rPr lang="nl-NL" sz="2250">
                <a:solidFill>
                  <a:srgbClr val="FFFFFF"/>
                </a:solidFill>
              </a:rPr>
              <a:t>Klikken om de tekststijl van het model te bewerken</a:t>
            </a:r>
          </a:p>
          <a:p>
            <a:pPr lvl="1">
              <a:defRPr sz="1800">
                <a:solidFill>
                  <a:srgbClr val="000000"/>
                </a:solidFill>
              </a:defRPr>
            </a:pPr>
            <a:r>
              <a:rPr lang="nl-NL" sz="2250">
                <a:solidFill>
                  <a:srgbClr val="FFFFFF"/>
                </a:solidFill>
              </a:rPr>
              <a:t>Tweede niveau</a:t>
            </a:r>
          </a:p>
          <a:p>
            <a:pPr lvl="2">
              <a:defRPr sz="1800">
                <a:solidFill>
                  <a:srgbClr val="000000"/>
                </a:solidFill>
              </a:defRPr>
            </a:pPr>
            <a:r>
              <a:rPr lang="nl-NL" sz="2250">
                <a:solidFill>
                  <a:srgbClr val="FFFFFF"/>
                </a:solidFill>
              </a:rPr>
              <a:t>Derde niveau</a:t>
            </a:r>
          </a:p>
          <a:p>
            <a:pPr lvl="3">
              <a:defRPr sz="1800">
                <a:solidFill>
                  <a:srgbClr val="000000"/>
                </a:solidFill>
              </a:defRPr>
            </a:pPr>
            <a:r>
              <a:rPr lang="nl-NL" sz="2250">
                <a:solidFill>
                  <a:srgbClr val="FFFFFF"/>
                </a:solidFill>
              </a:rPr>
              <a:t>Vierde niveau</a:t>
            </a:r>
          </a:p>
          <a:p>
            <a:pPr lvl="4">
              <a:defRPr sz="1800">
                <a:solidFill>
                  <a:srgbClr val="000000"/>
                </a:solidFill>
              </a:defRPr>
            </a:pPr>
            <a:r>
              <a:rPr lang="nl-NL" sz="2250">
                <a:solidFill>
                  <a:srgbClr val="FFFFFF"/>
                </a:solidFill>
              </a:rPr>
              <a:t>Vijfde niveau</a:t>
            </a:r>
            <a:endParaRPr sz="2250">
              <a:solidFill>
                <a:srgbClr val="FFFFFF"/>
              </a:solidFill>
            </a:endParaRPr>
          </a:p>
        </p:txBody>
      </p:sp>
      <p:pic>
        <p:nvPicPr>
          <p:cNvPr id="2" name="Picture 1" descr="Logo">
            <a:extLst>
              <a:ext uri="{FF2B5EF4-FFF2-40B4-BE49-F238E27FC236}">
                <a16:creationId xmlns:a16="http://schemas.microsoft.com/office/drawing/2014/main" id="{42A6F72E-C466-E9C6-606D-17AC489C5E39}"/>
              </a:ext>
            </a:extLst>
          </p:cNvPr>
          <p:cNvPicPr>
            <a:picLocks noChangeAspect="1"/>
          </p:cNvPicPr>
          <p:nvPr/>
        </p:nvPicPr>
        <p:blipFill>
          <a:blip r:embed="rId2"/>
          <a:stretch>
            <a:fillRect/>
          </a:stretch>
        </p:blipFill>
        <p:spPr>
          <a:xfrm>
            <a:off x="461797" y="2185"/>
            <a:ext cx="2025004" cy="999764"/>
          </a:xfrm>
          <a:prstGeom prst="rect">
            <a:avLst/>
          </a:prstGeom>
        </p:spPr>
      </p:pic>
      <p:pic>
        <p:nvPicPr>
          <p:cNvPr id="3" name="Picture 9" descr="Background pattern&#10;&#10;Description automatically generated">
            <a:extLst>
              <a:ext uri="{FF2B5EF4-FFF2-40B4-BE49-F238E27FC236}">
                <a16:creationId xmlns:a16="http://schemas.microsoft.com/office/drawing/2014/main" id="{7C5A9F6B-FC89-5B28-EC53-232475FD64E1}"/>
              </a:ext>
            </a:extLst>
          </p:cNvPr>
          <p:cNvPicPr>
            <a:picLocks noChangeAspect="1"/>
          </p:cNvPicPr>
          <p:nvPr/>
        </p:nvPicPr>
        <p:blipFill>
          <a:blip r:embed="rId3">
            <a:alphaModFix amt="85000"/>
          </a:blip>
          <a:srcRect t="5931" b="87355"/>
          <a:stretch>
            <a:fillRect/>
          </a:stretch>
        </p:blipFill>
        <p:spPr>
          <a:xfrm>
            <a:off x="3238493" y="6543665"/>
            <a:ext cx="8724903" cy="327026"/>
          </a:xfrm>
          <a:prstGeom prst="rect">
            <a:avLst/>
          </a:prstGeom>
          <a:noFill/>
          <a:ln cap="flat">
            <a:noFill/>
          </a:ln>
        </p:spPr>
      </p:pic>
    </p:spTree>
    <p:extLst>
      <p:ext uri="{BB962C8B-B14F-4D97-AF65-F5344CB8AC3E}">
        <p14:creationId xmlns:p14="http://schemas.microsoft.com/office/powerpoint/2010/main" val="1950657645"/>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3_Titel en subtitel">
    <p:spTree>
      <p:nvGrpSpPr>
        <p:cNvPr id="1" name=""/>
        <p:cNvGrpSpPr/>
        <p:nvPr/>
      </p:nvGrpSpPr>
      <p:grpSpPr>
        <a:xfrm>
          <a:off x="0" y="0"/>
          <a:ext cx="0" cy="0"/>
          <a:chOff x="0" y="0"/>
          <a:chExt cx="0" cy="0"/>
        </a:xfrm>
      </p:grpSpPr>
      <p:pic>
        <p:nvPicPr>
          <p:cNvPr id="2" name="Picture 7" descr="Logo&#10;&#10;Description automatically generated">
            <a:extLst>
              <a:ext uri="{FF2B5EF4-FFF2-40B4-BE49-F238E27FC236}">
                <a16:creationId xmlns:a16="http://schemas.microsoft.com/office/drawing/2014/main" id="{D725950A-1BDA-302F-86FF-723DBE547947}"/>
              </a:ext>
            </a:extLst>
          </p:cNvPr>
          <p:cNvPicPr>
            <a:picLocks noChangeAspect="1"/>
          </p:cNvPicPr>
          <p:nvPr/>
        </p:nvPicPr>
        <p:blipFill>
          <a:blip r:embed="rId2"/>
          <a:stretch>
            <a:fillRect/>
          </a:stretch>
        </p:blipFill>
        <p:spPr>
          <a:xfrm>
            <a:off x="5333996" y="0"/>
            <a:ext cx="6858000" cy="6858000"/>
          </a:xfrm>
          <a:prstGeom prst="rect">
            <a:avLst/>
          </a:prstGeom>
          <a:noFill/>
          <a:ln cap="flat">
            <a:noFill/>
          </a:ln>
        </p:spPr>
      </p:pic>
    </p:spTree>
    <p:extLst>
      <p:ext uri="{BB962C8B-B14F-4D97-AF65-F5344CB8AC3E}">
        <p14:creationId xmlns:p14="http://schemas.microsoft.com/office/powerpoint/2010/main" val="2453271973"/>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iteldia">
    <p:spTree>
      <p:nvGrpSpPr>
        <p:cNvPr id="1" name=""/>
        <p:cNvGrpSpPr/>
        <p:nvPr/>
      </p:nvGrpSpPr>
      <p:grpSpPr>
        <a:xfrm>
          <a:off x="0" y="0"/>
          <a:ext cx="0" cy="0"/>
          <a:chOff x="0" y="0"/>
          <a:chExt cx="0" cy="0"/>
        </a:xfrm>
      </p:grpSpPr>
      <p:pic>
        <p:nvPicPr>
          <p:cNvPr id="6" name="Picture 9" descr="Background pattern&#10;&#10;Description automatically generated">
            <a:extLst>
              <a:ext uri="{FF2B5EF4-FFF2-40B4-BE49-F238E27FC236}">
                <a16:creationId xmlns:a16="http://schemas.microsoft.com/office/drawing/2014/main" id="{E7046A1E-C6BD-C0E9-C84F-BA0F899E92BD}"/>
              </a:ext>
            </a:extLst>
          </p:cNvPr>
          <p:cNvPicPr>
            <a:picLocks noChangeAspect="1"/>
          </p:cNvPicPr>
          <p:nvPr/>
        </p:nvPicPr>
        <p:blipFill>
          <a:blip r:embed="rId2">
            <a:alphaModFix amt="85000"/>
          </a:blip>
          <a:srcRect t="5931" b="87355"/>
          <a:stretch>
            <a:fillRect/>
          </a:stretch>
        </p:blipFill>
        <p:spPr>
          <a:xfrm>
            <a:off x="3238493" y="6543665"/>
            <a:ext cx="8724903" cy="327026"/>
          </a:xfrm>
          <a:prstGeom prst="rect">
            <a:avLst/>
          </a:prstGeom>
          <a:noFill/>
          <a:ln cap="flat">
            <a:noFill/>
          </a:ln>
        </p:spPr>
      </p:pic>
      <p:pic>
        <p:nvPicPr>
          <p:cNvPr id="2" name="Picture 8" descr="Logo&#10;&#10;Description automatically generated">
            <a:extLst>
              <a:ext uri="{FF2B5EF4-FFF2-40B4-BE49-F238E27FC236}">
                <a16:creationId xmlns:a16="http://schemas.microsoft.com/office/drawing/2014/main" id="{444F8F4B-39F2-DFBA-C1BD-90E4FA39D3FE}"/>
              </a:ext>
            </a:extLst>
          </p:cNvPr>
          <p:cNvPicPr>
            <a:picLocks noChangeAspect="1"/>
          </p:cNvPicPr>
          <p:nvPr/>
        </p:nvPicPr>
        <p:blipFill>
          <a:blip r:embed="rId3"/>
          <a:stretch>
            <a:fillRect/>
          </a:stretch>
        </p:blipFill>
        <p:spPr>
          <a:xfrm>
            <a:off x="503459" y="0"/>
            <a:ext cx="2366576" cy="1168402"/>
          </a:xfrm>
          <a:prstGeom prst="rect">
            <a:avLst/>
          </a:prstGeom>
          <a:noFill/>
          <a:ln cap="flat">
            <a:noFill/>
          </a:ln>
        </p:spPr>
      </p:pic>
      <p:sp>
        <p:nvSpPr>
          <p:cNvPr id="4" name="Title Placeholder 1">
            <a:extLst>
              <a:ext uri="{FF2B5EF4-FFF2-40B4-BE49-F238E27FC236}">
                <a16:creationId xmlns:a16="http://schemas.microsoft.com/office/drawing/2014/main" id="{343C4473-C283-8E3F-967D-C18C6F745AD5}"/>
              </a:ext>
            </a:extLst>
          </p:cNvPr>
          <p:cNvSpPr>
            <a:spLocks noGrp="1"/>
          </p:cNvSpPr>
          <p:nvPr>
            <p:ph type="title" hasCustomPrompt="1"/>
          </p:nvPr>
        </p:nvSpPr>
        <p:spPr>
          <a:xfrm>
            <a:off x="2710564" y="346402"/>
            <a:ext cx="8643236" cy="584777"/>
          </a:xfrm>
          <a:prstGeom prst="rect">
            <a:avLst/>
          </a:prstGeom>
        </p:spPr>
        <p:txBody>
          <a:bodyPr vert="horz" lIns="91440" tIns="45720" rIns="91440" bIns="45720" rtlCol="0" anchor="t">
            <a:normAutofit/>
          </a:bodyPr>
          <a:lstStyle>
            <a:lvl1pPr>
              <a:defRPr sz="3200" b="1">
                <a:latin typeface="Open Sans" panose="020B0606030504020204" pitchFamily="34" charset="0"/>
                <a:ea typeface="Open Sans" panose="020B0606030504020204" pitchFamily="34" charset="0"/>
                <a:cs typeface="Open Sans" panose="020B0606030504020204" pitchFamily="34" charset="0"/>
              </a:defRPr>
            </a:lvl1pPr>
          </a:lstStyle>
          <a:p>
            <a:r>
              <a:rPr lang="nl-NL"/>
              <a:t>Klik om stijl te bewerken</a:t>
            </a:r>
            <a:endParaRPr lang="en-US"/>
          </a:p>
        </p:txBody>
      </p:sp>
      <p:sp>
        <p:nvSpPr>
          <p:cNvPr id="14" name="Title Placeholder 1">
            <a:extLst>
              <a:ext uri="{FF2B5EF4-FFF2-40B4-BE49-F238E27FC236}">
                <a16:creationId xmlns:a16="http://schemas.microsoft.com/office/drawing/2014/main" id="{DC89E7E5-0068-0451-2624-6EF3F64FBA51}"/>
              </a:ext>
            </a:extLst>
          </p:cNvPr>
          <p:cNvSpPr txBox="1">
            <a:spLocks/>
          </p:cNvSpPr>
          <p:nvPr/>
        </p:nvSpPr>
        <p:spPr>
          <a:xfrm>
            <a:off x="2710562" y="1342832"/>
            <a:ext cx="8643236" cy="58477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342900" indent="-342900">
              <a:buFont typeface="Wingdings" panose="05000000000000000000" pitchFamily="2" charset="2"/>
              <a:buChar char="§"/>
            </a:pPr>
            <a:r>
              <a:rPr lang="nl-NL" sz="2400">
                <a:solidFill>
                  <a:srgbClr val="404040"/>
                </a:solidFill>
              </a:rPr>
              <a:t>Klik om stijl te bewerken</a:t>
            </a:r>
            <a:endParaRPr lang="en-US" sz="2400">
              <a:solidFill>
                <a:srgbClr val="404040"/>
              </a:solidFill>
            </a:endParaRPr>
          </a:p>
        </p:txBody>
      </p:sp>
    </p:spTree>
    <p:extLst>
      <p:ext uri="{BB962C8B-B14F-4D97-AF65-F5344CB8AC3E}">
        <p14:creationId xmlns:p14="http://schemas.microsoft.com/office/powerpoint/2010/main" val="32579749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4_Titeldia">
    <p:spTree>
      <p:nvGrpSpPr>
        <p:cNvPr id="1" name=""/>
        <p:cNvGrpSpPr/>
        <p:nvPr/>
      </p:nvGrpSpPr>
      <p:grpSpPr>
        <a:xfrm>
          <a:off x="0" y="0"/>
          <a:ext cx="0" cy="0"/>
          <a:chOff x="0" y="0"/>
          <a:chExt cx="0" cy="0"/>
        </a:xfrm>
      </p:grpSpPr>
      <p:pic>
        <p:nvPicPr>
          <p:cNvPr id="6" name="Picture 9" descr="Background pattern&#10;&#10;Description automatically generated">
            <a:extLst>
              <a:ext uri="{FF2B5EF4-FFF2-40B4-BE49-F238E27FC236}">
                <a16:creationId xmlns:a16="http://schemas.microsoft.com/office/drawing/2014/main" id="{E7046A1E-C6BD-C0E9-C84F-BA0F899E92BD}"/>
              </a:ext>
            </a:extLst>
          </p:cNvPr>
          <p:cNvPicPr>
            <a:picLocks noChangeAspect="1"/>
          </p:cNvPicPr>
          <p:nvPr/>
        </p:nvPicPr>
        <p:blipFill>
          <a:blip r:embed="rId2">
            <a:alphaModFix amt="85000"/>
          </a:blip>
          <a:srcRect t="5931" b="87355"/>
          <a:stretch>
            <a:fillRect/>
          </a:stretch>
        </p:blipFill>
        <p:spPr>
          <a:xfrm>
            <a:off x="3238493" y="6543665"/>
            <a:ext cx="8724903" cy="327026"/>
          </a:xfrm>
          <a:prstGeom prst="rect">
            <a:avLst/>
          </a:prstGeom>
          <a:noFill/>
          <a:ln cap="flat">
            <a:noFill/>
          </a:ln>
        </p:spPr>
      </p:pic>
      <p:pic>
        <p:nvPicPr>
          <p:cNvPr id="2" name="Picture 8" descr="Logo&#10;&#10;Description automatically generated">
            <a:extLst>
              <a:ext uri="{FF2B5EF4-FFF2-40B4-BE49-F238E27FC236}">
                <a16:creationId xmlns:a16="http://schemas.microsoft.com/office/drawing/2014/main" id="{444F8F4B-39F2-DFBA-C1BD-90E4FA39D3FE}"/>
              </a:ext>
            </a:extLst>
          </p:cNvPr>
          <p:cNvPicPr>
            <a:picLocks noChangeAspect="1"/>
          </p:cNvPicPr>
          <p:nvPr/>
        </p:nvPicPr>
        <p:blipFill>
          <a:blip r:embed="rId3"/>
          <a:stretch>
            <a:fillRect/>
          </a:stretch>
        </p:blipFill>
        <p:spPr>
          <a:xfrm>
            <a:off x="503459" y="0"/>
            <a:ext cx="2366576" cy="1168402"/>
          </a:xfrm>
          <a:prstGeom prst="rect">
            <a:avLst/>
          </a:prstGeom>
          <a:noFill/>
          <a:ln cap="flat">
            <a:noFill/>
          </a:ln>
        </p:spPr>
      </p:pic>
      <p:sp>
        <p:nvSpPr>
          <p:cNvPr id="4" name="Title Placeholder 1">
            <a:extLst>
              <a:ext uri="{FF2B5EF4-FFF2-40B4-BE49-F238E27FC236}">
                <a16:creationId xmlns:a16="http://schemas.microsoft.com/office/drawing/2014/main" id="{343C4473-C283-8E3F-967D-C18C6F745AD5}"/>
              </a:ext>
            </a:extLst>
          </p:cNvPr>
          <p:cNvSpPr>
            <a:spLocks noGrp="1"/>
          </p:cNvSpPr>
          <p:nvPr>
            <p:ph type="title" hasCustomPrompt="1"/>
          </p:nvPr>
        </p:nvSpPr>
        <p:spPr>
          <a:xfrm>
            <a:off x="2710564" y="346402"/>
            <a:ext cx="8643236" cy="584777"/>
          </a:xfrm>
          <a:prstGeom prst="rect">
            <a:avLst/>
          </a:prstGeom>
        </p:spPr>
        <p:txBody>
          <a:bodyPr vert="horz" lIns="91440" tIns="45720" rIns="91440" bIns="45720" rtlCol="0" anchor="t">
            <a:normAutofit/>
          </a:bodyPr>
          <a:lstStyle>
            <a:lvl1pPr>
              <a:defRPr sz="3200" b="1">
                <a:latin typeface="Open Sans" panose="020B0606030504020204" pitchFamily="34" charset="0"/>
                <a:ea typeface="Open Sans" panose="020B0606030504020204" pitchFamily="34" charset="0"/>
                <a:cs typeface="Open Sans" panose="020B0606030504020204" pitchFamily="34" charset="0"/>
              </a:defRPr>
            </a:lvl1pPr>
          </a:lstStyle>
          <a:p>
            <a:r>
              <a:rPr lang="nl-NL"/>
              <a:t>Klik om stijl te bewerken</a:t>
            </a:r>
            <a:endParaRPr lang="en-US"/>
          </a:p>
        </p:txBody>
      </p:sp>
      <p:sp>
        <p:nvSpPr>
          <p:cNvPr id="12" name="Title Placeholder 1">
            <a:extLst>
              <a:ext uri="{FF2B5EF4-FFF2-40B4-BE49-F238E27FC236}">
                <a16:creationId xmlns:a16="http://schemas.microsoft.com/office/drawing/2014/main" id="{B97E59A0-C4C6-DA68-408A-97768D222D9D}"/>
              </a:ext>
            </a:extLst>
          </p:cNvPr>
          <p:cNvSpPr txBox="1">
            <a:spLocks/>
          </p:cNvSpPr>
          <p:nvPr/>
        </p:nvSpPr>
        <p:spPr>
          <a:xfrm>
            <a:off x="2710562" y="1862806"/>
            <a:ext cx="8643237" cy="223282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342900" indent="-342900">
              <a:buFont typeface="Wingdings" panose="05000000000000000000" pitchFamily="2" charset="2"/>
              <a:buChar char="§"/>
            </a:pPr>
            <a:r>
              <a:rPr lang="nl-NL" sz="2000" b="0">
                <a:solidFill>
                  <a:srgbClr val="404040"/>
                </a:solidFill>
              </a:rPr>
              <a:t>Klik om stijl te bewerken</a:t>
            </a:r>
            <a:endParaRPr lang="en-US" sz="2000" b="0">
              <a:solidFill>
                <a:srgbClr val="404040"/>
              </a:solidFill>
            </a:endParaRPr>
          </a:p>
        </p:txBody>
      </p:sp>
      <p:sp>
        <p:nvSpPr>
          <p:cNvPr id="14" name="Title Placeholder 1">
            <a:extLst>
              <a:ext uri="{FF2B5EF4-FFF2-40B4-BE49-F238E27FC236}">
                <a16:creationId xmlns:a16="http://schemas.microsoft.com/office/drawing/2014/main" id="{DC89E7E5-0068-0451-2624-6EF3F64FBA51}"/>
              </a:ext>
            </a:extLst>
          </p:cNvPr>
          <p:cNvSpPr txBox="1">
            <a:spLocks/>
          </p:cNvSpPr>
          <p:nvPr/>
        </p:nvSpPr>
        <p:spPr>
          <a:xfrm>
            <a:off x="2710562" y="1342832"/>
            <a:ext cx="8643236" cy="58477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nl-NL" sz="2800">
                <a:solidFill>
                  <a:srgbClr val="404040"/>
                </a:solidFill>
              </a:rPr>
              <a:t>Klik om stijl te bewerken</a:t>
            </a:r>
            <a:endParaRPr lang="en-US" sz="2800">
              <a:solidFill>
                <a:srgbClr val="404040"/>
              </a:solidFill>
            </a:endParaRPr>
          </a:p>
        </p:txBody>
      </p:sp>
    </p:spTree>
    <p:extLst>
      <p:ext uri="{BB962C8B-B14F-4D97-AF65-F5344CB8AC3E}">
        <p14:creationId xmlns:p14="http://schemas.microsoft.com/office/powerpoint/2010/main" val="19232615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2_Titeldia">
    <p:spTree>
      <p:nvGrpSpPr>
        <p:cNvPr id="1" name=""/>
        <p:cNvGrpSpPr/>
        <p:nvPr/>
      </p:nvGrpSpPr>
      <p:grpSpPr>
        <a:xfrm>
          <a:off x="0" y="0"/>
          <a:ext cx="0" cy="0"/>
          <a:chOff x="0" y="0"/>
          <a:chExt cx="0" cy="0"/>
        </a:xfrm>
      </p:grpSpPr>
      <p:pic>
        <p:nvPicPr>
          <p:cNvPr id="6" name="Picture 9" descr="Background pattern&#10;&#10;Description automatically generated">
            <a:extLst>
              <a:ext uri="{FF2B5EF4-FFF2-40B4-BE49-F238E27FC236}">
                <a16:creationId xmlns:a16="http://schemas.microsoft.com/office/drawing/2014/main" id="{E7046A1E-C6BD-C0E9-C84F-BA0F899E92BD}"/>
              </a:ext>
            </a:extLst>
          </p:cNvPr>
          <p:cNvPicPr>
            <a:picLocks noChangeAspect="1"/>
          </p:cNvPicPr>
          <p:nvPr/>
        </p:nvPicPr>
        <p:blipFill>
          <a:blip r:embed="rId2">
            <a:alphaModFix amt="85000"/>
          </a:blip>
          <a:srcRect t="5931" b="87355"/>
          <a:stretch>
            <a:fillRect/>
          </a:stretch>
        </p:blipFill>
        <p:spPr>
          <a:xfrm>
            <a:off x="3238493" y="6543665"/>
            <a:ext cx="8724903" cy="327026"/>
          </a:xfrm>
          <a:prstGeom prst="rect">
            <a:avLst/>
          </a:prstGeom>
          <a:noFill/>
          <a:ln cap="flat">
            <a:noFill/>
          </a:ln>
        </p:spPr>
      </p:pic>
      <p:pic>
        <p:nvPicPr>
          <p:cNvPr id="2" name="Picture 8" descr="Logo&#10;&#10;Description automatically generated">
            <a:extLst>
              <a:ext uri="{FF2B5EF4-FFF2-40B4-BE49-F238E27FC236}">
                <a16:creationId xmlns:a16="http://schemas.microsoft.com/office/drawing/2014/main" id="{444F8F4B-39F2-DFBA-C1BD-90E4FA39D3FE}"/>
              </a:ext>
            </a:extLst>
          </p:cNvPr>
          <p:cNvPicPr>
            <a:picLocks noChangeAspect="1"/>
          </p:cNvPicPr>
          <p:nvPr/>
        </p:nvPicPr>
        <p:blipFill>
          <a:blip r:embed="rId3"/>
          <a:stretch>
            <a:fillRect/>
          </a:stretch>
        </p:blipFill>
        <p:spPr>
          <a:xfrm>
            <a:off x="503459" y="0"/>
            <a:ext cx="2366576" cy="1168402"/>
          </a:xfrm>
          <a:prstGeom prst="rect">
            <a:avLst/>
          </a:prstGeom>
          <a:noFill/>
          <a:ln cap="flat">
            <a:noFill/>
          </a:ln>
        </p:spPr>
      </p:pic>
      <p:sp>
        <p:nvSpPr>
          <p:cNvPr id="4" name="Title Placeholder 1">
            <a:extLst>
              <a:ext uri="{FF2B5EF4-FFF2-40B4-BE49-F238E27FC236}">
                <a16:creationId xmlns:a16="http://schemas.microsoft.com/office/drawing/2014/main" id="{343C4473-C283-8E3F-967D-C18C6F745AD5}"/>
              </a:ext>
            </a:extLst>
          </p:cNvPr>
          <p:cNvSpPr>
            <a:spLocks noGrp="1"/>
          </p:cNvSpPr>
          <p:nvPr>
            <p:ph type="title" hasCustomPrompt="1"/>
          </p:nvPr>
        </p:nvSpPr>
        <p:spPr>
          <a:xfrm>
            <a:off x="2710564" y="346402"/>
            <a:ext cx="8643236" cy="584777"/>
          </a:xfrm>
          <a:prstGeom prst="rect">
            <a:avLst/>
          </a:prstGeom>
        </p:spPr>
        <p:txBody>
          <a:bodyPr vert="horz" lIns="91440" tIns="45720" rIns="91440" bIns="45720" rtlCol="0" anchor="t">
            <a:normAutofit/>
          </a:bodyPr>
          <a:lstStyle>
            <a:lvl1pPr>
              <a:defRPr sz="3200" b="1">
                <a:latin typeface="Open Sans" panose="020B0606030504020204" pitchFamily="34" charset="0"/>
                <a:ea typeface="Open Sans" panose="020B0606030504020204" pitchFamily="34" charset="0"/>
                <a:cs typeface="Open Sans" panose="020B0606030504020204" pitchFamily="34" charset="0"/>
              </a:defRPr>
            </a:lvl1pPr>
          </a:lstStyle>
          <a:p>
            <a:r>
              <a:rPr lang="nl-NL"/>
              <a:t>Klik om stijl te bewerken</a:t>
            </a:r>
            <a:endParaRPr lang="en-US"/>
          </a:p>
        </p:txBody>
      </p:sp>
      <p:sp>
        <p:nvSpPr>
          <p:cNvPr id="12" name="Title Placeholder 1">
            <a:extLst>
              <a:ext uri="{FF2B5EF4-FFF2-40B4-BE49-F238E27FC236}">
                <a16:creationId xmlns:a16="http://schemas.microsoft.com/office/drawing/2014/main" id="{B97E59A0-C4C6-DA68-408A-97768D222D9D}"/>
              </a:ext>
            </a:extLst>
          </p:cNvPr>
          <p:cNvSpPr txBox="1">
            <a:spLocks/>
          </p:cNvSpPr>
          <p:nvPr/>
        </p:nvSpPr>
        <p:spPr>
          <a:xfrm>
            <a:off x="729174" y="1862806"/>
            <a:ext cx="10624626" cy="223282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342900" indent="-342900">
              <a:buFont typeface="Wingdings" panose="05000000000000000000" pitchFamily="2" charset="2"/>
              <a:buChar char="§"/>
            </a:pPr>
            <a:r>
              <a:rPr lang="nl-NL" sz="2000" b="0">
                <a:solidFill>
                  <a:srgbClr val="404040"/>
                </a:solidFill>
              </a:rPr>
              <a:t>Klik om stijl te bewerken</a:t>
            </a:r>
            <a:endParaRPr lang="en-US" sz="2000" b="0">
              <a:solidFill>
                <a:srgbClr val="404040"/>
              </a:solidFill>
            </a:endParaRPr>
          </a:p>
        </p:txBody>
      </p:sp>
      <p:sp>
        <p:nvSpPr>
          <p:cNvPr id="14" name="Title Placeholder 1">
            <a:extLst>
              <a:ext uri="{FF2B5EF4-FFF2-40B4-BE49-F238E27FC236}">
                <a16:creationId xmlns:a16="http://schemas.microsoft.com/office/drawing/2014/main" id="{DC89E7E5-0068-0451-2624-6EF3F64FBA51}"/>
              </a:ext>
            </a:extLst>
          </p:cNvPr>
          <p:cNvSpPr txBox="1">
            <a:spLocks/>
          </p:cNvSpPr>
          <p:nvPr/>
        </p:nvSpPr>
        <p:spPr>
          <a:xfrm>
            <a:off x="729173" y="1342832"/>
            <a:ext cx="10624625" cy="58477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nl-NL" sz="2800">
                <a:solidFill>
                  <a:srgbClr val="404040"/>
                </a:solidFill>
              </a:rPr>
              <a:t>Klik om stijl te bewerken</a:t>
            </a:r>
            <a:endParaRPr lang="en-US" sz="2800">
              <a:solidFill>
                <a:srgbClr val="404040"/>
              </a:solidFill>
            </a:endParaRPr>
          </a:p>
        </p:txBody>
      </p:sp>
    </p:spTree>
    <p:extLst>
      <p:ext uri="{BB962C8B-B14F-4D97-AF65-F5344CB8AC3E}">
        <p14:creationId xmlns:p14="http://schemas.microsoft.com/office/powerpoint/2010/main" val="9629617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_Titeldia">
    <p:spTree>
      <p:nvGrpSpPr>
        <p:cNvPr id="1" name=""/>
        <p:cNvGrpSpPr/>
        <p:nvPr/>
      </p:nvGrpSpPr>
      <p:grpSpPr>
        <a:xfrm>
          <a:off x="0" y="0"/>
          <a:ext cx="0" cy="0"/>
          <a:chOff x="0" y="0"/>
          <a:chExt cx="0" cy="0"/>
        </a:xfrm>
      </p:grpSpPr>
      <p:pic>
        <p:nvPicPr>
          <p:cNvPr id="6" name="Picture 9" descr="Background pattern&#10;&#10;Description automatically generated">
            <a:extLst>
              <a:ext uri="{FF2B5EF4-FFF2-40B4-BE49-F238E27FC236}">
                <a16:creationId xmlns:a16="http://schemas.microsoft.com/office/drawing/2014/main" id="{E7046A1E-C6BD-C0E9-C84F-BA0F899E92BD}"/>
              </a:ext>
            </a:extLst>
          </p:cNvPr>
          <p:cNvPicPr>
            <a:picLocks noChangeAspect="1"/>
          </p:cNvPicPr>
          <p:nvPr/>
        </p:nvPicPr>
        <p:blipFill>
          <a:blip r:embed="rId2">
            <a:alphaModFix amt="85000"/>
          </a:blip>
          <a:srcRect t="5931" b="87355"/>
          <a:stretch>
            <a:fillRect/>
          </a:stretch>
        </p:blipFill>
        <p:spPr>
          <a:xfrm>
            <a:off x="3238493" y="6543665"/>
            <a:ext cx="8724903" cy="327026"/>
          </a:xfrm>
          <a:prstGeom prst="rect">
            <a:avLst/>
          </a:prstGeom>
          <a:noFill/>
          <a:ln cap="flat">
            <a:noFill/>
          </a:ln>
        </p:spPr>
      </p:pic>
      <p:pic>
        <p:nvPicPr>
          <p:cNvPr id="2" name="Picture 8" descr="Logo&#10;&#10;Description automatically generated">
            <a:extLst>
              <a:ext uri="{FF2B5EF4-FFF2-40B4-BE49-F238E27FC236}">
                <a16:creationId xmlns:a16="http://schemas.microsoft.com/office/drawing/2014/main" id="{444F8F4B-39F2-DFBA-C1BD-90E4FA39D3FE}"/>
              </a:ext>
            </a:extLst>
          </p:cNvPr>
          <p:cNvPicPr>
            <a:picLocks noChangeAspect="1"/>
          </p:cNvPicPr>
          <p:nvPr/>
        </p:nvPicPr>
        <p:blipFill>
          <a:blip r:embed="rId3"/>
          <a:stretch>
            <a:fillRect/>
          </a:stretch>
        </p:blipFill>
        <p:spPr>
          <a:xfrm>
            <a:off x="503459" y="0"/>
            <a:ext cx="2366576" cy="1168402"/>
          </a:xfrm>
          <a:prstGeom prst="rect">
            <a:avLst/>
          </a:prstGeom>
          <a:noFill/>
          <a:ln cap="flat">
            <a:noFill/>
          </a:ln>
        </p:spPr>
      </p:pic>
      <p:sp>
        <p:nvSpPr>
          <p:cNvPr id="4" name="Title Placeholder 1">
            <a:extLst>
              <a:ext uri="{FF2B5EF4-FFF2-40B4-BE49-F238E27FC236}">
                <a16:creationId xmlns:a16="http://schemas.microsoft.com/office/drawing/2014/main" id="{343C4473-C283-8E3F-967D-C18C6F745AD5}"/>
              </a:ext>
            </a:extLst>
          </p:cNvPr>
          <p:cNvSpPr>
            <a:spLocks noGrp="1"/>
          </p:cNvSpPr>
          <p:nvPr>
            <p:ph type="title" hasCustomPrompt="1"/>
          </p:nvPr>
        </p:nvSpPr>
        <p:spPr>
          <a:xfrm>
            <a:off x="2710564" y="346402"/>
            <a:ext cx="8643236" cy="584777"/>
          </a:xfrm>
          <a:prstGeom prst="rect">
            <a:avLst/>
          </a:prstGeom>
        </p:spPr>
        <p:txBody>
          <a:bodyPr vert="horz" lIns="91440" tIns="45720" rIns="91440" bIns="45720" rtlCol="0" anchor="t">
            <a:normAutofit/>
          </a:bodyPr>
          <a:lstStyle>
            <a:lvl1pPr>
              <a:defRPr sz="3200" b="1">
                <a:latin typeface="Open Sans" panose="020B0606030504020204" pitchFamily="34" charset="0"/>
                <a:ea typeface="Open Sans" panose="020B0606030504020204" pitchFamily="34" charset="0"/>
                <a:cs typeface="Open Sans" panose="020B0606030504020204" pitchFamily="34" charset="0"/>
              </a:defRPr>
            </a:lvl1pPr>
          </a:lstStyle>
          <a:p>
            <a:r>
              <a:rPr lang="nl-NL"/>
              <a:t>Klik om stijl te bewerken</a:t>
            </a:r>
            <a:endParaRPr lang="en-US"/>
          </a:p>
        </p:txBody>
      </p:sp>
      <p:sp>
        <p:nvSpPr>
          <p:cNvPr id="8" name="Title Placeholder 1">
            <a:extLst>
              <a:ext uri="{FF2B5EF4-FFF2-40B4-BE49-F238E27FC236}">
                <a16:creationId xmlns:a16="http://schemas.microsoft.com/office/drawing/2014/main" id="{211064AC-0C3A-F17B-98FF-D24AEDD3BD42}"/>
              </a:ext>
            </a:extLst>
          </p:cNvPr>
          <p:cNvSpPr txBox="1">
            <a:spLocks/>
          </p:cNvSpPr>
          <p:nvPr/>
        </p:nvSpPr>
        <p:spPr>
          <a:xfrm>
            <a:off x="733741" y="1610944"/>
            <a:ext cx="3455828" cy="584777"/>
          </a:xfrm>
          <a:prstGeom prst="rect">
            <a:avLst/>
          </a:prstGeom>
        </p:spPr>
        <p:txBody>
          <a:bodyPr vert="horz" lIns="91440" tIns="45720" rIns="91440" bIns="45720" rtlCol="0" anchor="t">
            <a:normAutofit fontScale="92500" lnSpcReduction="20000"/>
          </a:bodyPr>
          <a:lstStyle>
            <a:lvl1pPr algn="l" defTabSz="914400" rtl="0" eaLnBrk="1" latinLnBrk="0" hangingPunct="1">
              <a:lnSpc>
                <a:spcPct val="90000"/>
              </a:lnSpc>
              <a:spcBef>
                <a:spcPct val="0"/>
              </a:spcBef>
              <a:buNone/>
              <a:defRPr sz="32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nl-NL" sz="2400">
                <a:solidFill>
                  <a:srgbClr val="404040"/>
                </a:solidFill>
              </a:rPr>
              <a:t>Klik om stijl te bewerken</a:t>
            </a:r>
            <a:endParaRPr lang="en-US" sz="2400">
              <a:solidFill>
                <a:srgbClr val="404040"/>
              </a:solidFill>
            </a:endParaRPr>
          </a:p>
        </p:txBody>
      </p:sp>
      <p:sp>
        <p:nvSpPr>
          <p:cNvPr id="9" name="Title Placeholder 1">
            <a:extLst>
              <a:ext uri="{FF2B5EF4-FFF2-40B4-BE49-F238E27FC236}">
                <a16:creationId xmlns:a16="http://schemas.microsoft.com/office/drawing/2014/main" id="{3A2E2D37-3E6C-F872-38A8-65B6DD966480}"/>
              </a:ext>
            </a:extLst>
          </p:cNvPr>
          <p:cNvSpPr txBox="1">
            <a:spLocks/>
          </p:cNvSpPr>
          <p:nvPr/>
        </p:nvSpPr>
        <p:spPr>
          <a:xfrm>
            <a:off x="4443572" y="1610944"/>
            <a:ext cx="3455828" cy="584777"/>
          </a:xfrm>
          <a:prstGeom prst="rect">
            <a:avLst/>
          </a:prstGeom>
        </p:spPr>
        <p:txBody>
          <a:bodyPr vert="horz" lIns="91440" tIns="45720" rIns="91440" bIns="45720" rtlCol="0" anchor="t">
            <a:normAutofit fontScale="92500" lnSpcReduction="20000"/>
          </a:bodyPr>
          <a:lstStyle>
            <a:lvl1pPr algn="l" defTabSz="914400" rtl="0" eaLnBrk="1" latinLnBrk="0" hangingPunct="1">
              <a:lnSpc>
                <a:spcPct val="90000"/>
              </a:lnSpc>
              <a:spcBef>
                <a:spcPct val="0"/>
              </a:spcBef>
              <a:buNone/>
              <a:defRPr sz="32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nl-NL" sz="2400">
                <a:solidFill>
                  <a:srgbClr val="404040"/>
                </a:solidFill>
              </a:rPr>
              <a:t>Klik om stijl te bewerken</a:t>
            </a:r>
            <a:endParaRPr lang="en-US" sz="2400">
              <a:solidFill>
                <a:srgbClr val="404040"/>
              </a:solidFill>
            </a:endParaRPr>
          </a:p>
        </p:txBody>
      </p:sp>
      <p:sp>
        <p:nvSpPr>
          <p:cNvPr id="10" name="Title Placeholder 1">
            <a:extLst>
              <a:ext uri="{FF2B5EF4-FFF2-40B4-BE49-F238E27FC236}">
                <a16:creationId xmlns:a16="http://schemas.microsoft.com/office/drawing/2014/main" id="{0E6D3584-E536-246F-47F2-AA9FAFB72550}"/>
              </a:ext>
            </a:extLst>
          </p:cNvPr>
          <p:cNvSpPr txBox="1">
            <a:spLocks/>
          </p:cNvSpPr>
          <p:nvPr/>
        </p:nvSpPr>
        <p:spPr>
          <a:xfrm>
            <a:off x="8153403" y="1614412"/>
            <a:ext cx="3455827" cy="584777"/>
          </a:xfrm>
          <a:prstGeom prst="rect">
            <a:avLst/>
          </a:prstGeom>
        </p:spPr>
        <p:txBody>
          <a:bodyPr vert="horz" lIns="91440" tIns="45720" rIns="91440" bIns="45720" rtlCol="0" anchor="t">
            <a:normAutofit fontScale="92500" lnSpcReduction="20000"/>
          </a:bodyPr>
          <a:lstStyle>
            <a:lvl1pPr algn="l" defTabSz="914400" rtl="0" eaLnBrk="1" latinLnBrk="0" hangingPunct="1">
              <a:lnSpc>
                <a:spcPct val="90000"/>
              </a:lnSpc>
              <a:spcBef>
                <a:spcPct val="0"/>
              </a:spcBef>
              <a:buNone/>
              <a:defRPr sz="32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nl-NL" sz="2400">
                <a:solidFill>
                  <a:srgbClr val="404040"/>
                </a:solidFill>
              </a:rPr>
              <a:t>Klik om stijl te bewerken</a:t>
            </a:r>
            <a:endParaRPr lang="en-US" sz="2400">
              <a:solidFill>
                <a:srgbClr val="404040"/>
              </a:solidFill>
            </a:endParaRPr>
          </a:p>
        </p:txBody>
      </p:sp>
      <p:sp>
        <p:nvSpPr>
          <p:cNvPr id="11" name="Title Placeholder 1">
            <a:extLst>
              <a:ext uri="{FF2B5EF4-FFF2-40B4-BE49-F238E27FC236}">
                <a16:creationId xmlns:a16="http://schemas.microsoft.com/office/drawing/2014/main" id="{FCA3FE5A-D0B3-A282-12A5-A49C8D4E4D51}"/>
              </a:ext>
            </a:extLst>
          </p:cNvPr>
          <p:cNvSpPr txBox="1">
            <a:spLocks/>
          </p:cNvSpPr>
          <p:nvPr/>
        </p:nvSpPr>
        <p:spPr>
          <a:xfrm>
            <a:off x="733741" y="2156613"/>
            <a:ext cx="3455828" cy="406962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nl-NL" sz="1800" b="0">
                <a:solidFill>
                  <a:srgbClr val="404040"/>
                </a:solidFill>
              </a:rPr>
              <a:t>Klik om stijl te bewerken</a:t>
            </a:r>
            <a:endParaRPr lang="en-US" sz="1800" b="0">
              <a:solidFill>
                <a:srgbClr val="404040"/>
              </a:solidFill>
            </a:endParaRPr>
          </a:p>
        </p:txBody>
      </p:sp>
      <p:sp>
        <p:nvSpPr>
          <p:cNvPr id="12" name="Title Placeholder 1">
            <a:extLst>
              <a:ext uri="{FF2B5EF4-FFF2-40B4-BE49-F238E27FC236}">
                <a16:creationId xmlns:a16="http://schemas.microsoft.com/office/drawing/2014/main" id="{A7691153-615A-7E24-2B3D-F0D2084545C2}"/>
              </a:ext>
            </a:extLst>
          </p:cNvPr>
          <p:cNvSpPr txBox="1">
            <a:spLocks/>
          </p:cNvSpPr>
          <p:nvPr/>
        </p:nvSpPr>
        <p:spPr>
          <a:xfrm>
            <a:off x="4443572" y="2156613"/>
            <a:ext cx="3455828" cy="406962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nl-NL" sz="1800" b="0">
                <a:solidFill>
                  <a:srgbClr val="404040"/>
                </a:solidFill>
              </a:rPr>
              <a:t>Klik om stijl te bewerken</a:t>
            </a:r>
            <a:endParaRPr lang="en-US" sz="1800" b="0">
              <a:solidFill>
                <a:srgbClr val="404040"/>
              </a:solidFill>
            </a:endParaRPr>
          </a:p>
        </p:txBody>
      </p:sp>
      <p:sp>
        <p:nvSpPr>
          <p:cNvPr id="13" name="Title Placeholder 1">
            <a:extLst>
              <a:ext uri="{FF2B5EF4-FFF2-40B4-BE49-F238E27FC236}">
                <a16:creationId xmlns:a16="http://schemas.microsoft.com/office/drawing/2014/main" id="{AD526A83-D086-23C3-7EE7-6E24B159A8BE}"/>
              </a:ext>
            </a:extLst>
          </p:cNvPr>
          <p:cNvSpPr txBox="1">
            <a:spLocks/>
          </p:cNvSpPr>
          <p:nvPr/>
        </p:nvSpPr>
        <p:spPr>
          <a:xfrm>
            <a:off x="8153403" y="2195721"/>
            <a:ext cx="3455827" cy="406962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nl-NL" sz="1800" b="0">
                <a:solidFill>
                  <a:srgbClr val="404040"/>
                </a:solidFill>
              </a:rPr>
              <a:t>Klik om stijl te bewerken</a:t>
            </a:r>
            <a:endParaRPr lang="en-US" sz="1800" b="0">
              <a:solidFill>
                <a:srgbClr val="404040"/>
              </a:solidFill>
            </a:endParaRPr>
          </a:p>
        </p:txBody>
      </p:sp>
    </p:spTree>
    <p:extLst>
      <p:ext uri="{BB962C8B-B14F-4D97-AF65-F5344CB8AC3E}">
        <p14:creationId xmlns:p14="http://schemas.microsoft.com/office/powerpoint/2010/main" val="26844455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5_Titeldia">
    <p:spTree>
      <p:nvGrpSpPr>
        <p:cNvPr id="1" name=""/>
        <p:cNvGrpSpPr/>
        <p:nvPr/>
      </p:nvGrpSpPr>
      <p:grpSpPr>
        <a:xfrm>
          <a:off x="0" y="0"/>
          <a:ext cx="0" cy="0"/>
          <a:chOff x="0" y="0"/>
          <a:chExt cx="0" cy="0"/>
        </a:xfrm>
      </p:grpSpPr>
      <p:pic>
        <p:nvPicPr>
          <p:cNvPr id="6" name="Picture 9" descr="Background pattern&#10;&#10;Description automatically generated">
            <a:extLst>
              <a:ext uri="{FF2B5EF4-FFF2-40B4-BE49-F238E27FC236}">
                <a16:creationId xmlns:a16="http://schemas.microsoft.com/office/drawing/2014/main" id="{E7046A1E-C6BD-C0E9-C84F-BA0F899E92BD}"/>
              </a:ext>
            </a:extLst>
          </p:cNvPr>
          <p:cNvPicPr>
            <a:picLocks noChangeAspect="1"/>
          </p:cNvPicPr>
          <p:nvPr/>
        </p:nvPicPr>
        <p:blipFill>
          <a:blip r:embed="rId2">
            <a:alphaModFix amt="85000"/>
          </a:blip>
          <a:srcRect t="5931" b="87355"/>
          <a:stretch>
            <a:fillRect/>
          </a:stretch>
        </p:blipFill>
        <p:spPr>
          <a:xfrm>
            <a:off x="3238493" y="6543665"/>
            <a:ext cx="8724903" cy="327026"/>
          </a:xfrm>
          <a:prstGeom prst="rect">
            <a:avLst/>
          </a:prstGeom>
          <a:noFill/>
          <a:ln cap="flat">
            <a:noFill/>
          </a:ln>
        </p:spPr>
      </p:pic>
      <p:pic>
        <p:nvPicPr>
          <p:cNvPr id="2" name="Picture 8" descr="Logo&#10;&#10;Description automatically generated">
            <a:extLst>
              <a:ext uri="{FF2B5EF4-FFF2-40B4-BE49-F238E27FC236}">
                <a16:creationId xmlns:a16="http://schemas.microsoft.com/office/drawing/2014/main" id="{444F8F4B-39F2-DFBA-C1BD-90E4FA39D3FE}"/>
              </a:ext>
            </a:extLst>
          </p:cNvPr>
          <p:cNvPicPr>
            <a:picLocks noChangeAspect="1"/>
          </p:cNvPicPr>
          <p:nvPr/>
        </p:nvPicPr>
        <p:blipFill>
          <a:blip r:embed="rId3"/>
          <a:stretch>
            <a:fillRect/>
          </a:stretch>
        </p:blipFill>
        <p:spPr>
          <a:xfrm>
            <a:off x="503459" y="0"/>
            <a:ext cx="2366576" cy="1168402"/>
          </a:xfrm>
          <a:prstGeom prst="rect">
            <a:avLst/>
          </a:prstGeom>
          <a:noFill/>
          <a:ln cap="flat">
            <a:noFill/>
          </a:ln>
        </p:spPr>
      </p:pic>
      <p:sp>
        <p:nvSpPr>
          <p:cNvPr id="4" name="Title Placeholder 1">
            <a:extLst>
              <a:ext uri="{FF2B5EF4-FFF2-40B4-BE49-F238E27FC236}">
                <a16:creationId xmlns:a16="http://schemas.microsoft.com/office/drawing/2014/main" id="{343C4473-C283-8E3F-967D-C18C6F745AD5}"/>
              </a:ext>
            </a:extLst>
          </p:cNvPr>
          <p:cNvSpPr>
            <a:spLocks noGrp="1"/>
          </p:cNvSpPr>
          <p:nvPr>
            <p:ph type="title" hasCustomPrompt="1"/>
          </p:nvPr>
        </p:nvSpPr>
        <p:spPr>
          <a:xfrm>
            <a:off x="2710564" y="346402"/>
            <a:ext cx="8643236" cy="584777"/>
          </a:xfrm>
          <a:prstGeom prst="rect">
            <a:avLst/>
          </a:prstGeom>
        </p:spPr>
        <p:txBody>
          <a:bodyPr vert="horz" lIns="91440" tIns="45720" rIns="91440" bIns="45720" rtlCol="0" anchor="t">
            <a:normAutofit/>
          </a:bodyPr>
          <a:lstStyle>
            <a:lvl1pPr>
              <a:defRPr sz="3200" b="1">
                <a:latin typeface="Open Sans" panose="020B0606030504020204" pitchFamily="34" charset="0"/>
                <a:ea typeface="Open Sans" panose="020B0606030504020204" pitchFamily="34" charset="0"/>
                <a:cs typeface="Open Sans" panose="020B0606030504020204" pitchFamily="34" charset="0"/>
              </a:defRPr>
            </a:lvl1pPr>
          </a:lstStyle>
          <a:p>
            <a:r>
              <a:rPr lang="nl-NL"/>
              <a:t>Klik om stijl te bewerken</a:t>
            </a:r>
            <a:endParaRPr lang="en-US"/>
          </a:p>
        </p:txBody>
      </p:sp>
      <p:sp>
        <p:nvSpPr>
          <p:cNvPr id="8" name="Title Placeholder 1">
            <a:extLst>
              <a:ext uri="{FF2B5EF4-FFF2-40B4-BE49-F238E27FC236}">
                <a16:creationId xmlns:a16="http://schemas.microsoft.com/office/drawing/2014/main" id="{211064AC-0C3A-F17B-98FF-D24AEDD3BD42}"/>
              </a:ext>
            </a:extLst>
          </p:cNvPr>
          <p:cNvSpPr txBox="1">
            <a:spLocks/>
          </p:cNvSpPr>
          <p:nvPr/>
        </p:nvSpPr>
        <p:spPr>
          <a:xfrm>
            <a:off x="733741" y="1610944"/>
            <a:ext cx="3455828" cy="584777"/>
          </a:xfrm>
          <a:prstGeom prst="rect">
            <a:avLst/>
          </a:prstGeom>
        </p:spPr>
        <p:txBody>
          <a:bodyPr vert="horz" lIns="91440" tIns="45720" rIns="91440" bIns="45720" rtlCol="0" anchor="t">
            <a:normAutofit fontScale="92500" lnSpcReduction="20000"/>
          </a:bodyPr>
          <a:lstStyle>
            <a:lvl1pPr algn="l" defTabSz="914400" rtl="0" eaLnBrk="1" latinLnBrk="0" hangingPunct="1">
              <a:lnSpc>
                <a:spcPct val="90000"/>
              </a:lnSpc>
              <a:spcBef>
                <a:spcPct val="0"/>
              </a:spcBef>
              <a:buNone/>
              <a:defRPr sz="32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nl-NL" sz="2400">
                <a:solidFill>
                  <a:srgbClr val="404040"/>
                </a:solidFill>
              </a:rPr>
              <a:t>Klik om stijl te bewerken</a:t>
            </a:r>
            <a:endParaRPr lang="en-US" sz="2400">
              <a:solidFill>
                <a:srgbClr val="404040"/>
              </a:solidFill>
            </a:endParaRPr>
          </a:p>
        </p:txBody>
      </p:sp>
      <p:sp>
        <p:nvSpPr>
          <p:cNvPr id="9" name="Title Placeholder 1">
            <a:extLst>
              <a:ext uri="{FF2B5EF4-FFF2-40B4-BE49-F238E27FC236}">
                <a16:creationId xmlns:a16="http://schemas.microsoft.com/office/drawing/2014/main" id="{3A2E2D37-3E6C-F872-38A8-65B6DD966480}"/>
              </a:ext>
            </a:extLst>
          </p:cNvPr>
          <p:cNvSpPr txBox="1">
            <a:spLocks/>
          </p:cNvSpPr>
          <p:nvPr/>
        </p:nvSpPr>
        <p:spPr>
          <a:xfrm>
            <a:off x="4443572" y="1610944"/>
            <a:ext cx="3455828" cy="584777"/>
          </a:xfrm>
          <a:prstGeom prst="rect">
            <a:avLst/>
          </a:prstGeom>
        </p:spPr>
        <p:txBody>
          <a:bodyPr vert="horz" lIns="91440" tIns="45720" rIns="91440" bIns="45720" rtlCol="0" anchor="t">
            <a:normAutofit fontScale="92500" lnSpcReduction="20000"/>
          </a:bodyPr>
          <a:lstStyle>
            <a:lvl1pPr algn="l" defTabSz="914400" rtl="0" eaLnBrk="1" latinLnBrk="0" hangingPunct="1">
              <a:lnSpc>
                <a:spcPct val="90000"/>
              </a:lnSpc>
              <a:spcBef>
                <a:spcPct val="0"/>
              </a:spcBef>
              <a:buNone/>
              <a:defRPr sz="32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nl-NL" sz="2400">
                <a:solidFill>
                  <a:srgbClr val="404040"/>
                </a:solidFill>
              </a:rPr>
              <a:t>Klik om stijl te bewerken</a:t>
            </a:r>
            <a:endParaRPr lang="en-US" sz="2400">
              <a:solidFill>
                <a:srgbClr val="404040"/>
              </a:solidFill>
            </a:endParaRPr>
          </a:p>
        </p:txBody>
      </p:sp>
      <p:sp>
        <p:nvSpPr>
          <p:cNvPr id="10" name="Title Placeholder 1">
            <a:extLst>
              <a:ext uri="{FF2B5EF4-FFF2-40B4-BE49-F238E27FC236}">
                <a16:creationId xmlns:a16="http://schemas.microsoft.com/office/drawing/2014/main" id="{0E6D3584-E536-246F-47F2-AA9FAFB72550}"/>
              </a:ext>
            </a:extLst>
          </p:cNvPr>
          <p:cNvSpPr txBox="1">
            <a:spLocks/>
          </p:cNvSpPr>
          <p:nvPr/>
        </p:nvSpPr>
        <p:spPr>
          <a:xfrm>
            <a:off x="8153403" y="1614412"/>
            <a:ext cx="3455827" cy="584777"/>
          </a:xfrm>
          <a:prstGeom prst="rect">
            <a:avLst/>
          </a:prstGeom>
        </p:spPr>
        <p:txBody>
          <a:bodyPr vert="horz" lIns="91440" tIns="45720" rIns="91440" bIns="45720" rtlCol="0" anchor="t">
            <a:normAutofit fontScale="92500" lnSpcReduction="20000"/>
          </a:bodyPr>
          <a:lstStyle>
            <a:lvl1pPr algn="l" defTabSz="914400" rtl="0" eaLnBrk="1" latinLnBrk="0" hangingPunct="1">
              <a:lnSpc>
                <a:spcPct val="90000"/>
              </a:lnSpc>
              <a:spcBef>
                <a:spcPct val="0"/>
              </a:spcBef>
              <a:buNone/>
              <a:defRPr sz="32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nl-NL" sz="2400">
                <a:solidFill>
                  <a:srgbClr val="404040"/>
                </a:solidFill>
              </a:rPr>
              <a:t>Klik om stijl te bewerken</a:t>
            </a:r>
            <a:endParaRPr lang="en-US" sz="2400">
              <a:solidFill>
                <a:srgbClr val="404040"/>
              </a:solidFill>
            </a:endParaRPr>
          </a:p>
        </p:txBody>
      </p:sp>
      <p:sp>
        <p:nvSpPr>
          <p:cNvPr id="11" name="Title Placeholder 1">
            <a:extLst>
              <a:ext uri="{FF2B5EF4-FFF2-40B4-BE49-F238E27FC236}">
                <a16:creationId xmlns:a16="http://schemas.microsoft.com/office/drawing/2014/main" id="{FCA3FE5A-D0B3-A282-12A5-A49C8D4E4D51}"/>
              </a:ext>
            </a:extLst>
          </p:cNvPr>
          <p:cNvSpPr txBox="1">
            <a:spLocks/>
          </p:cNvSpPr>
          <p:nvPr/>
        </p:nvSpPr>
        <p:spPr>
          <a:xfrm>
            <a:off x="733741" y="2156613"/>
            <a:ext cx="3455828" cy="406962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285750" indent="-285750">
              <a:buFont typeface="Wingdings" panose="05000000000000000000" pitchFamily="2" charset="2"/>
              <a:buChar char="§"/>
            </a:pPr>
            <a:r>
              <a:rPr lang="nl-NL" sz="1800" b="0">
                <a:solidFill>
                  <a:srgbClr val="404040"/>
                </a:solidFill>
              </a:rPr>
              <a:t>Klik om stijl te bewerken</a:t>
            </a:r>
            <a:endParaRPr lang="en-US" sz="1800" b="0">
              <a:solidFill>
                <a:srgbClr val="404040"/>
              </a:solidFill>
            </a:endParaRPr>
          </a:p>
        </p:txBody>
      </p:sp>
      <p:sp>
        <p:nvSpPr>
          <p:cNvPr id="12" name="Title Placeholder 1">
            <a:extLst>
              <a:ext uri="{FF2B5EF4-FFF2-40B4-BE49-F238E27FC236}">
                <a16:creationId xmlns:a16="http://schemas.microsoft.com/office/drawing/2014/main" id="{A7691153-615A-7E24-2B3D-F0D2084545C2}"/>
              </a:ext>
            </a:extLst>
          </p:cNvPr>
          <p:cNvSpPr txBox="1">
            <a:spLocks/>
          </p:cNvSpPr>
          <p:nvPr/>
        </p:nvSpPr>
        <p:spPr>
          <a:xfrm>
            <a:off x="4443572" y="2156613"/>
            <a:ext cx="3455828" cy="406962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285750" indent="-285750">
              <a:buFont typeface="Wingdings" panose="05000000000000000000" pitchFamily="2" charset="2"/>
              <a:buChar char="§"/>
            </a:pPr>
            <a:r>
              <a:rPr lang="nl-NL" sz="1800" b="0">
                <a:solidFill>
                  <a:srgbClr val="404040"/>
                </a:solidFill>
              </a:rPr>
              <a:t>Klik om stijl te bewerken</a:t>
            </a:r>
            <a:endParaRPr lang="en-US" sz="1800" b="0">
              <a:solidFill>
                <a:srgbClr val="404040"/>
              </a:solidFill>
            </a:endParaRPr>
          </a:p>
        </p:txBody>
      </p:sp>
      <p:sp>
        <p:nvSpPr>
          <p:cNvPr id="13" name="Title Placeholder 1">
            <a:extLst>
              <a:ext uri="{FF2B5EF4-FFF2-40B4-BE49-F238E27FC236}">
                <a16:creationId xmlns:a16="http://schemas.microsoft.com/office/drawing/2014/main" id="{AD526A83-D086-23C3-7EE7-6E24B159A8BE}"/>
              </a:ext>
            </a:extLst>
          </p:cNvPr>
          <p:cNvSpPr txBox="1">
            <a:spLocks/>
          </p:cNvSpPr>
          <p:nvPr/>
        </p:nvSpPr>
        <p:spPr>
          <a:xfrm>
            <a:off x="8153403" y="2195721"/>
            <a:ext cx="3455827" cy="406962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285750" indent="-285750">
              <a:buFont typeface="Wingdings" panose="05000000000000000000" pitchFamily="2" charset="2"/>
              <a:buChar char="§"/>
            </a:pPr>
            <a:r>
              <a:rPr lang="nl-NL" sz="1800" b="0">
                <a:solidFill>
                  <a:srgbClr val="404040"/>
                </a:solidFill>
              </a:rPr>
              <a:t>Klik om stijl te bewerken</a:t>
            </a:r>
            <a:endParaRPr lang="en-US" sz="1800" b="0">
              <a:solidFill>
                <a:srgbClr val="404040"/>
              </a:solidFill>
            </a:endParaRPr>
          </a:p>
        </p:txBody>
      </p:sp>
    </p:spTree>
    <p:extLst>
      <p:ext uri="{BB962C8B-B14F-4D97-AF65-F5344CB8AC3E}">
        <p14:creationId xmlns:p14="http://schemas.microsoft.com/office/powerpoint/2010/main" val="38782704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2_Titeldia">
    <p:spTree>
      <p:nvGrpSpPr>
        <p:cNvPr id="1" name=""/>
        <p:cNvGrpSpPr/>
        <p:nvPr/>
      </p:nvGrpSpPr>
      <p:grpSpPr>
        <a:xfrm>
          <a:off x="0" y="0"/>
          <a:ext cx="0" cy="0"/>
          <a:chOff x="0" y="0"/>
          <a:chExt cx="0" cy="0"/>
        </a:xfrm>
      </p:grpSpPr>
      <p:pic>
        <p:nvPicPr>
          <p:cNvPr id="15" name="Afbeelding 14">
            <a:extLst>
              <a:ext uri="{FF2B5EF4-FFF2-40B4-BE49-F238E27FC236}">
                <a16:creationId xmlns:a16="http://schemas.microsoft.com/office/drawing/2014/main" id="{B324C91A-1223-314A-9DC7-1834643E581A}"/>
              </a:ext>
            </a:extLst>
          </p:cNvPr>
          <p:cNvPicPr>
            <a:picLocks noChangeAspect="1"/>
          </p:cNvPicPr>
          <p:nvPr/>
        </p:nvPicPr>
        <p:blipFill>
          <a:blip r:embed="rId2"/>
          <a:stretch>
            <a:fillRect/>
          </a:stretch>
        </p:blipFill>
        <p:spPr>
          <a:xfrm>
            <a:off x="1448764" y="1252511"/>
            <a:ext cx="3691128" cy="5167580"/>
          </a:xfrm>
          <a:prstGeom prst="rect">
            <a:avLst/>
          </a:prstGeom>
        </p:spPr>
      </p:pic>
      <p:sp>
        <p:nvSpPr>
          <p:cNvPr id="12" name="Rechthoek 11">
            <a:extLst>
              <a:ext uri="{FF2B5EF4-FFF2-40B4-BE49-F238E27FC236}">
                <a16:creationId xmlns:a16="http://schemas.microsoft.com/office/drawing/2014/main" id="{AF0FF9A6-994D-C747-8254-8BF90E42F96C}"/>
              </a:ext>
            </a:extLst>
          </p:cNvPr>
          <p:cNvSpPr/>
          <p:nvPr/>
        </p:nvSpPr>
        <p:spPr>
          <a:xfrm rot="5400000">
            <a:off x="-141629" y="2614486"/>
            <a:ext cx="3186897" cy="220060"/>
          </a:xfrm>
          <a:prstGeom prst="rect">
            <a:avLst/>
          </a:prstGeom>
          <a:solidFill>
            <a:srgbClr val="C20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itle 1">
            <a:extLst>
              <a:ext uri="{FF2B5EF4-FFF2-40B4-BE49-F238E27FC236}">
                <a16:creationId xmlns:a16="http://schemas.microsoft.com/office/drawing/2014/main" id="{49C27570-96EB-8441-9216-F117E71F2A08}"/>
              </a:ext>
            </a:extLst>
          </p:cNvPr>
          <p:cNvSpPr>
            <a:spLocks noGrp="1"/>
          </p:cNvSpPr>
          <p:nvPr>
            <p:ph type="ctrTitle" hasCustomPrompt="1"/>
          </p:nvPr>
        </p:nvSpPr>
        <p:spPr>
          <a:xfrm>
            <a:off x="5574575" y="1122363"/>
            <a:ext cx="5989896" cy="2320084"/>
          </a:xfrm>
        </p:spPr>
        <p:txBody>
          <a:bodyPr anchor="ctr">
            <a:normAutofit/>
          </a:bodyPr>
          <a:lstStyle>
            <a:lvl1pPr algn="r">
              <a:defRPr sz="5400" b="1">
                <a:solidFill>
                  <a:srgbClr val="C20735"/>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MENSENHANDEL</a:t>
            </a:r>
            <a:endParaRPr lang="en-US"/>
          </a:p>
        </p:txBody>
      </p:sp>
      <p:sp>
        <p:nvSpPr>
          <p:cNvPr id="19" name="Subtitle 2">
            <a:extLst>
              <a:ext uri="{FF2B5EF4-FFF2-40B4-BE49-F238E27FC236}">
                <a16:creationId xmlns:a16="http://schemas.microsoft.com/office/drawing/2014/main" id="{5A4C40BF-1BC2-EC47-8A19-0C247F4AB680}"/>
              </a:ext>
            </a:extLst>
          </p:cNvPr>
          <p:cNvSpPr>
            <a:spLocks noGrp="1"/>
          </p:cNvSpPr>
          <p:nvPr>
            <p:ph type="subTitle" idx="1" hasCustomPrompt="1"/>
          </p:nvPr>
        </p:nvSpPr>
        <p:spPr>
          <a:xfrm>
            <a:off x="5574575" y="2757990"/>
            <a:ext cx="5989896" cy="1769835"/>
          </a:xfrm>
        </p:spPr>
        <p:txBody>
          <a:bodyPr/>
          <a:lstStyle>
            <a:lvl1pPr marL="0" indent="0" algn="r">
              <a:buNone/>
              <a:defRPr lang="nl-BE" sz="2800" b="0" i="0" smtClean="0">
                <a:solidFill>
                  <a:srgbClr val="404040"/>
                </a:solidFill>
                <a:effectLst/>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Wat? Waarom? Hoe? Wie?</a:t>
            </a:r>
            <a:endParaRPr lang="en-US"/>
          </a:p>
        </p:txBody>
      </p:sp>
      <p:cxnSp>
        <p:nvCxnSpPr>
          <p:cNvPr id="2" name="Straight Connector 31">
            <a:extLst>
              <a:ext uri="{FF2B5EF4-FFF2-40B4-BE49-F238E27FC236}">
                <a16:creationId xmlns:a16="http://schemas.microsoft.com/office/drawing/2014/main" id="{3110C70A-FC1F-A070-7817-2BCC7E398066}"/>
              </a:ext>
            </a:extLst>
          </p:cNvPr>
          <p:cNvCxnSpPr>
            <a:cxnSpLocks/>
          </p:cNvCxnSpPr>
          <p:nvPr/>
        </p:nvCxnSpPr>
        <p:spPr>
          <a:xfrm>
            <a:off x="725876" y="6494929"/>
            <a:ext cx="0" cy="363071"/>
          </a:xfrm>
          <a:prstGeom prst="line">
            <a:avLst/>
          </a:prstGeom>
          <a:ln w="28575">
            <a:solidFill>
              <a:srgbClr val="C20735"/>
            </a:solidFill>
          </a:ln>
        </p:spPr>
        <p:style>
          <a:lnRef idx="1">
            <a:schemeClr val="accent1"/>
          </a:lnRef>
          <a:fillRef idx="0">
            <a:schemeClr val="accent1"/>
          </a:fillRef>
          <a:effectRef idx="0">
            <a:schemeClr val="accent1"/>
          </a:effectRef>
          <a:fontRef idx="minor">
            <a:schemeClr val="tx1"/>
          </a:fontRef>
        </p:style>
      </p:cxnSp>
      <p:sp>
        <p:nvSpPr>
          <p:cNvPr id="3" name="Rechthoek 10">
            <a:extLst>
              <a:ext uri="{FF2B5EF4-FFF2-40B4-BE49-F238E27FC236}">
                <a16:creationId xmlns:a16="http://schemas.microsoft.com/office/drawing/2014/main" id="{CC773106-D3D7-A5E1-BD4F-DB144D0AB55D}"/>
              </a:ext>
            </a:extLst>
          </p:cNvPr>
          <p:cNvSpPr/>
          <p:nvPr/>
        </p:nvSpPr>
        <p:spPr>
          <a:xfrm>
            <a:off x="10271965" y="6188457"/>
            <a:ext cx="1920036" cy="231134"/>
          </a:xfrm>
          <a:prstGeom prst="rect">
            <a:avLst/>
          </a:prstGeom>
          <a:solidFill>
            <a:srgbClr val="C20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descr="Logo">
            <a:extLst>
              <a:ext uri="{FF2B5EF4-FFF2-40B4-BE49-F238E27FC236}">
                <a16:creationId xmlns:a16="http://schemas.microsoft.com/office/drawing/2014/main" id="{32F37BA2-D86F-EC6C-D8FC-E184EB849DD3}"/>
              </a:ext>
            </a:extLst>
          </p:cNvPr>
          <p:cNvPicPr>
            <a:picLocks noChangeAspect="1"/>
          </p:cNvPicPr>
          <p:nvPr/>
        </p:nvPicPr>
        <p:blipFill>
          <a:blip r:embed="rId3"/>
          <a:stretch>
            <a:fillRect/>
          </a:stretch>
        </p:blipFill>
        <p:spPr>
          <a:xfrm>
            <a:off x="461797" y="2185"/>
            <a:ext cx="2025004" cy="999764"/>
          </a:xfrm>
          <a:prstGeom prst="rect">
            <a:avLst/>
          </a:prstGeom>
        </p:spPr>
      </p:pic>
      <p:pic>
        <p:nvPicPr>
          <p:cNvPr id="8" name="Picture 9" descr="Background pattern&#10;&#10;Description automatically generated">
            <a:extLst>
              <a:ext uri="{FF2B5EF4-FFF2-40B4-BE49-F238E27FC236}">
                <a16:creationId xmlns:a16="http://schemas.microsoft.com/office/drawing/2014/main" id="{2B1EDCC2-D60C-0294-EACF-7FF6FB2A9007}"/>
              </a:ext>
            </a:extLst>
          </p:cNvPr>
          <p:cNvPicPr>
            <a:picLocks noChangeAspect="1"/>
          </p:cNvPicPr>
          <p:nvPr/>
        </p:nvPicPr>
        <p:blipFill>
          <a:blip r:embed="rId4">
            <a:alphaModFix amt="85000"/>
          </a:blip>
          <a:srcRect t="5931" b="87355"/>
          <a:stretch>
            <a:fillRect/>
          </a:stretch>
        </p:blipFill>
        <p:spPr>
          <a:xfrm>
            <a:off x="3238493" y="6543665"/>
            <a:ext cx="8724903" cy="327026"/>
          </a:xfrm>
          <a:prstGeom prst="rect">
            <a:avLst/>
          </a:prstGeom>
          <a:noFill/>
          <a:ln cap="flat">
            <a:noFill/>
          </a:ln>
        </p:spPr>
      </p:pic>
    </p:spTree>
    <p:extLst>
      <p:ext uri="{BB962C8B-B14F-4D97-AF65-F5344CB8AC3E}">
        <p14:creationId xmlns:p14="http://schemas.microsoft.com/office/powerpoint/2010/main" val="34224530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3_Titeldia">
    <p:spTree>
      <p:nvGrpSpPr>
        <p:cNvPr id="1" name=""/>
        <p:cNvGrpSpPr/>
        <p:nvPr/>
      </p:nvGrpSpPr>
      <p:grpSpPr>
        <a:xfrm>
          <a:off x="0" y="0"/>
          <a:ext cx="0" cy="0"/>
          <a:chOff x="0" y="0"/>
          <a:chExt cx="0" cy="0"/>
        </a:xfrm>
      </p:grpSpPr>
      <p:pic>
        <p:nvPicPr>
          <p:cNvPr id="6" name="Picture 9" descr="Background pattern&#10;&#10;Description automatically generated">
            <a:extLst>
              <a:ext uri="{FF2B5EF4-FFF2-40B4-BE49-F238E27FC236}">
                <a16:creationId xmlns:a16="http://schemas.microsoft.com/office/drawing/2014/main" id="{E7046A1E-C6BD-C0E9-C84F-BA0F899E92BD}"/>
              </a:ext>
            </a:extLst>
          </p:cNvPr>
          <p:cNvPicPr>
            <a:picLocks noChangeAspect="1"/>
          </p:cNvPicPr>
          <p:nvPr/>
        </p:nvPicPr>
        <p:blipFill>
          <a:blip r:embed="rId2">
            <a:alphaModFix amt="85000"/>
          </a:blip>
          <a:srcRect t="5931" b="87355"/>
          <a:stretch>
            <a:fillRect/>
          </a:stretch>
        </p:blipFill>
        <p:spPr>
          <a:xfrm>
            <a:off x="3238493" y="6543665"/>
            <a:ext cx="8724903" cy="327026"/>
          </a:xfrm>
          <a:prstGeom prst="rect">
            <a:avLst/>
          </a:prstGeom>
          <a:noFill/>
          <a:ln cap="flat">
            <a:noFill/>
          </a:ln>
        </p:spPr>
      </p:pic>
      <p:pic>
        <p:nvPicPr>
          <p:cNvPr id="2" name="Picture 8" descr="Logo&#10;&#10;Description automatically generated">
            <a:extLst>
              <a:ext uri="{FF2B5EF4-FFF2-40B4-BE49-F238E27FC236}">
                <a16:creationId xmlns:a16="http://schemas.microsoft.com/office/drawing/2014/main" id="{444F8F4B-39F2-DFBA-C1BD-90E4FA39D3FE}"/>
              </a:ext>
            </a:extLst>
          </p:cNvPr>
          <p:cNvPicPr>
            <a:picLocks noChangeAspect="1"/>
          </p:cNvPicPr>
          <p:nvPr/>
        </p:nvPicPr>
        <p:blipFill>
          <a:blip r:embed="rId3"/>
          <a:stretch>
            <a:fillRect/>
          </a:stretch>
        </p:blipFill>
        <p:spPr>
          <a:xfrm>
            <a:off x="503459" y="0"/>
            <a:ext cx="2366576" cy="1168402"/>
          </a:xfrm>
          <a:prstGeom prst="rect">
            <a:avLst/>
          </a:prstGeom>
          <a:noFill/>
          <a:ln cap="flat">
            <a:noFill/>
          </a:ln>
        </p:spPr>
      </p:pic>
      <p:sp>
        <p:nvSpPr>
          <p:cNvPr id="4" name="Title Placeholder 1">
            <a:extLst>
              <a:ext uri="{FF2B5EF4-FFF2-40B4-BE49-F238E27FC236}">
                <a16:creationId xmlns:a16="http://schemas.microsoft.com/office/drawing/2014/main" id="{343C4473-C283-8E3F-967D-C18C6F745AD5}"/>
              </a:ext>
            </a:extLst>
          </p:cNvPr>
          <p:cNvSpPr>
            <a:spLocks noGrp="1"/>
          </p:cNvSpPr>
          <p:nvPr>
            <p:ph type="title" hasCustomPrompt="1"/>
          </p:nvPr>
        </p:nvSpPr>
        <p:spPr>
          <a:xfrm>
            <a:off x="2710564" y="346402"/>
            <a:ext cx="8643236" cy="584777"/>
          </a:xfrm>
          <a:prstGeom prst="rect">
            <a:avLst/>
          </a:prstGeom>
        </p:spPr>
        <p:txBody>
          <a:bodyPr vert="horz" lIns="91440" tIns="45720" rIns="91440" bIns="45720" rtlCol="0" anchor="t">
            <a:normAutofit/>
          </a:bodyPr>
          <a:lstStyle>
            <a:lvl1pPr>
              <a:defRPr sz="3200" b="1">
                <a:latin typeface="Open Sans" panose="020B0606030504020204" pitchFamily="34" charset="0"/>
                <a:ea typeface="Open Sans" panose="020B0606030504020204" pitchFamily="34" charset="0"/>
                <a:cs typeface="Open Sans" panose="020B0606030504020204" pitchFamily="34" charset="0"/>
              </a:defRPr>
            </a:lvl1pPr>
          </a:lstStyle>
          <a:p>
            <a:r>
              <a:rPr lang="nl-NL"/>
              <a:t>Klik om stijl te bewerken</a:t>
            </a:r>
            <a:endParaRPr lang="en-US"/>
          </a:p>
        </p:txBody>
      </p:sp>
      <p:sp>
        <p:nvSpPr>
          <p:cNvPr id="8" name="Title Placeholder 1">
            <a:extLst>
              <a:ext uri="{FF2B5EF4-FFF2-40B4-BE49-F238E27FC236}">
                <a16:creationId xmlns:a16="http://schemas.microsoft.com/office/drawing/2014/main" id="{211064AC-0C3A-F17B-98FF-D24AEDD3BD42}"/>
              </a:ext>
            </a:extLst>
          </p:cNvPr>
          <p:cNvSpPr txBox="1">
            <a:spLocks/>
          </p:cNvSpPr>
          <p:nvPr/>
        </p:nvSpPr>
        <p:spPr>
          <a:xfrm>
            <a:off x="733741" y="1610944"/>
            <a:ext cx="3455828" cy="584777"/>
          </a:xfrm>
          <a:prstGeom prst="rect">
            <a:avLst/>
          </a:prstGeom>
        </p:spPr>
        <p:txBody>
          <a:bodyPr vert="horz" lIns="91440" tIns="45720" rIns="91440" bIns="45720" rtlCol="0" anchor="t">
            <a:normAutofit fontScale="92500" lnSpcReduction="20000"/>
          </a:bodyPr>
          <a:lstStyle>
            <a:lvl1pPr algn="l" defTabSz="914400" rtl="0" eaLnBrk="1" latinLnBrk="0" hangingPunct="1">
              <a:lnSpc>
                <a:spcPct val="90000"/>
              </a:lnSpc>
              <a:spcBef>
                <a:spcPct val="0"/>
              </a:spcBef>
              <a:buNone/>
              <a:defRPr sz="32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nl-NL" sz="2400">
                <a:solidFill>
                  <a:srgbClr val="404040"/>
                </a:solidFill>
              </a:rPr>
              <a:t>Klik om stijl te bewerken</a:t>
            </a:r>
            <a:endParaRPr lang="en-US" sz="2400">
              <a:solidFill>
                <a:srgbClr val="404040"/>
              </a:solidFill>
            </a:endParaRPr>
          </a:p>
        </p:txBody>
      </p:sp>
      <p:sp>
        <p:nvSpPr>
          <p:cNvPr id="9" name="Title Placeholder 1">
            <a:extLst>
              <a:ext uri="{FF2B5EF4-FFF2-40B4-BE49-F238E27FC236}">
                <a16:creationId xmlns:a16="http://schemas.microsoft.com/office/drawing/2014/main" id="{3A2E2D37-3E6C-F872-38A8-65B6DD966480}"/>
              </a:ext>
            </a:extLst>
          </p:cNvPr>
          <p:cNvSpPr txBox="1">
            <a:spLocks/>
          </p:cNvSpPr>
          <p:nvPr/>
        </p:nvSpPr>
        <p:spPr>
          <a:xfrm>
            <a:off x="4443572" y="1610944"/>
            <a:ext cx="3455828" cy="584777"/>
          </a:xfrm>
          <a:prstGeom prst="rect">
            <a:avLst/>
          </a:prstGeom>
        </p:spPr>
        <p:txBody>
          <a:bodyPr vert="horz" lIns="91440" tIns="45720" rIns="91440" bIns="45720" rtlCol="0" anchor="t">
            <a:normAutofit fontScale="92500" lnSpcReduction="20000"/>
          </a:bodyPr>
          <a:lstStyle>
            <a:lvl1pPr algn="l" defTabSz="914400" rtl="0" eaLnBrk="1" latinLnBrk="0" hangingPunct="1">
              <a:lnSpc>
                <a:spcPct val="90000"/>
              </a:lnSpc>
              <a:spcBef>
                <a:spcPct val="0"/>
              </a:spcBef>
              <a:buNone/>
              <a:defRPr sz="32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nl-NL" sz="2400">
                <a:solidFill>
                  <a:srgbClr val="404040"/>
                </a:solidFill>
              </a:rPr>
              <a:t>Klik om stijl te bewerken</a:t>
            </a:r>
            <a:endParaRPr lang="en-US" sz="2400">
              <a:solidFill>
                <a:srgbClr val="404040"/>
              </a:solidFill>
            </a:endParaRPr>
          </a:p>
        </p:txBody>
      </p:sp>
      <p:sp>
        <p:nvSpPr>
          <p:cNvPr id="10" name="Title Placeholder 1">
            <a:extLst>
              <a:ext uri="{FF2B5EF4-FFF2-40B4-BE49-F238E27FC236}">
                <a16:creationId xmlns:a16="http://schemas.microsoft.com/office/drawing/2014/main" id="{0E6D3584-E536-246F-47F2-AA9FAFB72550}"/>
              </a:ext>
            </a:extLst>
          </p:cNvPr>
          <p:cNvSpPr txBox="1">
            <a:spLocks/>
          </p:cNvSpPr>
          <p:nvPr/>
        </p:nvSpPr>
        <p:spPr>
          <a:xfrm>
            <a:off x="8153403" y="1614412"/>
            <a:ext cx="3455827" cy="584777"/>
          </a:xfrm>
          <a:prstGeom prst="rect">
            <a:avLst/>
          </a:prstGeom>
        </p:spPr>
        <p:txBody>
          <a:bodyPr vert="horz" lIns="91440" tIns="45720" rIns="91440" bIns="45720" rtlCol="0" anchor="t">
            <a:normAutofit fontScale="92500" lnSpcReduction="20000"/>
          </a:bodyPr>
          <a:lstStyle>
            <a:lvl1pPr algn="l" defTabSz="914400" rtl="0" eaLnBrk="1" latinLnBrk="0" hangingPunct="1">
              <a:lnSpc>
                <a:spcPct val="90000"/>
              </a:lnSpc>
              <a:spcBef>
                <a:spcPct val="0"/>
              </a:spcBef>
              <a:buNone/>
              <a:defRPr sz="32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nl-NL" sz="2400">
                <a:solidFill>
                  <a:srgbClr val="404040"/>
                </a:solidFill>
              </a:rPr>
              <a:t>Klik om stijl te bewerken</a:t>
            </a:r>
            <a:endParaRPr lang="en-US" sz="2400">
              <a:solidFill>
                <a:srgbClr val="404040"/>
              </a:solidFill>
            </a:endParaRPr>
          </a:p>
        </p:txBody>
      </p:sp>
      <p:sp>
        <p:nvSpPr>
          <p:cNvPr id="11" name="Title Placeholder 1">
            <a:extLst>
              <a:ext uri="{FF2B5EF4-FFF2-40B4-BE49-F238E27FC236}">
                <a16:creationId xmlns:a16="http://schemas.microsoft.com/office/drawing/2014/main" id="{FCA3FE5A-D0B3-A282-12A5-A49C8D4E4D51}"/>
              </a:ext>
            </a:extLst>
          </p:cNvPr>
          <p:cNvSpPr txBox="1">
            <a:spLocks/>
          </p:cNvSpPr>
          <p:nvPr/>
        </p:nvSpPr>
        <p:spPr>
          <a:xfrm>
            <a:off x="733741" y="2156613"/>
            <a:ext cx="3455828" cy="406962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285750" indent="-285750">
              <a:buFont typeface="Wingdings" panose="05000000000000000000" pitchFamily="2" charset="2"/>
              <a:buChar char="§"/>
            </a:pPr>
            <a:r>
              <a:rPr lang="nl-NL" sz="1800" b="0">
                <a:solidFill>
                  <a:srgbClr val="404040"/>
                </a:solidFill>
              </a:rPr>
              <a:t>Klik om stijl te bewerken</a:t>
            </a:r>
            <a:endParaRPr lang="en-US" sz="1800" b="0">
              <a:solidFill>
                <a:srgbClr val="404040"/>
              </a:solidFill>
            </a:endParaRPr>
          </a:p>
        </p:txBody>
      </p:sp>
      <p:sp>
        <p:nvSpPr>
          <p:cNvPr id="12" name="Title Placeholder 1">
            <a:extLst>
              <a:ext uri="{FF2B5EF4-FFF2-40B4-BE49-F238E27FC236}">
                <a16:creationId xmlns:a16="http://schemas.microsoft.com/office/drawing/2014/main" id="{A7691153-615A-7E24-2B3D-F0D2084545C2}"/>
              </a:ext>
            </a:extLst>
          </p:cNvPr>
          <p:cNvSpPr txBox="1">
            <a:spLocks/>
          </p:cNvSpPr>
          <p:nvPr/>
        </p:nvSpPr>
        <p:spPr>
          <a:xfrm>
            <a:off x="4443572" y="2156613"/>
            <a:ext cx="3455828" cy="406962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285750" indent="-285750">
              <a:buFont typeface="Wingdings" panose="05000000000000000000" pitchFamily="2" charset="2"/>
              <a:buChar char="§"/>
            </a:pPr>
            <a:r>
              <a:rPr lang="nl-NL" sz="1800" b="0">
                <a:solidFill>
                  <a:srgbClr val="404040"/>
                </a:solidFill>
              </a:rPr>
              <a:t>Klik om stijl te bewerken</a:t>
            </a:r>
            <a:endParaRPr lang="en-US" sz="1800" b="0">
              <a:solidFill>
                <a:srgbClr val="404040"/>
              </a:solidFill>
            </a:endParaRPr>
          </a:p>
        </p:txBody>
      </p:sp>
      <p:sp>
        <p:nvSpPr>
          <p:cNvPr id="13" name="Title Placeholder 1">
            <a:extLst>
              <a:ext uri="{FF2B5EF4-FFF2-40B4-BE49-F238E27FC236}">
                <a16:creationId xmlns:a16="http://schemas.microsoft.com/office/drawing/2014/main" id="{AD526A83-D086-23C3-7EE7-6E24B159A8BE}"/>
              </a:ext>
            </a:extLst>
          </p:cNvPr>
          <p:cNvSpPr txBox="1">
            <a:spLocks/>
          </p:cNvSpPr>
          <p:nvPr/>
        </p:nvSpPr>
        <p:spPr>
          <a:xfrm>
            <a:off x="8153403" y="2195721"/>
            <a:ext cx="3455827" cy="406962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marL="285750" indent="-285750">
              <a:buFont typeface="Wingdings" panose="05000000000000000000" pitchFamily="2" charset="2"/>
              <a:buChar char="§"/>
            </a:pPr>
            <a:r>
              <a:rPr lang="nl-NL" sz="1800" b="0">
                <a:solidFill>
                  <a:srgbClr val="404040"/>
                </a:solidFill>
              </a:rPr>
              <a:t>Klik om stijl te bewerken</a:t>
            </a:r>
            <a:endParaRPr lang="en-US" sz="1800" b="0">
              <a:solidFill>
                <a:srgbClr val="404040"/>
              </a:solidFill>
            </a:endParaRPr>
          </a:p>
        </p:txBody>
      </p:sp>
    </p:spTree>
    <p:extLst>
      <p:ext uri="{BB962C8B-B14F-4D97-AF65-F5344CB8AC3E}">
        <p14:creationId xmlns:p14="http://schemas.microsoft.com/office/powerpoint/2010/main" val="38646181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4_Titel en subtitel">
    <p:spTree>
      <p:nvGrpSpPr>
        <p:cNvPr id="1" name=""/>
        <p:cNvGrpSpPr/>
        <p:nvPr/>
      </p:nvGrpSpPr>
      <p:grpSpPr>
        <a:xfrm>
          <a:off x="0" y="0"/>
          <a:ext cx="0" cy="0"/>
          <a:chOff x="0" y="0"/>
          <a:chExt cx="0" cy="0"/>
        </a:xfrm>
      </p:grpSpPr>
      <p:pic>
        <p:nvPicPr>
          <p:cNvPr id="3" name="Picture 2" descr="Logo">
            <a:extLst>
              <a:ext uri="{FF2B5EF4-FFF2-40B4-BE49-F238E27FC236}">
                <a16:creationId xmlns:a16="http://schemas.microsoft.com/office/drawing/2014/main" id="{4AE5711F-549F-7DA6-5D9D-7B89ED9DC0E2}"/>
              </a:ext>
            </a:extLst>
          </p:cNvPr>
          <p:cNvPicPr>
            <a:picLocks noChangeAspect="1"/>
          </p:cNvPicPr>
          <p:nvPr/>
        </p:nvPicPr>
        <p:blipFill>
          <a:blip r:embed="rId2"/>
          <a:stretch>
            <a:fillRect/>
          </a:stretch>
        </p:blipFill>
        <p:spPr>
          <a:xfrm>
            <a:off x="461797" y="2185"/>
            <a:ext cx="2025004" cy="999764"/>
          </a:xfrm>
          <a:prstGeom prst="rect">
            <a:avLst/>
          </a:prstGeom>
        </p:spPr>
      </p:pic>
      <p:cxnSp>
        <p:nvCxnSpPr>
          <p:cNvPr id="4" name="Straight Connector 7">
            <a:extLst>
              <a:ext uri="{FF2B5EF4-FFF2-40B4-BE49-F238E27FC236}">
                <a16:creationId xmlns:a16="http://schemas.microsoft.com/office/drawing/2014/main" id="{06AC5605-5ED3-133F-D6E2-90FDC94015DF}"/>
              </a:ext>
            </a:extLst>
          </p:cNvPr>
          <p:cNvCxnSpPr/>
          <p:nvPr/>
        </p:nvCxnSpPr>
        <p:spPr>
          <a:xfrm>
            <a:off x="6096003" y="1857521"/>
            <a:ext cx="0" cy="3639156"/>
          </a:xfrm>
          <a:prstGeom prst="straightConnector1">
            <a:avLst/>
          </a:prstGeom>
          <a:noFill/>
          <a:ln w="38103" cap="flat">
            <a:solidFill>
              <a:srgbClr val="C20735"/>
            </a:solidFill>
            <a:prstDash val="solid"/>
            <a:miter/>
          </a:ln>
        </p:spPr>
      </p:cxnSp>
      <p:sp>
        <p:nvSpPr>
          <p:cNvPr id="7" name="Oval 10">
            <a:extLst>
              <a:ext uri="{FF2B5EF4-FFF2-40B4-BE49-F238E27FC236}">
                <a16:creationId xmlns:a16="http://schemas.microsoft.com/office/drawing/2014/main" id="{B990CB6C-D9B7-942B-5BE9-5C05AA59D241}"/>
              </a:ext>
            </a:extLst>
          </p:cNvPr>
          <p:cNvSpPr/>
          <p:nvPr/>
        </p:nvSpPr>
        <p:spPr>
          <a:xfrm>
            <a:off x="5772003" y="1509710"/>
            <a:ext cx="647998" cy="647998"/>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C20735"/>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BE" sz="1800" b="0" i="0" u="none" strike="noStrike" kern="1200" cap="none" spc="0" baseline="0">
              <a:solidFill>
                <a:srgbClr val="FFFFFF"/>
              </a:solidFill>
              <a:uFillTx/>
              <a:latin typeface="Calibri"/>
            </a:endParaRPr>
          </a:p>
        </p:txBody>
      </p:sp>
      <p:sp>
        <p:nvSpPr>
          <p:cNvPr id="11" name="TextBox 9">
            <a:extLst>
              <a:ext uri="{FF2B5EF4-FFF2-40B4-BE49-F238E27FC236}">
                <a16:creationId xmlns:a16="http://schemas.microsoft.com/office/drawing/2014/main" id="{E7268728-6577-CC50-E9ED-9CEC4F6FF034}"/>
              </a:ext>
            </a:extLst>
          </p:cNvPr>
          <p:cNvSpPr txBox="1"/>
          <p:nvPr/>
        </p:nvSpPr>
        <p:spPr>
          <a:xfrm>
            <a:off x="5770650" y="1610413"/>
            <a:ext cx="691789" cy="461662"/>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1" i="0" u="none" strike="noStrike" kern="0" cap="none" spc="0" baseline="0">
                <a:solidFill>
                  <a:srgbClr val="FFFFFF"/>
                </a:solidFill>
                <a:uFillTx/>
                <a:latin typeface="Open sans" pitchFamily="34"/>
                <a:ea typeface="Open sans" pitchFamily="34"/>
                <a:cs typeface="Open sans" pitchFamily="34"/>
              </a:rPr>
              <a:t>Vs.</a:t>
            </a:r>
          </a:p>
        </p:txBody>
      </p:sp>
      <p:sp>
        <p:nvSpPr>
          <p:cNvPr id="12" name="Title 1">
            <a:extLst>
              <a:ext uri="{FF2B5EF4-FFF2-40B4-BE49-F238E27FC236}">
                <a16:creationId xmlns:a16="http://schemas.microsoft.com/office/drawing/2014/main" id="{D3E77F29-50A6-2AEF-354C-30414C0E9CD3}"/>
              </a:ext>
            </a:extLst>
          </p:cNvPr>
          <p:cNvSpPr>
            <a:spLocks noGrp="1"/>
          </p:cNvSpPr>
          <p:nvPr>
            <p:ph type="title"/>
          </p:nvPr>
        </p:nvSpPr>
        <p:spPr>
          <a:xfrm>
            <a:off x="2486800" y="365126"/>
            <a:ext cx="8866999" cy="461662"/>
          </a:xfrm>
        </p:spPr>
        <p:txBody>
          <a:bodyPr>
            <a:noAutofit/>
          </a:bodyPr>
          <a:lstStyle>
            <a:lvl1pPr>
              <a:defRPr sz="4000" b="1">
                <a:solidFill>
                  <a:srgbClr val="404040"/>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Klik om stijl te bewerken</a:t>
            </a:r>
            <a:endParaRPr lang="en-US"/>
          </a:p>
        </p:txBody>
      </p:sp>
      <p:sp>
        <p:nvSpPr>
          <p:cNvPr id="13" name="Title 1">
            <a:extLst>
              <a:ext uri="{FF2B5EF4-FFF2-40B4-BE49-F238E27FC236}">
                <a16:creationId xmlns:a16="http://schemas.microsoft.com/office/drawing/2014/main" id="{ABAAA2AD-9DFD-3462-535B-22F6BCD31B1F}"/>
              </a:ext>
            </a:extLst>
          </p:cNvPr>
          <p:cNvSpPr txBox="1">
            <a:spLocks/>
          </p:cNvSpPr>
          <p:nvPr/>
        </p:nvSpPr>
        <p:spPr>
          <a:xfrm>
            <a:off x="729174" y="1653230"/>
            <a:ext cx="4951087" cy="41884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1" i="0" kern="1200">
                <a:solidFill>
                  <a:srgbClr val="404040"/>
                </a:solidFill>
                <a:latin typeface="Open Sans" panose="020B0606030504020204" pitchFamily="34" charset="0"/>
                <a:ea typeface="Open Sans" panose="020B0606030504020204" pitchFamily="34" charset="0"/>
                <a:cs typeface="Open Sans" panose="020B0606030504020204" pitchFamily="34" charset="0"/>
              </a:defRPr>
            </a:lvl1pPr>
          </a:lstStyle>
          <a:p>
            <a:pPr algn="r"/>
            <a:r>
              <a:rPr lang="nl-NL" sz="2400"/>
              <a:t>Klik om stijl te bewerken</a:t>
            </a:r>
            <a:endParaRPr lang="en-US" sz="2400"/>
          </a:p>
        </p:txBody>
      </p:sp>
      <p:sp>
        <p:nvSpPr>
          <p:cNvPr id="15" name="Title 1">
            <a:extLst>
              <a:ext uri="{FF2B5EF4-FFF2-40B4-BE49-F238E27FC236}">
                <a16:creationId xmlns:a16="http://schemas.microsoft.com/office/drawing/2014/main" id="{C1C00182-501C-E42C-90D6-171B1B143DE8}"/>
              </a:ext>
            </a:extLst>
          </p:cNvPr>
          <p:cNvSpPr txBox="1">
            <a:spLocks/>
          </p:cNvSpPr>
          <p:nvPr/>
        </p:nvSpPr>
        <p:spPr>
          <a:xfrm>
            <a:off x="6511734" y="1648098"/>
            <a:ext cx="4951087" cy="41884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1" i="0" kern="1200">
                <a:solidFill>
                  <a:srgbClr val="404040"/>
                </a:solidFill>
                <a:latin typeface="Open Sans" panose="020B0606030504020204" pitchFamily="34" charset="0"/>
                <a:ea typeface="Open Sans" panose="020B0606030504020204" pitchFamily="34" charset="0"/>
                <a:cs typeface="Open Sans" panose="020B0606030504020204" pitchFamily="34" charset="0"/>
              </a:defRPr>
            </a:lvl1pPr>
          </a:lstStyle>
          <a:p>
            <a:r>
              <a:rPr lang="nl-NL" sz="2400"/>
              <a:t>Klik om stijl te bewerken</a:t>
            </a:r>
            <a:endParaRPr lang="en-US" sz="2400"/>
          </a:p>
        </p:txBody>
      </p:sp>
      <p:sp>
        <p:nvSpPr>
          <p:cNvPr id="17" name="Title 1">
            <a:extLst>
              <a:ext uri="{FF2B5EF4-FFF2-40B4-BE49-F238E27FC236}">
                <a16:creationId xmlns:a16="http://schemas.microsoft.com/office/drawing/2014/main" id="{40CC512E-3F29-31AF-A9FA-C41509C73927}"/>
              </a:ext>
            </a:extLst>
          </p:cNvPr>
          <p:cNvSpPr txBox="1">
            <a:spLocks/>
          </p:cNvSpPr>
          <p:nvPr/>
        </p:nvSpPr>
        <p:spPr>
          <a:xfrm>
            <a:off x="6511734" y="2157707"/>
            <a:ext cx="4951087" cy="333896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1" i="0" kern="1200">
                <a:solidFill>
                  <a:srgbClr val="404040"/>
                </a:solidFill>
                <a:latin typeface="Open Sans" panose="020B0606030504020204" pitchFamily="34" charset="0"/>
                <a:ea typeface="Open Sans" panose="020B0606030504020204" pitchFamily="34" charset="0"/>
                <a:cs typeface="Open Sans" panose="020B0606030504020204" pitchFamily="34" charset="0"/>
              </a:defRPr>
            </a:lvl1pPr>
          </a:lstStyle>
          <a:p>
            <a:r>
              <a:rPr lang="nl-NL" sz="2400" b="0"/>
              <a:t>Klik om stijl te bewerken</a:t>
            </a:r>
            <a:endParaRPr lang="en-US" sz="2400" b="0"/>
          </a:p>
        </p:txBody>
      </p:sp>
      <p:sp>
        <p:nvSpPr>
          <p:cNvPr id="18" name="Title 1">
            <a:extLst>
              <a:ext uri="{FF2B5EF4-FFF2-40B4-BE49-F238E27FC236}">
                <a16:creationId xmlns:a16="http://schemas.microsoft.com/office/drawing/2014/main" id="{62D57B32-8665-1AB2-EB20-75D54AECC6E7}"/>
              </a:ext>
            </a:extLst>
          </p:cNvPr>
          <p:cNvSpPr txBox="1">
            <a:spLocks/>
          </p:cNvSpPr>
          <p:nvPr/>
        </p:nvSpPr>
        <p:spPr>
          <a:xfrm>
            <a:off x="729174" y="2157707"/>
            <a:ext cx="4951087" cy="3338969"/>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1" i="0" kern="1200">
                <a:solidFill>
                  <a:srgbClr val="404040"/>
                </a:solidFill>
                <a:latin typeface="Open Sans" panose="020B0606030504020204" pitchFamily="34" charset="0"/>
                <a:ea typeface="Open Sans" panose="020B0606030504020204" pitchFamily="34" charset="0"/>
                <a:cs typeface="Open Sans" panose="020B0606030504020204" pitchFamily="34" charset="0"/>
              </a:defRPr>
            </a:lvl1pPr>
          </a:lstStyle>
          <a:p>
            <a:pPr algn="r"/>
            <a:r>
              <a:rPr lang="nl-NL" sz="2400" b="0"/>
              <a:t>Klik om stijl te bewerken</a:t>
            </a:r>
            <a:endParaRPr lang="en-US" sz="2400" b="0"/>
          </a:p>
        </p:txBody>
      </p:sp>
      <p:pic>
        <p:nvPicPr>
          <p:cNvPr id="2" name="Picture 9" descr="Background pattern&#10;&#10;Description automatically generated">
            <a:extLst>
              <a:ext uri="{FF2B5EF4-FFF2-40B4-BE49-F238E27FC236}">
                <a16:creationId xmlns:a16="http://schemas.microsoft.com/office/drawing/2014/main" id="{22E333D5-64F4-DFD2-F602-862C81570314}"/>
              </a:ext>
            </a:extLst>
          </p:cNvPr>
          <p:cNvPicPr>
            <a:picLocks noChangeAspect="1"/>
          </p:cNvPicPr>
          <p:nvPr/>
        </p:nvPicPr>
        <p:blipFill>
          <a:blip r:embed="rId3">
            <a:alphaModFix amt="85000"/>
          </a:blip>
          <a:srcRect t="5931" b="87355"/>
          <a:stretch>
            <a:fillRect/>
          </a:stretch>
        </p:blipFill>
        <p:spPr>
          <a:xfrm>
            <a:off x="3238493" y="6543665"/>
            <a:ext cx="8724903" cy="327026"/>
          </a:xfrm>
          <a:prstGeom prst="rect">
            <a:avLst/>
          </a:prstGeom>
          <a:noFill/>
          <a:ln cap="flat">
            <a:noFill/>
          </a:ln>
        </p:spPr>
      </p:pic>
    </p:spTree>
    <p:extLst>
      <p:ext uri="{BB962C8B-B14F-4D97-AF65-F5344CB8AC3E}">
        <p14:creationId xmlns:p14="http://schemas.microsoft.com/office/powerpoint/2010/main" val="1773055972"/>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reserve="1">
  <p:cSld name="1_Titel en subtitel">
    <p:spTree>
      <p:nvGrpSpPr>
        <p:cNvPr id="1" name=""/>
        <p:cNvGrpSpPr/>
        <p:nvPr/>
      </p:nvGrpSpPr>
      <p:grpSpPr>
        <a:xfrm>
          <a:off x="0" y="0"/>
          <a:ext cx="0" cy="0"/>
          <a:chOff x="0" y="0"/>
          <a:chExt cx="0" cy="0"/>
        </a:xfrm>
      </p:grpSpPr>
      <p:sp>
        <p:nvSpPr>
          <p:cNvPr id="5" name="Shape 5"/>
          <p:cNvSpPr>
            <a:spLocks noGrp="1"/>
          </p:cNvSpPr>
          <p:nvPr>
            <p:ph type="title"/>
          </p:nvPr>
        </p:nvSpPr>
        <p:spPr>
          <a:xfrm>
            <a:off x="1190625" y="964404"/>
            <a:ext cx="9810750" cy="2509243"/>
          </a:xfrm>
          <a:prstGeom prst="rect">
            <a:avLst/>
          </a:prstGeom>
        </p:spPr>
        <p:txBody>
          <a:bodyPr anchor="b"/>
          <a:lstStyle/>
          <a:p>
            <a:pPr lvl="0">
              <a:defRPr sz="1800">
                <a:solidFill>
                  <a:srgbClr val="000000"/>
                </a:solidFill>
              </a:defRPr>
            </a:pPr>
            <a:r>
              <a:rPr lang="nl-NL" sz="5625">
                <a:solidFill>
                  <a:srgbClr val="FFFFFF"/>
                </a:solidFill>
              </a:rPr>
              <a:t>Klik om stijl te bewerken</a:t>
            </a:r>
            <a:endParaRPr sz="5625">
              <a:solidFill>
                <a:srgbClr val="FFFFFF"/>
              </a:solidFill>
            </a:endParaRPr>
          </a:p>
        </p:txBody>
      </p:sp>
      <p:sp>
        <p:nvSpPr>
          <p:cNvPr id="6" name="Shape 6"/>
          <p:cNvSpPr>
            <a:spLocks noGrp="1"/>
          </p:cNvSpPr>
          <p:nvPr>
            <p:ph type="body" idx="1"/>
          </p:nvPr>
        </p:nvSpPr>
        <p:spPr>
          <a:xfrm>
            <a:off x="1190625" y="3536156"/>
            <a:ext cx="9810750" cy="2509242"/>
          </a:xfrm>
          <a:prstGeom prst="rect">
            <a:avLst/>
          </a:prstGeom>
        </p:spPr>
        <p:txBody>
          <a:bodyPr anchor="t"/>
          <a:lstStyle>
            <a:lvl1pPr marL="0" indent="0" algn="ctr">
              <a:spcBef>
                <a:spcPts val="0"/>
              </a:spcBef>
              <a:buSzTx/>
              <a:buNone/>
              <a:defRPr sz="2250"/>
            </a:lvl1pPr>
            <a:lvl2pPr marL="0" indent="0" algn="ctr">
              <a:spcBef>
                <a:spcPts val="0"/>
              </a:spcBef>
              <a:buSzTx/>
              <a:buNone/>
              <a:defRPr sz="2250"/>
            </a:lvl2pPr>
            <a:lvl3pPr marL="0" indent="0" algn="ctr">
              <a:spcBef>
                <a:spcPts val="0"/>
              </a:spcBef>
              <a:buSzTx/>
              <a:buNone/>
              <a:defRPr sz="2250"/>
            </a:lvl3pPr>
            <a:lvl4pPr marL="0" indent="0" algn="ctr">
              <a:spcBef>
                <a:spcPts val="0"/>
              </a:spcBef>
              <a:buSzTx/>
              <a:buNone/>
              <a:defRPr sz="2250"/>
            </a:lvl4pPr>
            <a:lvl5pPr marL="0" indent="0" algn="ctr">
              <a:spcBef>
                <a:spcPts val="0"/>
              </a:spcBef>
              <a:buSzTx/>
              <a:buNone/>
              <a:defRPr sz="2250"/>
            </a:lvl5pPr>
          </a:lstStyle>
          <a:p>
            <a:pPr lvl="0">
              <a:defRPr sz="1800">
                <a:solidFill>
                  <a:srgbClr val="000000"/>
                </a:solidFill>
              </a:defRPr>
            </a:pPr>
            <a:r>
              <a:rPr lang="nl-NL" sz="2250">
                <a:solidFill>
                  <a:srgbClr val="FFFFFF"/>
                </a:solidFill>
              </a:rPr>
              <a:t>Klikken om de tekststijl van het model te bewerken</a:t>
            </a:r>
          </a:p>
          <a:p>
            <a:pPr lvl="1">
              <a:defRPr sz="1800">
                <a:solidFill>
                  <a:srgbClr val="000000"/>
                </a:solidFill>
              </a:defRPr>
            </a:pPr>
            <a:r>
              <a:rPr lang="nl-NL" sz="2250">
                <a:solidFill>
                  <a:srgbClr val="FFFFFF"/>
                </a:solidFill>
              </a:rPr>
              <a:t>Tweede niveau</a:t>
            </a:r>
          </a:p>
          <a:p>
            <a:pPr lvl="2">
              <a:defRPr sz="1800">
                <a:solidFill>
                  <a:srgbClr val="000000"/>
                </a:solidFill>
              </a:defRPr>
            </a:pPr>
            <a:r>
              <a:rPr lang="nl-NL" sz="2250">
                <a:solidFill>
                  <a:srgbClr val="FFFFFF"/>
                </a:solidFill>
              </a:rPr>
              <a:t>Derde niveau</a:t>
            </a:r>
          </a:p>
          <a:p>
            <a:pPr lvl="3">
              <a:defRPr sz="1800">
                <a:solidFill>
                  <a:srgbClr val="000000"/>
                </a:solidFill>
              </a:defRPr>
            </a:pPr>
            <a:r>
              <a:rPr lang="nl-NL" sz="2250">
                <a:solidFill>
                  <a:srgbClr val="FFFFFF"/>
                </a:solidFill>
              </a:rPr>
              <a:t>Vierde niveau</a:t>
            </a:r>
          </a:p>
          <a:p>
            <a:pPr lvl="4">
              <a:defRPr sz="1800">
                <a:solidFill>
                  <a:srgbClr val="000000"/>
                </a:solidFill>
              </a:defRPr>
            </a:pPr>
            <a:r>
              <a:rPr lang="nl-NL" sz="2250">
                <a:solidFill>
                  <a:srgbClr val="FFFFFF"/>
                </a:solidFill>
              </a:rPr>
              <a:t>Vijfde niveau</a:t>
            </a:r>
            <a:endParaRPr sz="2250">
              <a:solidFill>
                <a:srgbClr val="FFFFFF"/>
              </a:solidFill>
            </a:endParaRPr>
          </a:p>
        </p:txBody>
      </p:sp>
      <p:pic>
        <p:nvPicPr>
          <p:cNvPr id="2" name="Picture 1" descr="Logo">
            <a:extLst>
              <a:ext uri="{FF2B5EF4-FFF2-40B4-BE49-F238E27FC236}">
                <a16:creationId xmlns:a16="http://schemas.microsoft.com/office/drawing/2014/main" id="{42A6F72E-C466-E9C6-606D-17AC489C5E39}"/>
              </a:ext>
            </a:extLst>
          </p:cNvPr>
          <p:cNvPicPr>
            <a:picLocks noChangeAspect="1"/>
          </p:cNvPicPr>
          <p:nvPr/>
        </p:nvPicPr>
        <p:blipFill>
          <a:blip r:embed="rId2"/>
          <a:stretch>
            <a:fillRect/>
          </a:stretch>
        </p:blipFill>
        <p:spPr>
          <a:xfrm>
            <a:off x="461797" y="2185"/>
            <a:ext cx="2025004" cy="999764"/>
          </a:xfrm>
          <a:prstGeom prst="rect">
            <a:avLst/>
          </a:prstGeom>
        </p:spPr>
      </p:pic>
      <p:pic>
        <p:nvPicPr>
          <p:cNvPr id="3" name="Picture 9" descr="Background pattern&#10;&#10;Description automatically generated">
            <a:extLst>
              <a:ext uri="{FF2B5EF4-FFF2-40B4-BE49-F238E27FC236}">
                <a16:creationId xmlns:a16="http://schemas.microsoft.com/office/drawing/2014/main" id="{7C5A9F6B-FC89-5B28-EC53-232475FD64E1}"/>
              </a:ext>
            </a:extLst>
          </p:cNvPr>
          <p:cNvPicPr>
            <a:picLocks noChangeAspect="1"/>
          </p:cNvPicPr>
          <p:nvPr/>
        </p:nvPicPr>
        <p:blipFill>
          <a:blip r:embed="rId3">
            <a:alphaModFix amt="85000"/>
          </a:blip>
          <a:srcRect t="5931" b="87355"/>
          <a:stretch>
            <a:fillRect/>
          </a:stretch>
        </p:blipFill>
        <p:spPr>
          <a:xfrm>
            <a:off x="3238493" y="6543665"/>
            <a:ext cx="8724903" cy="327026"/>
          </a:xfrm>
          <a:prstGeom prst="rect">
            <a:avLst/>
          </a:prstGeom>
          <a:noFill/>
          <a:ln cap="flat">
            <a:noFill/>
          </a:ln>
        </p:spPr>
      </p:pic>
    </p:spTree>
    <p:extLst>
      <p:ext uri="{BB962C8B-B14F-4D97-AF65-F5344CB8AC3E}">
        <p14:creationId xmlns:p14="http://schemas.microsoft.com/office/powerpoint/2010/main" val="4041542794"/>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el en subtitel">
    <p:spTree>
      <p:nvGrpSpPr>
        <p:cNvPr id="1" name=""/>
        <p:cNvGrpSpPr/>
        <p:nvPr/>
      </p:nvGrpSpPr>
      <p:grpSpPr>
        <a:xfrm>
          <a:off x="0" y="0"/>
          <a:ext cx="0" cy="0"/>
          <a:chOff x="0" y="0"/>
          <a:chExt cx="0" cy="0"/>
        </a:xfrm>
      </p:grpSpPr>
      <p:pic>
        <p:nvPicPr>
          <p:cNvPr id="3" name="Picture 2" descr="Logo">
            <a:extLst>
              <a:ext uri="{FF2B5EF4-FFF2-40B4-BE49-F238E27FC236}">
                <a16:creationId xmlns:a16="http://schemas.microsoft.com/office/drawing/2014/main" id="{4AE5711F-549F-7DA6-5D9D-7B89ED9DC0E2}"/>
              </a:ext>
            </a:extLst>
          </p:cNvPr>
          <p:cNvPicPr>
            <a:picLocks noChangeAspect="1"/>
          </p:cNvPicPr>
          <p:nvPr/>
        </p:nvPicPr>
        <p:blipFill>
          <a:blip r:embed="rId2"/>
          <a:stretch>
            <a:fillRect/>
          </a:stretch>
        </p:blipFill>
        <p:spPr>
          <a:xfrm>
            <a:off x="461797" y="2185"/>
            <a:ext cx="2025004" cy="999764"/>
          </a:xfrm>
          <a:prstGeom prst="rect">
            <a:avLst/>
          </a:prstGeom>
        </p:spPr>
      </p:pic>
      <p:pic>
        <p:nvPicPr>
          <p:cNvPr id="19" name="Picture 9" descr="Background pattern&#10;&#10;Description automatically generated">
            <a:extLst>
              <a:ext uri="{FF2B5EF4-FFF2-40B4-BE49-F238E27FC236}">
                <a16:creationId xmlns:a16="http://schemas.microsoft.com/office/drawing/2014/main" id="{740B899F-07D0-E72A-382E-0386084BB6DC}"/>
              </a:ext>
            </a:extLst>
          </p:cNvPr>
          <p:cNvPicPr>
            <a:picLocks noChangeAspect="1"/>
          </p:cNvPicPr>
          <p:nvPr/>
        </p:nvPicPr>
        <p:blipFill>
          <a:blip r:embed="rId3">
            <a:alphaModFix amt="85000"/>
          </a:blip>
          <a:srcRect t="5931" b="87355"/>
          <a:stretch>
            <a:fillRect/>
          </a:stretch>
        </p:blipFill>
        <p:spPr>
          <a:xfrm>
            <a:off x="3238493" y="6543665"/>
            <a:ext cx="8724903" cy="327026"/>
          </a:xfrm>
          <a:prstGeom prst="rect">
            <a:avLst/>
          </a:prstGeom>
          <a:noFill/>
          <a:ln cap="flat">
            <a:noFill/>
          </a:ln>
        </p:spPr>
      </p:pic>
    </p:spTree>
    <p:extLst>
      <p:ext uri="{BB962C8B-B14F-4D97-AF65-F5344CB8AC3E}">
        <p14:creationId xmlns:p14="http://schemas.microsoft.com/office/powerpoint/2010/main" val="1855004327"/>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2_Titel en subtitel">
    <p:spTree>
      <p:nvGrpSpPr>
        <p:cNvPr id="1" name=""/>
        <p:cNvGrpSpPr/>
        <p:nvPr/>
      </p:nvGrpSpPr>
      <p:grpSpPr>
        <a:xfrm>
          <a:off x="0" y="0"/>
          <a:ext cx="0" cy="0"/>
          <a:chOff x="0" y="0"/>
          <a:chExt cx="0" cy="0"/>
        </a:xfrm>
      </p:grpSpPr>
      <p:pic>
        <p:nvPicPr>
          <p:cNvPr id="3" name="Picture 2" descr="Logo">
            <a:extLst>
              <a:ext uri="{FF2B5EF4-FFF2-40B4-BE49-F238E27FC236}">
                <a16:creationId xmlns:a16="http://schemas.microsoft.com/office/drawing/2014/main" id="{4AE5711F-549F-7DA6-5D9D-7B89ED9DC0E2}"/>
              </a:ext>
            </a:extLst>
          </p:cNvPr>
          <p:cNvPicPr>
            <a:picLocks noChangeAspect="1"/>
          </p:cNvPicPr>
          <p:nvPr/>
        </p:nvPicPr>
        <p:blipFill>
          <a:blip r:embed="rId2"/>
          <a:stretch>
            <a:fillRect/>
          </a:stretch>
        </p:blipFill>
        <p:spPr>
          <a:xfrm rot="16200000">
            <a:off x="-512620" y="5089751"/>
            <a:ext cx="2025004" cy="999764"/>
          </a:xfrm>
          <a:prstGeom prst="rect">
            <a:avLst/>
          </a:prstGeom>
        </p:spPr>
      </p:pic>
      <p:pic>
        <p:nvPicPr>
          <p:cNvPr id="2" name="Picture 9" descr="Background pattern&#10;&#10;Description automatically generated">
            <a:extLst>
              <a:ext uri="{FF2B5EF4-FFF2-40B4-BE49-F238E27FC236}">
                <a16:creationId xmlns:a16="http://schemas.microsoft.com/office/drawing/2014/main" id="{6565C069-BFA8-C58C-43F6-E1A1474A9509}"/>
              </a:ext>
            </a:extLst>
          </p:cNvPr>
          <p:cNvPicPr>
            <a:picLocks noChangeAspect="1"/>
          </p:cNvPicPr>
          <p:nvPr/>
        </p:nvPicPr>
        <p:blipFill>
          <a:blip r:embed="rId3">
            <a:alphaModFix amt="85000"/>
          </a:blip>
          <a:srcRect t="5931" b="87355"/>
          <a:stretch>
            <a:fillRect/>
          </a:stretch>
        </p:blipFill>
        <p:spPr>
          <a:xfrm>
            <a:off x="3238493" y="6543665"/>
            <a:ext cx="8724903" cy="327026"/>
          </a:xfrm>
          <a:prstGeom prst="rect">
            <a:avLst/>
          </a:prstGeom>
          <a:noFill/>
          <a:ln cap="flat">
            <a:noFill/>
          </a:ln>
        </p:spPr>
      </p:pic>
    </p:spTree>
    <p:extLst>
      <p:ext uri="{BB962C8B-B14F-4D97-AF65-F5344CB8AC3E}">
        <p14:creationId xmlns:p14="http://schemas.microsoft.com/office/powerpoint/2010/main" val="2859408936"/>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3_Titel en subtitel">
    <p:spTree>
      <p:nvGrpSpPr>
        <p:cNvPr id="1" name=""/>
        <p:cNvGrpSpPr/>
        <p:nvPr/>
      </p:nvGrpSpPr>
      <p:grpSpPr>
        <a:xfrm>
          <a:off x="0" y="0"/>
          <a:ext cx="0" cy="0"/>
          <a:chOff x="0" y="0"/>
          <a:chExt cx="0" cy="0"/>
        </a:xfrm>
      </p:grpSpPr>
      <p:pic>
        <p:nvPicPr>
          <p:cNvPr id="45" name="Picture 7" descr="Logo&#10;&#10;Description automatically generated">
            <a:extLst>
              <a:ext uri="{FF2B5EF4-FFF2-40B4-BE49-F238E27FC236}">
                <a16:creationId xmlns:a16="http://schemas.microsoft.com/office/drawing/2014/main" id="{A24EEBAB-E883-1A97-C199-B77CF0FCC6F2}"/>
              </a:ext>
            </a:extLst>
          </p:cNvPr>
          <p:cNvPicPr>
            <a:picLocks noChangeAspect="1"/>
          </p:cNvPicPr>
          <p:nvPr/>
        </p:nvPicPr>
        <p:blipFill>
          <a:blip r:embed="rId2"/>
          <a:stretch>
            <a:fillRect/>
          </a:stretch>
        </p:blipFill>
        <p:spPr>
          <a:xfrm>
            <a:off x="5333996" y="0"/>
            <a:ext cx="6858000" cy="6858000"/>
          </a:xfrm>
          <a:prstGeom prst="rect">
            <a:avLst/>
          </a:prstGeom>
          <a:noFill/>
          <a:ln cap="flat">
            <a:noFill/>
          </a:ln>
        </p:spPr>
      </p:pic>
      <p:grpSp>
        <p:nvGrpSpPr>
          <p:cNvPr id="47" name="Group 46">
            <a:extLst>
              <a:ext uri="{FF2B5EF4-FFF2-40B4-BE49-F238E27FC236}">
                <a16:creationId xmlns:a16="http://schemas.microsoft.com/office/drawing/2014/main" id="{B27C2D68-AAEC-5A9F-1A69-C38E867B2689}"/>
              </a:ext>
            </a:extLst>
          </p:cNvPr>
          <p:cNvGrpSpPr/>
          <p:nvPr/>
        </p:nvGrpSpPr>
        <p:grpSpPr>
          <a:xfrm>
            <a:off x="563839" y="3760442"/>
            <a:ext cx="2312619" cy="390164"/>
            <a:chOff x="790670" y="3728436"/>
            <a:chExt cx="2312619" cy="390164"/>
          </a:xfrm>
        </p:grpSpPr>
        <p:sp>
          <p:nvSpPr>
            <p:cNvPr id="4" name="TextBox 19">
              <a:extLst>
                <a:ext uri="{FF2B5EF4-FFF2-40B4-BE49-F238E27FC236}">
                  <a16:creationId xmlns:a16="http://schemas.microsoft.com/office/drawing/2014/main" id="{2C8A6CD5-04DB-DBF3-63EC-1B1A1F6E1E6A}"/>
                </a:ext>
              </a:extLst>
            </p:cNvPr>
            <p:cNvSpPr txBox="1"/>
            <p:nvPr/>
          </p:nvSpPr>
          <p:spPr>
            <a:xfrm>
              <a:off x="1190393" y="3738852"/>
              <a:ext cx="1912896" cy="369332"/>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404040"/>
                  </a:solidFill>
                  <a:uFillTx/>
                  <a:latin typeface="Open sans" pitchFamily="34"/>
                  <a:ea typeface="Open sans" pitchFamily="34"/>
                  <a:cs typeface="Open sans" pitchFamily="34"/>
                  <a:hlinkClick r:id="rId3"/>
                </a:rPr>
                <a:t>info@payoke.be</a:t>
              </a:r>
              <a:endParaRPr lang="en-BE" sz="1800" b="0" i="0" u="none" strike="noStrike" kern="1200" cap="none" spc="0" baseline="0">
                <a:solidFill>
                  <a:srgbClr val="404040"/>
                </a:solidFill>
                <a:uFillTx/>
                <a:latin typeface="Open sans" pitchFamily="34"/>
                <a:ea typeface="Open sans" pitchFamily="34"/>
                <a:cs typeface="Open sans" pitchFamily="34"/>
              </a:endParaRPr>
            </a:p>
          </p:txBody>
        </p:sp>
        <p:pic>
          <p:nvPicPr>
            <p:cNvPr id="21" name="Picture 20">
              <a:extLst>
                <a:ext uri="{FF2B5EF4-FFF2-40B4-BE49-F238E27FC236}">
                  <a16:creationId xmlns:a16="http://schemas.microsoft.com/office/drawing/2014/main" id="{153D211D-681A-5964-6A69-B77FF98088E2}"/>
                </a:ext>
              </a:extLst>
            </p:cNvPr>
            <p:cNvPicPr>
              <a:picLocks noChangeAspect="1"/>
            </p:cNvPicPr>
            <p:nvPr/>
          </p:nvPicPr>
          <p:blipFill rotWithShape="1">
            <a:blip r:embed="rId4"/>
            <a:srcRect l="17268" t="2832" r="12413" b="2180"/>
            <a:stretch/>
          </p:blipFill>
          <p:spPr>
            <a:xfrm>
              <a:off x="790670" y="3728436"/>
              <a:ext cx="388020" cy="390164"/>
            </a:xfrm>
            <a:prstGeom prst="rect">
              <a:avLst/>
            </a:prstGeom>
          </p:spPr>
        </p:pic>
      </p:grpSp>
      <p:grpSp>
        <p:nvGrpSpPr>
          <p:cNvPr id="51" name="Group 50">
            <a:extLst>
              <a:ext uri="{FF2B5EF4-FFF2-40B4-BE49-F238E27FC236}">
                <a16:creationId xmlns:a16="http://schemas.microsoft.com/office/drawing/2014/main" id="{793B5042-32EA-E270-B13C-B47C11893D7B}"/>
              </a:ext>
            </a:extLst>
          </p:cNvPr>
          <p:cNvGrpSpPr/>
          <p:nvPr/>
        </p:nvGrpSpPr>
        <p:grpSpPr>
          <a:xfrm>
            <a:off x="563839" y="5226140"/>
            <a:ext cx="4148002" cy="405107"/>
            <a:chOff x="788257" y="5200729"/>
            <a:chExt cx="4148002" cy="405107"/>
          </a:xfrm>
        </p:grpSpPr>
        <p:sp>
          <p:nvSpPr>
            <p:cNvPr id="6" name="TextBox 21">
              <a:extLst>
                <a:ext uri="{FF2B5EF4-FFF2-40B4-BE49-F238E27FC236}">
                  <a16:creationId xmlns:a16="http://schemas.microsoft.com/office/drawing/2014/main" id="{F80E56B5-AA94-2D89-4C0F-6203867E7B3B}"/>
                </a:ext>
              </a:extLst>
            </p:cNvPr>
            <p:cNvSpPr txBox="1"/>
            <p:nvPr/>
          </p:nvSpPr>
          <p:spPr>
            <a:xfrm>
              <a:off x="1190393" y="5226087"/>
              <a:ext cx="1353641" cy="369335"/>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404040"/>
                  </a:solidFill>
                  <a:uFillTx/>
                  <a:latin typeface="Open sans" pitchFamily="34"/>
                  <a:ea typeface="Open sans" pitchFamily="34"/>
                  <a:cs typeface="Open sans" pitchFamily="34"/>
                  <a:hlinkClick r:id="rId5"/>
                </a:rPr>
                <a:t>Payokevzw</a:t>
              </a:r>
              <a:endParaRPr lang="en-BE" sz="1800" b="0" i="0" u="none" strike="noStrike" kern="1200" cap="none" spc="0" baseline="0">
                <a:solidFill>
                  <a:srgbClr val="404040"/>
                </a:solidFill>
                <a:uFillTx/>
                <a:latin typeface="Open sans" pitchFamily="34"/>
                <a:ea typeface="Open sans" pitchFamily="34"/>
                <a:cs typeface="Open sans" pitchFamily="34"/>
              </a:endParaRPr>
            </a:p>
          </p:txBody>
        </p:sp>
        <p:pic>
          <p:nvPicPr>
            <p:cNvPr id="23" name="Picture 22">
              <a:extLst>
                <a:ext uri="{FF2B5EF4-FFF2-40B4-BE49-F238E27FC236}">
                  <a16:creationId xmlns:a16="http://schemas.microsoft.com/office/drawing/2014/main" id="{70644A08-0E91-BFEE-C6B1-56EF769CA31E}"/>
                </a:ext>
              </a:extLst>
            </p:cNvPr>
            <p:cNvPicPr>
              <a:picLocks noChangeAspect="1"/>
            </p:cNvPicPr>
            <p:nvPr/>
          </p:nvPicPr>
          <p:blipFill rotWithShape="1">
            <a:blip r:embed="rId6"/>
            <a:srcRect l="1352" t="1283" r="540" b="1009"/>
            <a:stretch/>
          </p:blipFill>
          <p:spPr>
            <a:xfrm>
              <a:off x="788257" y="5215672"/>
              <a:ext cx="388020" cy="390164"/>
            </a:xfrm>
            <a:prstGeom prst="rect">
              <a:avLst/>
            </a:prstGeom>
          </p:spPr>
        </p:pic>
        <p:grpSp>
          <p:nvGrpSpPr>
            <p:cNvPr id="49" name="Group 48">
              <a:extLst>
                <a:ext uri="{FF2B5EF4-FFF2-40B4-BE49-F238E27FC236}">
                  <a16:creationId xmlns:a16="http://schemas.microsoft.com/office/drawing/2014/main" id="{6952E913-40A1-7A06-75DE-E6634E57E4C0}"/>
                </a:ext>
              </a:extLst>
            </p:cNvPr>
            <p:cNvGrpSpPr/>
            <p:nvPr/>
          </p:nvGrpSpPr>
          <p:grpSpPr>
            <a:xfrm>
              <a:off x="3123159" y="5200729"/>
              <a:ext cx="1813100" cy="394693"/>
              <a:chOff x="797078" y="1315140"/>
              <a:chExt cx="1813100" cy="394693"/>
            </a:xfrm>
          </p:grpSpPr>
          <p:sp>
            <p:nvSpPr>
              <p:cNvPr id="7" name="TextBox 22">
                <a:extLst>
                  <a:ext uri="{FF2B5EF4-FFF2-40B4-BE49-F238E27FC236}">
                    <a16:creationId xmlns:a16="http://schemas.microsoft.com/office/drawing/2014/main" id="{DFE780F5-044A-32DB-60F8-FADD674BEACC}"/>
                  </a:ext>
                </a:extLst>
              </p:cNvPr>
              <p:cNvSpPr txBox="1"/>
              <p:nvPr/>
            </p:nvSpPr>
            <p:spPr>
              <a:xfrm>
                <a:off x="1191011" y="1327819"/>
                <a:ext cx="1419167" cy="369335"/>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err="1">
                    <a:solidFill>
                      <a:srgbClr val="404040"/>
                    </a:solidFill>
                    <a:uFillTx/>
                    <a:latin typeface="Open sans" pitchFamily="34"/>
                    <a:ea typeface="Open sans" pitchFamily="34"/>
                    <a:cs typeface="Open sans" pitchFamily="34"/>
                    <a:hlinkClick r:id="rId7"/>
                  </a:rPr>
                  <a:t>Payoke.vzw</a:t>
                </a:r>
                <a:endParaRPr lang="en-BE" sz="1800" b="0" i="0" u="none" strike="noStrike" kern="1200" cap="none" spc="0" baseline="0">
                  <a:solidFill>
                    <a:srgbClr val="404040"/>
                  </a:solidFill>
                  <a:uFillTx/>
                  <a:latin typeface="Open sans" pitchFamily="34"/>
                  <a:ea typeface="Open sans" pitchFamily="34"/>
                  <a:cs typeface="Open sans" pitchFamily="34"/>
                </a:endParaRPr>
              </a:p>
            </p:txBody>
          </p:sp>
          <p:pic>
            <p:nvPicPr>
              <p:cNvPr id="27" name="Picture 26">
                <a:extLst>
                  <a:ext uri="{FF2B5EF4-FFF2-40B4-BE49-F238E27FC236}">
                    <a16:creationId xmlns:a16="http://schemas.microsoft.com/office/drawing/2014/main" id="{7333E205-E3D7-3003-56FC-F11708DBA42D}"/>
                  </a:ext>
                </a:extLst>
              </p:cNvPr>
              <p:cNvPicPr>
                <a:picLocks noChangeAspect="1"/>
              </p:cNvPicPr>
              <p:nvPr/>
            </p:nvPicPr>
            <p:blipFill rotWithShape="1">
              <a:blip r:embed="rId8"/>
              <a:srcRect l="19723" t="4217" r="443" b="-383"/>
              <a:stretch/>
            </p:blipFill>
            <p:spPr>
              <a:xfrm>
                <a:off x="797078" y="1315140"/>
                <a:ext cx="390433" cy="394693"/>
              </a:xfrm>
              <a:prstGeom prst="rect">
                <a:avLst/>
              </a:prstGeom>
            </p:spPr>
          </p:pic>
        </p:grpSp>
      </p:grpSp>
      <p:grpSp>
        <p:nvGrpSpPr>
          <p:cNvPr id="53" name="Group 52">
            <a:extLst>
              <a:ext uri="{FF2B5EF4-FFF2-40B4-BE49-F238E27FC236}">
                <a16:creationId xmlns:a16="http://schemas.microsoft.com/office/drawing/2014/main" id="{52FF35F0-E239-EF2F-E61D-B9F4C68D889B}"/>
              </a:ext>
            </a:extLst>
          </p:cNvPr>
          <p:cNvGrpSpPr/>
          <p:nvPr/>
        </p:nvGrpSpPr>
        <p:grpSpPr>
          <a:xfrm>
            <a:off x="572660" y="2531630"/>
            <a:ext cx="4761336" cy="390164"/>
            <a:chOff x="799491" y="2523084"/>
            <a:chExt cx="4761336" cy="390164"/>
          </a:xfrm>
        </p:grpSpPr>
        <p:sp>
          <p:nvSpPr>
            <p:cNvPr id="18" name="TextBox 18">
              <a:extLst>
                <a:ext uri="{FF2B5EF4-FFF2-40B4-BE49-F238E27FC236}">
                  <a16:creationId xmlns:a16="http://schemas.microsoft.com/office/drawing/2014/main" id="{A5C54389-6719-A970-A571-F5617078C468}"/>
                </a:ext>
              </a:extLst>
            </p:cNvPr>
            <p:cNvSpPr txBox="1"/>
            <p:nvPr/>
          </p:nvSpPr>
          <p:spPr>
            <a:xfrm>
              <a:off x="1190393" y="2533500"/>
              <a:ext cx="4370434" cy="36933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1" i="0" u="none" strike="noStrike" kern="1200" cap="none" spc="0" baseline="0">
                  <a:solidFill>
                    <a:srgbClr val="404040"/>
                  </a:solidFill>
                  <a:uFillTx/>
                  <a:latin typeface="Open sans" pitchFamily="34"/>
                  <a:ea typeface="Open sans" pitchFamily="34"/>
                  <a:cs typeface="Open sans" pitchFamily="34"/>
                </a:rPr>
                <a:t>(</a:t>
              </a:r>
              <a:r>
                <a:rPr lang="en-US" sz="1800" b="1" i="0" u="none" strike="noStrike" kern="1200" cap="none" spc="0" baseline="0" err="1">
                  <a:solidFill>
                    <a:srgbClr val="404040"/>
                  </a:solidFill>
                  <a:uFillTx/>
                  <a:latin typeface="Open sans" pitchFamily="34"/>
                  <a:ea typeface="Open sans" pitchFamily="34"/>
                  <a:cs typeface="Open sans" pitchFamily="34"/>
                </a:rPr>
                <a:t>tijdelijk</a:t>
              </a:r>
              <a:r>
                <a:rPr lang="en-US" sz="1800" b="1" i="0" u="none" strike="noStrike" kern="1200" cap="none" spc="0" baseline="0">
                  <a:solidFill>
                    <a:srgbClr val="404040"/>
                  </a:solidFill>
                  <a:uFillTx/>
                  <a:latin typeface="Open sans" pitchFamily="34"/>
                  <a:ea typeface="Open sans" pitchFamily="34"/>
                  <a:cs typeface="Open sans" pitchFamily="34"/>
                </a:rPr>
                <a:t>) </a:t>
              </a:r>
              <a:r>
                <a:rPr lang="en-US" sz="1800" b="0" i="0" u="none" strike="noStrike" kern="1200" cap="none" spc="0" baseline="0" err="1">
                  <a:solidFill>
                    <a:srgbClr val="404040"/>
                  </a:solidFill>
                  <a:uFillTx/>
                  <a:latin typeface="Open sans" pitchFamily="34"/>
                  <a:ea typeface="Open sans" pitchFamily="34"/>
                  <a:cs typeface="Open sans" pitchFamily="34"/>
                </a:rPr>
                <a:t>Italiëlei</a:t>
              </a:r>
              <a:r>
                <a:rPr lang="en-US" sz="1800" b="0" i="0" u="none" strike="noStrike" kern="1200" cap="none" spc="0" baseline="0">
                  <a:solidFill>
                    <a:srgbClr val="404040"/>
                  </a:solidFill>
                  <a:uFillTx/>
                  <a:latin typeface="Open sans" pitchFamily="34"/>
                  <a:ea typeface="Open sans" pitchFamily="34"/>
                  <a:cs typeface="Open sans" pitchFamily="34"/>
                </a:rPr>
                <a:t> 98A, 2000 </a:t>
              </a:r>
              <a:r>
                <a:rPr lang="en-US" sz="1800" b="0" i="0" u="none" strike="noStrike" kern="1200" cap="none" spc="0" baseline="0" err="1">
                  <a:solidFill>
                    <a:srgbClr val="404040"/>
                  </a:solidFill>
                  <a:uFillTx/>
                  <a:latin typeface="Open sans" pitchFamily="34"/>
                  <a:ea typeface="Open sans" pitchFamily="34"/>
                  <a:cs typeface="Open sans" pitchFamily="34"/>
                </a:rPr>
                <a:t>antwerpen</a:t>
              </a:r>
              <a:endParaRPr lang="en-BE" sz="1800" b="0" i="0" u="none" strike="noStrike" kern="1200" cap="none" spc="0" baseline="0">
                <a:solidFill>
                  <a:srgbClr val="404040"/>
                </a:solidFill>
                <a:uFillTx/>
                <a:latin typeface="Open sans" pitchFamily="34"/>
                <a:ea typeface="Open sans" pitchFamily="34"/>
                <a:cs typeface="Open sans" pitchFamily="34"/>
              </a:endParaRPr>
            </a:p>
          </p:txBody>
        </p:sp>
        <p:pic>
          <p:nvPicPr>
            <p:cNvPr id="29" name="Picture 28">
              <a:extLst>
                <a:ext uri="{FF2B5EF4-FFF2-40B4-BE49-F238E27FC236}">
                  <a16:creationId xmlns:a16="http://schemas.microsoft.com/office/drawing/2014/main" id="{94FCD615-9054-C732-EB55-0C462A3B0D35}"/>
                </a:ext>
              </a:extLst>
            </p:cNvPr>
            <p:cNvPicPr>
              <a:picLocks noChangeAspect="1"/>
            </p:cNvPicPr>
            <p:nvPr/>
          </p:nvPicPr>
          <p:blipFill rotWithShape="1">
            <a:blip r:embed="rId9"/>
            <a:srcRect l="11873" t="3068"/>
            <a:stretch/>
          </p:blipFill>
          <p:spPr>
            <a:xfrm>
              <a:off x="799491" y="2523084"/>
              <a:ext cx="388020" cy="390164"/>
            </a:xfrm>
            <a:prstGeom prst="rect">
              <a:avLst/>
            </a:prstGeom>
          </p:spPr>
        </p:pic>
      </p:grpSp>
      <p:grpSp>
        <p:nvGrpSpPr>
          <p:cNvPr id="54" name="Group 53">
            <a:extLst>
              <a:ext uri="{FF2B5EF4-FFF2-40B4-BE49-F238E27FC236}">
                <a16:creationId xmlns:a16="http://schemas.microsoft.com/office/drawing/2014/main" id="{37F859AB-3BD0-EFCD-7A03-249CC14F8D13}"/>
              </a:ext>
            </a:extLst>
          </p:cNvPr>
          <p:cNvGrpSpPr/>
          <p:nvPr/>
        </p:nvGrpSpPr>
        <p:grpSpPr>
          <a:xfrm>
            <a:off x="575542" y="3146036"/>
            <a:ext cx="3205662" cy="390164"/>
            <a:chOff x="802373" y="3130969"/>
            <a:chExt cx="3205662" cy="390164"/>
          </a:xfrm>
        </p:grpSpPr>
        <p:pic>
          <p:nvPicPr>
            <p:cNvPr id="31" name="Picture 30">
              <a:extLst>
                <a:ext uri="{FF2B5EF4-FFF2-40B4-BE49-F238E27FC236}">
                  <a16:creationId xmlns:a16="http://schemas.microsoft.com/office/drawing/2014/main" id="{E4455846-0F63-53A4-228D-A5C98ED5BDB0}"/>
                </a:ext>
              </a:extLst>
            </p:cNvPr>
            <p:cNvPicPr>
              <a:picLocks noChangeAspect="1"/>
            </p:cNvPicPr>
            <p:nvPr/>
          </p:nvPicPr>
          <p:blipFill rotWithShape="1">
            <a:blip r:embed="rId10"/>
            <a:srcRect l="1287" t="632" r="1287"/>
            <a:stretch/>
          </p:blipFill>
          <p:spPr>
            <a:xfrm>
              <a:off x="3623640" y="3130969"/>
              <a:ext cx="384395" cy="390164"/>
            </a:xfrm>
            <a:prstGeom prst="rect">
              <a:avLst/>
            </a:prstGeom>
          </p:spPr>
        </p:pic>
        <p:grpSp>
          <p:nvGrpSpPr>
            <p:cNvPr id="46" name="Group 45">
              <a:extLst>
                <a:ext uri="{FF2B5EF4-FFF2-40B4-BE49-F238E27FC236}">
                  <a16:creationId xmlns:a16="http://schemas.microsoft.com/office/drawing/2014/main" id="{1635AE62-198B-8966-970E-325254706F9C}"/>
                </a:ext>
              </a:extLst>
            </p:cNvPr>
            <p:cNvGrpSpPr/>
            <p:nvPr/>
          </p:nvGrpSpPr>
          <p:grpSpPr>
            <a:xfrm>
              <a:off x="802373" y="3130969"/>
              <a:ext cx="2647301" cy="390164"/>
              <a:chOff x="802373" y="3130969"/>
              <a:chExt cx="2647301" cy="390164"/>
            </a:xfrm>
          </p:grpSpPr>
          <p:sp>
            <p:nvSpPr>
              <p:cNvPr id="3" name="TextBox 18">
                <a:extLst>
                  <a:ext uri="{FF2B5EF4-FFF2-40B4-BE49-F238E27FC236}">
                    <a16:creationId xmlns:a16="http://schemas.microsoft.com/office/drawing/2014/main" id="{50BF988F-162A-5276-863D-344999932E41}"/>
                  </a:ext>
                </a:extLst>
              </p:cNvPr>
              <p:cNvSpPr txBox="1"/>
              <p:nvPr/>
            </p:nvSpPr>
            <p:spPr>
              <a:xfrm>
                <a:off x="1181103" y="3141384"/>
                <a:ext cx="2268571" cy="369335"/>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404040"/>
                    </a:solidFill>
                    <a:uFillTx/>
                    <a:latin typeface="Open sans" pitchFamily="34"/>
                    <a:ea typeface="Open sans" pitchFamily="34"/>
                    <a:cs typeface="Open sans" pitchFamily="34"/>
                  </a:rPr>
                  <a:t>+32 (0)32 201 16 90</a:t>
                </a:r>
                <a:endParaRPr lang="en-BE" sz="1800" b="0" i="0" u="none" strike="noStrike" kern="1200" cap="none" spc="0" baseline="0">
                  <a:solidFill>
                    <a:srgbClr val="404040"/>
                  </a:solidFill>
                  <a:uFillTx/>
                  <a:latin typeface="Open sans" pitchFamily="34"/>
                  <a:ea typeface="Open sans" pitchFamily="34"/>
                  <a:cs typeface="Open sans" pitchFamily="34"/>
                </a:endParaRPr>
              </a:p>
            </p:txBody>
          </p:sp>
          <p:pic>
            <p:nvPicPr>
              <p:cNvPr id="33" name="Picture 32">
                <a:extLst>
                  <a:ext uri="{FF2B5EF4-FFF2-40B4-BE49-F238E27FC236}">
                    <a16:creationId xmlns:a16="http://schemas.microsoft.com/office/drawing/2014/main" id="{258B8BFA-346C-9995-EEA0-CFCA0E2A5522}"/>
                  </a:ext>
                </a:extLst>
              </p:cNvPr>
              <p:cNvPicPr>
                <a:picLocks noChangeAspect="1"/>
              </p:cNvPicPr>
              <p:nvPr/>
            </p:nvPicPr>
            <p:blipFill rotWithShape="1">
              <a:blip r:embed="rId11"/>
              <a:srcRect l="3441" t="533" b="-1"/>
              <a:stretch/>
            </p:blipFill>
            <p:spPr>
              <a:xfrm>
                <a:off x="802373" y="3130969"/>
                <a:ext cx="388020" cy="390164"/>
              </a:xfrm>
              <a:prstGeom prst="rect">
                <a:avLst/>
              </a:prstGeom>
            </p:spPr>
          </p:pic>
        </p:grpSp>
      </p:grpSp>
      <p:grpSp>
        <p:nvGrpSpPr>
          <p:cNvPr id="48" name="Group 47">
            <a:extLst>
              <a:ext uri="{FF2B5EF4-FFF2-40B4-BE49-F238E27FC236}">
                <a16:creationId xmlns:a16="http://schemas.microsoft.com/office/drawing/2014/main" id="{F65B72AE-63C4-C6DC-6240-AC0D9BEF0598}"/>
              </a:ext>
            </a:extLst>
          </p:cNvPr>
          <p:cNvGrpSpPr/>
          <p:nvPr/>
        </p:nvGrpSpPr>
        <p:grpSpPr>
          <a:xfrm>
            <a:off x="564114" y="4374847"/>
            <a:ext cx="2279065" cy="385625"/>
            <a:chOff x="790945" y="4366301"/>
            <a:chExt cx="2279065" cy="385625"/>
          </a:xfrm>
        </p:grpSpPr>
        <p:sp>
          <p:nvSpPr>
            <p:cNvPr id="5" name="TextBox 20">
              <a:extLst>
                <a:ext uri="{FF2B5EF4-FFF2-40B4-BE49-F238E27FC236}">
                  <a16:creationId xmlns:a16="http://schemas.microsoft.com/office/drawing/2014/main" id="{D4435785-4BF0-3606-93BF-C072FF1E623D}"/>
                </a:ext>
              </a:extLst>
            </p:cNvPr>
            <p:cNvSpPr txBox="1"/>
            <p:nvPr/>
          </p:nvSpPr>
          <p:spPr>
            <a:xfrm>
              <a:off x="1190393" y="4374447"/>
              <a:ext cx="1879617" cy="369332"/>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404040"/>
                  </a:solidFill>
                  <a:uFillTx/>
                  <a:latin typeface="Open sans" pitchFamily="34"/>
                  <a:ea typeface="Open sans" pitchFamily="34"/>
                  <a:cs typeface="Open sans" pitchFamily="34"/>
                  <a:hlinkClick r:id="rId12"/>
                </a:rPr>
                <a:t>www.payoke.be</a:t>
              </a:r>
              <a:endParaRPr lang="en-BE" sz="1800" b="0" i="0" u="none" strike="noStrike" kern="1200" cap="none" spc="0" baseline="0">
                <a:solidFill>
                  <a:srgbClr val="404040"/>
                </a:solidFill>
                <a:uFillTx/>
                <a:latin typeface="Open sans" pitchFamily="34"/>
                <a:ea typeface="Open sans" pitchFamily="34"/>
                <a:cs typeface="Open sans" pitchFamily="34"/>
              </a:endParaRPr>
            </a:p>
          </p:txBody>
        </p:sp>
        <p:pic>
          <p:nvPicPr>
            <p:cNvPr id="44" name="Picture 43">
              <a:extLst>
                <a:ext uri="{FF2B5EF4-FFF2-40B4-BE49-F238E27FC236}">
                  <a16:creationId xmlns:a16="http://schemas.microsoft.com/office/drawing/2014/main" id="{FD2C055B-2438-282D-0E24-2B1177AEA144}"/>
                </a:ext>
              </a:extLst>
            </p:cNvPr>
            <p:cNvPicPr>
              <a:picLocks noChangeAspect="1"/>
            </p:cNvPicPr>
            <p:nvPr/>
          </p:nvPicPr>
          <p:blipFill rotWithShape="1">
            <a:blip r:embed="rId13"/>
            <a:srcRect l="351" t="1032" r="351" b="615"/>
            <a:stretch/>
          </p:blipFill>
          <p:spPr>
            <a:xfrm>
              <a:off x="790945" y="4366301"/>
              <a:ext cx="386090" cy="385625"/>
            </a:xfrm>
            <a:prstGeom prst="rect">
              <a:avLst/>
            </a:prstGeom>
          </p:spPr>
        </p:pic>
      </p:grpSp>
      <p:grpSp>
        <p:nvGrpSpPr>
          <p:cNvPr id="52" name="Group 51">
            <a:extLst>
              <a:ext uri="{FF2B5EF4-FFF2-40B4-BE49-F238E27FC236}">
                <a16:creationId xmlns:a16="http://schemas.microsoft.com/office/drawing/2014/main" id="{CC3660DB-20AA-E2F4-3F10-3A2D9CD22748}"/>
              </a:ext>
            </a:extLst>
          </p:cNvPr>
          <p:cNvGrpSpPr/>
          <p:nvPr/>
        </p:nvGrpSpPr>
        <p:grpSpPr>
          <a:xfrm>
            <a:off x="566763" y="5843017"/>
            <a:ext cx="4188349" cy="389030"/>
            <a:chOff x="793594" y="5834471"/>
            <a:chExt cx="4188349" cy="389030"/>
          </a:xfrm>
        </p:grpSpPr>
        <p:sp>
          <p:nvSpPr>
            <p:cNvPr id="8" name="TextBox 23">
              <a:extLst>
                <a:ext uri="{FF2B5EF4-FFF2-40B4-BE49-F238E27FC236}">
                  <a16:creationId xmlns:a16="http://schemas.microsoft.com/office/drawing/2014/main" id="{8B3CD309-D4D0-A216-E8BA-EB465DC72F12}"/>
                </a:ext>
              </a:extLst>
            </p:cNvPr>
            <p:cNvSpPr txBox="1"/>
            <p:nvPr/>
          </p:nvSpPr>
          <p:spPr>
            <a:xfrm>
              <a:off x="1190393" y="5846021"/>
              <a:ext cx="955904" cy="369335"/>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404040"/>
                  </a:solidFill>
                  <a:uFillTx/>
                  <a:latin typeface="Open sans" pitchFamily="34"/>
                  <a:ea typeface="Open sans" pitchFamily="34"/>
                  <a:cs typeface="Open sans" pitchFamily="34"/>
                  <a:hlinkClick r:id="rId14"/>
                </a:rPr>
                <a:t>Payoke</a:t>
              </a:r>
              <a:endParaRPr lang="en-BE" sz="1800" b="0" i="0" u="none" strike="noStrike" kern="1200" cap="none" spc="0" baseline="0">
                <a:solidFill>
                  <a:srgbClr val="404040"/>
                </a:solidFill>
                <a:uFillTx/>
                <a:latin typeface="Open sans" pitchFamily="34"/>
                <a:ea typeface="Open sans" pitchFamily="34"/>
                <a:cs typeface="Open sans" pitchFamily="34"/>
              </a:endParaRPr>
            </a:p>
          </p:txBody>
        </p:sp>
        <p:pic>
          <p:nvPicPr>
            <p:cNvPr id="25" name="Picture 24">
              <a:extLst>
                <a:ext uri="{FF2B5EF4-FFF2-40B4-BE49-F238E27FC236}">
                  <a16:creationId xmlns:a16="http://schemas.microsoft.com/office/drawing/2014/main" id="{48AA1539-A7C6-286F-7A39-32F4868C71E5}"/>
                </a:ext>
              </a:extLst>
            </p:cNvPr>
            <p:cNvPicPr>
              <a:picLocks noChangeAspect="1"/>
            </p:cNvPicPr>
            <p:nvPr/>
          </p:nvPicPr>
          <p:blipFill rotWithShape="1">
            <a:blip r:embed="rId15"/>
            <a:srcRect l="8711" t="2082"/>
            <a:stretch/>
          </p:blipFill>
          <p:spPr>
            <a:xfrm>
              <a:off x="793594" y="5837876"/>
              <a:ext cx="382683" cy="385625"/>
            </a:xfrm>
            <a:prstGeom prst="rect">
              <a:avLst/>
            </a:prstGeom>
          </p:spPr>
        </p:pic>
        <p:grpSp>
          <p:nvGrpSpPr>
            <p:cNvPr id="50" name="Group 49">
              <a:extLst>
                <a:ext uri="{FF2B5EF4-FFF2-40B4-BE49-F238E27FC236}">
                  <a16:creationId xmlns:a16="http://schemas.microsoft.com/office/drawing/2014/main" id="{5F306CC2-7B61-25C1-06FB-D9C3E8D5A0F6}"/>
                </a:ext>
              </a:extLst>
            </p:cNvPr>
            <p:cNvGrpSpPr/>
            <p:nvPr/>
          </p:nvGrpSpPr>
          <p:grpSpPr>
            <a:xfrm>
              <a:off x="3123159" y="5834471"/>
              <a:ext cx="1858784" cy="387553"/>
              <a:chOff x="799491" y="1938644"/>
              <a:chExt cx="1858784" cy="387553"/>
            </a:xfrm>
          </p:grpSpPr>
          <p:sp>
            <p:nvSpPr>
              <p:cNvPr id="9" name="TextBox 24">
                <a:extLst>
                  <a:ext uri="{FF2B5EF4-FFF2-40B4-BE49-F238E27FC236}">
                    <a16:creationId xmlns:a16="http://schemas.microsoft.com/office/drawing/2014/main" id="{A7FEF2FF-A12E-42EB-0793-F0A121818E13}"/>
                  </a:ext>
                </a:extLst>
              </p:cNvPr>
              <p:cNvSpPr txBox="1"/>
              <p:nvPr/>
            </p:nvSpPr>
            <p:spPr>
              <a:xfrm>
                <a:off x="1191011" y="1947753"/>
                <a:ext cx="1467264" cy="369335"/>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404040"/>
                    </a:solidFill>
                    <a:uFillTx/>
                    <a:latin typeface="Open sans" pitchFamily="34"/>
                    <a:ea typeface="Open sans" pitchFamily="34"/>
                    <a:cs typeface="Open sans" pitchFamily="34"/>
                    <a:hlinkClick r:id="rId16"/>
                  </a:rPr>
                  <a:t>Payoke_ngo</a:t>
                </a:r>
                <a:endParaRPr lang="en-BE" sz="1800" b="0" i="0" u="none" strike="noStrike" kern="1200" cap="none" spc="0" baseline="0">
                  <a:solidFill>
                    <a:srgbClr val="404040"/>
                  </a:solidFill>
                  <a:uFillTx/>
                  <a:latin typeface="Open sans" pitchFamily="34"/>
                  <a:ea typeface="Open sans" pitchFamily="34"/>
                  <a:cs typeface="Open sans" pitchFamily="34"/>
                </a:endParaRPr>
              </a:p>
            </p:txBody>
          </p:sp>
          <p:pic>
            <p:nvPicPr>
              <p:cNvPr id="39" name="Picture 38">
                <a:extLst>
                  <a:ext uri="{FF2B5EF4-FFF2-40B4-BE49-F238E27FC236}">
                    <a16:creationId xmlns:a16="http://schemas.microsoft.com/office/drawing/2014/main" id="{786B436E-96AA-6A82-7B72-9A1EBF3216F2}"/>
                  </a:ext>
                </a:extLst>
              </p:cNvPr>
              <p:cNvPicPr>
                <a:picLocks noChangeAspect="1"/>
              </p:cNvPicPr>
              <p:nvPr/>
            </p:nvPicPr>
            <p:blipFill rotWithShape="1">
              <a:blip r:embed="rId17"/>
              <a:srcRect l="1411" t="1755" r="117" b="500"/>
              <a:stretch/>
            </p:blipFill>
            <p:spPr>
              <a:xfrm>
                <a:off x="799491" y="1938644"/>
                <a:ext cx="388020" cy="387553"/>
              </a:xfrm>
              <a:prstGeom prst="rect">
                <a:avLst/>
              </a:prstGeom>
            </p:spPr>
          </p:pic>
        </p:grpSp>
      </p:grpSp>
      <p:sp>
        <p:nvSpPr>
          <p:cNvPr id="55" name="Title Placeholder 1">
            <a:extLst>
              <a:ext uri="{FF2B5EF4-FFF2-40B4-BE49-F238E27FC236}">
                <a16:creationId xmlns:a16="http://schemas.microsoft.com/office/drawing/2014/main" id="{06D4886D-111B-3E09-B801-2B91926DEA24}"/>
              </a:ext>
            </a:extLst>
          </p:cNvPr>
          <p:cNvSpPr>
            <a:spLocks noGrp="1"/>
          </p:cNvSpPr>
          <p:nvPr>
            <p:ph type="title" hasCustomPrompt="1"/>
          </p:nvPr>
        </p:nvSpPr>
        <p:spPr>
          <a:xfrm>
            <a:off x="572660" y="346402"/>
            <a:ext cx="4761336" cy="584777"/>
          </a:xfrm>
          <a:prstGeom prst="rect">
            <a:avLst/>
          </a:prstGeom>
        </p:spPr>
        <p:txBody>
          <a:bodyPr vert="horz" lIns="91440" tIns="45720" rIns="91440" bIns="45720" rtlCol="0" anchor="t">
            <a:noAutofit/>
          </a:bodyPr>
          <a:lstStyle>
            <a:lvl1pPr>
              <a:defRPr sz="4400" b="1">
                <a:solidFill>
                  <a:srgbClr val="C20735"/>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Contacteer ons</a:t>
            </a:r>
            <a:endParaRPr lang="en-US"/>
          </a:p>
        </p:txBody>
      </p:sp>
    </p:spTree>
    <p:extLst>
      <p:ext uri="{BB962C8B-B14F-4D97-AF65-F5344CB8AC3E}">
        <p14:creationId xmlns:p14="http://schemas.microsoft.com/office/powerpoint/2010/main" val="2497971607"/>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4_Titeldia">
    <p:spTree>
      <p:nvGrpSpPr>
        <p:cNvPr id="1" name=""/>
        <p:cNvGrpSpPr/>
        <p:nvPr/>
      </p:nvGrpSpPr>
      <p:grpSpPr>
        <a:xfrm>
          <a:off x="0" y="0"/>
          <a:ext cx="0" cy="0"/>
          <a:chOff x="0" y="0"/>
          <a:chExt cx="0" cy="0"/>
        </a:xfrm>
      </p:grpSpPr>
      <p:cxnSp>
        <p:nvCxnSpPr>
          <p:cNvPr id="2" name="Straight Connector 31">
            <a:extLst>
              <a:ext uri="{FF2B5EF4-FFF2-40B4-BE49-F238E27FC236}">
                <a16:creationId xmlns:a16="http://schemas.microsoft.com/office/drawing/2014/main" id="{6DF03E8C-45BF-9E01-1DD6-BE37A44C4471}"/>
              </a:ext>
            </a:extLst>
          </p:cNvPr>
          <p:cNvCxnSpPr>
            <a:cxnSpLocks/>
          </p:cNvCxnSpPr>
          <p:nvPr/>
        </p:nvCxnSpPr>
        <p:spPr>
          <a:xfrm>
            <a:off x="725876" y="6494929"/>
            <a:ext cx="0" cy="363071"/>
          </a:xfrm>
          <a:prstGeom prst="line">
            <a:avLst/>
          </a:prstGeom>
          <a:ln w="28575">
            <a:solidFill>
              <a:srgbClr val="C20735"/>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BAC3F1E5-9FB0-8325-F2F1-7ABA32A7CCE2}"/>
              </a:ext>
            </a:extLst>
          </p:cNvPr>
          <p:cNvSpPr>
            <a:spLocks noGrp="1"/>
          </p:cNvSpPr>
          <p:nvPr>
            <p:ph type="ctrTitle" hasCustomPrompt="1"/>
          </p:nvPr>
        </p:nvSpPr>
        <p:spPr>
          <a:xfrm>
            <a:off x="5574575" y="1122363"/>
            <a:ext cx="5989896" cy="2320084"/>
          </a:xfrm>
        </p:spPr>
        <p:txBody>
          <a:bodyPr anchor="ctr">
            <a:normAutofit/>
          </a:bodyPr>
          <a:lstStyle>
            <a:lvl1pPr algn="r">
              <a:defRPr sz="5400" b="1">
                <a:solidFill>
                  <a:srgbClr val="C20735"/>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MENSENHANDEL</a:t>
            </a:r>
            <a:endParaRPr lang="en-US"/>
          </a:p>
        </p:txBody>
      </p:sp>
      <p:sp>
        <p:nvSpPr>
          <p:cNvPr id="7" name="Subtitle 2">
            <a:extLst>
              <a:ext uri="{FF2B5EF4-FFF2-40B4-BE49-F238E27FC236}">
                <a16:creationId xmlns:a16="http://schemas.microsoft.com/office/drawing/2014/main" id="{BB6AB9CD-257A-397C-CD30-D9273FA9FC83}"/>
              </a:ext>
            </a:extLst>
          </p:cNvPr>
          <p:cNvSpPr>
            <a:spLocks noGrp="1"/>
          </p:cNvSpPr>
          <p:nvPr>
            <p:ph type="subTitle" idx="1" hasCustomPrompt="1"/>
          </p:nvPr>
        </p:nvSpPr>
        <p:spPr>
          <a:xfrm>
            <a:off x="5574575" y="2757990"/>
            <a:ext cx="5989896" cy="1769835"/>
          </a:xfrm>
        </p:spPr>
        <p:txBody>
          <a:bodyPr/>
          <a:lstStyle>
            <a:lvl1pPr marL="0" indent="0" algn="r">
              <a:buNone/>
              <a:defRPr lang="nl-BE" sz="2800" b="0" i="0" smtClean="0">
                <a:solidFill>
                  <a:srgbClr val="404040"/>
                </a:solidFill>
                <a:effectLst/>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Wat? Waarom? Hoe? Wie?</a:t>
            </a:r>
            <a:endParaRPr lang="en-US"/>
          </a:p>
        </p:txBody>
      </p:sp>
      <p:sp>
        <p:nvSpPr>
          <p:cNvPr id="8" name="Rechthoek 10">
            <a:extLst>
              <a:ext uri="{FF2B5EF4-FFF2-40B4-BE49-F238E27FC236}">
                <a16:creationId xmlns:a16="http://schemas.microsoft.com/office/drawing/2014/main" id="{D74977D6-215F-1A18-19D5-11E11E0AB878}"/>
              </a:ext>
            </a:extLst>
          </p:cNvPr>
          <p:cNvSpPr/>
          <p:nvPr/>
        </p:nvSpPr>
        <p:spPr>
          <a:xfrm>
            <a:off x="10271965" y="6188457"/>
            <a:ext cx="1920036" cy="231134"/>
          </a:xfrm>
          <a:prstGeom prst="rect">
            <a:avLst/>
          </a:prstGeom>
          <a:solidFill>
            <a:srgbClr val="C20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descr="Logo">
            <a:extLst>
              <a:ext uri="{FF2B5EF4-FFF2-40B4-BE49-F238E27FC236}">
                <a16:creationId xmlns:a16="http://schemas.microsoft.com/office/drawing/2014/main" id="{50EB5A0A-C0F6-AC43-2DA2-16A6CF6F149E}"/>
              </a:ext>
            </a:extLst>
          </p:cNvPr>
          <p:cNvPicPr>
            <a:picLocks noChangeAspect="1"/>
          </p:cNvPicPr>
          <p:nvPr/>
        </p:nvPicPr>
        <p:blipFill>
          <a:blip r:embed="rId2"/>
          <a:stretch>
            <a:fillRect/>
          </a:stretch>
        </p:blipFill>
        <p:spPr>
          <a:xfrm>
            <a:off x="461797" y="2185"/>
            <a:ext cx="2025004" cy="999764"/>
          </a:xfrm>
          <a:prstGeom prst="rect">
            <a:avLst/>
          </a:prstGeom>
        </p:spPr>
      </p:pic>
      <p:pic>
        <p:nvPicPr>
          <p:cNvPr id="10" name="Picture 9" descr="Background pattern&#10;&#10;Description automatically generated">
            <a:extLst>
              <a:ext uri="{FF2B5EF4-FFF2-40B4-BE49-F238E27FC236}">
                <a16:creationId xmlns:a16="http://schemas.microsoft.com/office/drawing/2014/main" id="{492EFCC0-3CFD-29E3-BE9A-C149FE54379F}"/>
              </a:ext>
            </a:extLst>
          </p:cNvPr>
          <p:cNvPicPr>
            <a:picLocks noChangeAspect="1"/>
          </p:cNvPicPr>
          <p:nvPr/>
        </p:nvPicPr>
        <p:blipFill>
          <a:blip r:embed="rId3">
            <a:alphaModFix amt="85000"/>
          </a:blip>
          <a:srcRect t="5931" b="87355"/>
          <a:stretch>
            <a:fillRect/>
          </a:stretch>
        </p:blipFill>
        <p:spPr>
          <a:xfrm>
            <a:off x="3238493" y="6543665"/>
            <a:ext cx="8724903" cy="327026"/>
          </a:xfrm>
          <a:prstGeom prst="rect">
            <a:avLst/>
          </a:prstGeom>
          <a:noFill/>
          <a:ln cap="flat">
            <a:noFill/>
          </a:ln>
        </p:spPr>
      </p:pic>
    </p:spTree>
    <p:extLst>
      <p:ext uri="{BB962C8B-B14F-4D97-AF65-F5344CB8AC3E}">
        <p14:creationId xmlns:p14="http://schemas.microsoft.com/office/powerpoint/2010/main" val="10550965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5_Titeldia">
    <p:spTree>
      <p:nvGrpSpPr>
        <p:cNvPr id="1" name=""/>
        <p:cNvGrpSpPr/>
        <p:nvPr/>
      </p:nvGrpSpPr>
      <p:grpSpPr>
        <a:xfrm>
          <a:off x="0" y="0"/>
          <a:ext cx="0" cy="0"/>
          <a:chOff x="0" y="0"/>
          <a:chExt cx="0" cy="0"/>
        </a:xfrm>
      </p:grpSpPr>
      <p:cxnSp>
        <p:nvCxnSpPr>
          <p:cNvPr id="2" name="Straight Connector 31">
            <a:extLst>
              <a:ext uri="{FF2B5EF4-FFF2-40B4-BE49-F238E27FC236}">
                <a16:creationId xmlns:a16="http://schemas.microsoft.com/office/drawing/2014/main" id="{63F197BA-EE69-553B-5919-771307F6D0A6}"/>
              </a:ext>
            </a:extLst>
          </p:cNvPr>
          <p:cNvCxnSpPr>
            <a:cxnSpLocks/>
          </p:cNvCxnSpPr>
          <p:nvPr/>
        </p:nvCxnSpPr>
        <p:spPr>
          <a:xfrm>
            <a:off x="725876" y="6494929"/>
            <a:ext cx="0" cy="363071"/>
          </a:xfrm>
          <a:prstGeom prst="line">
            <a:avLst/>
          </a:prstGeom>
          <a:ln w="28575">
            <a:solidFill>
              <a:srgbClr val="C20735"/>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3BE33D40-137C-5B02-0D30-13FEF25F9E0C}"/>
              </a:ext>
            </a:extLst>
          </p:cNvPr>
          <p:cNvSpPr>
            <a:spLocks noGrp="1"/>
          </p:cNvSpPr>
          <p:nvPr>
            <p:ph type="ctrTitle" hasCustomPrompt="1"/>
          </p:nvPr>
        </p:nvSpPr>
        <p:spPr>
          <a:xfrm>
            <a:off x="5574575" y="1122363"/>
            <a:ext cx="5989896" cy="2320084"/>
          </a:xfrm>
        </p:spPr>
        <p:txBody>
          <a:bodyPr anchor="ctr">
            <a:normAutofit/>
          </a:bodyPr>
          <a:lstStyle>
            <a:lvl1pPr algn="r">
              <a:defRPr sz="5400" b="1">
                <a:solidFill>
                  <a:srgbClr val="C20735"/>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MENSENHANDEL</a:t>
            </a:r>
            <a:endParaRPr lang="en-US"/>
          </a:p>
        </p:txBody>
      </p:sp>
      <p:sp>
        <p:nvSpPr>
          <p:cNvPr id="7" name="Subtitle 2">
            <a:extLst>
              <a:ext uri="{FF2B5EF4-FFF2-40B4-BE49-F238E27FC236}">
                <a16:creationId xmlns:a16="http://schemas.microsoft.com/office/drawing/2014/main" id="{8F6E9619-486C-7CFC-3FE2-DBEBBF291FE4}"/>
              </a:ext>
            </a:extLst>
          </p:cNvPr>
          <p:cNvSpPr>
            <a:spLocks noGrp="1"/>
          </p:cNvSpPr>
          <p:nvPr>
            <p:ph type="subTitle" idx="1" hasCustomPrompt="1"/>
          </p:nvPr>
        </p:nvSpPr>
        <p:spPr>
          <a:xfrm>
            <a:off x="5574575" y="2757990"/>
            <a:ext cx="5989896" cy="1769835"/>
          </a:xfrm>
        </p:spPr>
        <p:txBody>
          <a:bodyPr/>
          <a:lstStyle>
            <a:lvl1pPr marL="0" indent="0" algn="r">
              <a:buNone/>
              <a:defRPr lang="nl-BE" sz="2800" b="0" i="0" smtClean="0">
                <a:solidFill>
                  <a:srgbClr val="404040"/>
                </a:solidFill>
                <a:effectLst/>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Wat? Waarom? Hoe? Wie?</a:t>
            </a:r>
            <a:endParaRPr lang="en-US"/>
          </a:p>
        </p:txBody>
      </p:sp>
      <p:sp>
        <p:nvSpPr>
          <p:cNvPr id="8" name="Rechthoek 10">
            <a:extLst>
              <a:ext uri="{FF2B5EF4-FFF2-40B4-BE49-F238E27FC236}">
                <a16:creationId xmlns:a16="http://schemas.microsoft.com/office/drawing/2014/main" id="{03389520-D6C3-90C2-C722-20A5ED720D8F}"/>
              </a:ext>
            </a:extLst>
          </p:cNvPr>
          <p:cNvSpPr/>
          <p:nvPr/>
        </p:nvSpPr>
        <p:spPr>
          <a:xfrm>
            <a:off x="10271965" y="6188457"/>
            <a:ext cx="1920036" cy="231134"/>
          </a:xfrm>
          <a:prstGeom prst="rect">
            <a:avLst/>
          </a:prstGeom>
          <a:solidFill>
            <a:srgbClr val="C20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descr="Logo">
            <a:extLst>
              <a:ext uri="{FF2B5EF4-FFF2-40B4-BE49-F238E27FC236}">
                <a16:creationId xmlns:a16="http://schemas.microsoft.com/office/drawing/2014/main" id="{0A31ADD3-FD0D-D203-E0F4-D54989D439E4}"/>
              </a:ext>
            </a:extLst>
          </p:cNvPr>
          <p:cNvPicPr>
            <a:picLocks noChangeAspect="1"/>
          </p:cNvPicPr>
          <p:nvPr/>
        </p:nvPicPr>
        <p:blipFill>
          <a:blip r:embed="rId2"/>
          <a:stretch>
            <a:fillRect/>
          </a:stretch>
        </p:blipFill>
        <p:spPr>
          <a:xfrm>
            <a:off x="461797" y="2185"/>
            <a:ext cx="2025004" cy="999764"/>
          </a:xfrm>
          <a:prstGeom prst="rect">
            <a:avLst/>
          </a:prstGeom>
        </p:spPr>
      </p:pic>
      <p:pic>
        <p:nvPicPr>
          <p:cNvPr id="10" name="Picture 9" descr="Background pattern&#10;&#10;Description automatically generated">
            <a:extLst>
              <a:ext uri="{FF2B5EF4-FFF2-40B4-BE49-F238E27FC236}">
                <a16:creationId xmlns:a16="http://schemas.microsoft.com/office/drawing/2014/main" id="{4D7B4294-41E6-5D1E-9E94-D00D35638297}"/>
              </a:ext>
            </a:extLst>
          </p:cNvPr>
          <p:cNvPicPr>
            <a:picLocks noChangeAspect="1"/>
          </p:cNvPicPr>
          <p:nvPr/>
        </p:nvPicPr>
        <p:blipFill>
          <a:blip r:embed="rId3">
            <a:alphaModFix amt="85000"/>
          </a:blip>
          <a:srcRect t="5931" b="87355"/>
          <a:stretch>
            <a:fillRect/>
          </a:stretch>
        </p:blipFill>
        <p:spPr>
          <a:xfrm>
            <a:off x="3238493" y="6543665"/>
            <a:ext cx="8724903" cy="327026"/>
          </a:xfrm>
          <a:prstGeom prst="rect">
            <a:avLst/>
          </a:prstGeom>
          <a:noFill/>
          <a:ln cap="flat">
            <a:noFill/>
          </a:ln>
        </p:spPr>
      </p:pic>
    </p:spTree>
    <p:extLst>
      <p:ext uri="{BB962C8B-B14F-4D97-AF65-F5344CB8AC3E}">
        <p14:creationId xmlns:p14="http://schemas.microsoft.com/office/powerpoint/2010/main" val="22574367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3_Titeldia">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49C27570-96EB-8441-9216-F117E71F2A08}"/>
              </a:ext>
            </a:extLst>
          </p:cNvPr>
          <p:cNvSpPr>
            <a:spLocks noGrp="1"/>
          </p:cNvSpPr>
          <p:nvPr>
            <p:ph type="ctrTitle" hasCustomPrompt="1"/>
          </p:nvPr>
        </p:nvSpPr>
        <p:spPr>
          <a:xfrm>
            <a:off x="1382787" y="1122364"/>
            <a:ext cx="4550865" cy="2320084"/>
          </a:xfrm>
        </p:spPr>
        <p:txBody>
          <a:bodyPr anchor="ctr">
            <a:normAutofit/>
          </a:bodyPr>
          <a:lstStyle>
            <a:lvl1pPr algn="l">
              <a:defRPr sz="5400" b="1">
                <a:solidFill>
                  <a:srgbClr val="C20735"/>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Voorbeelden</a:t>
            </a:r>
            <a:endParaRPr lang="en-US"/>
          </a:p>
        </p:txBody>
      </p:sp>
      <p:cxnSp>
        <p:nvCxnSpPr>
          <p:cNvPr id="2" name="Straight Connector 31">
            <a:extLst>
              <a:ext uri="{FF2B5EF4-FFF2-40B4-BE49-F238E27FC236}">
                <a16:creationId xmlns:a16="http://schemas.microsoft.com/office/drawing/2014/main" id="{08D26DDE-9EA2-D0AE-6F54-A6000482AD0A}"/>
              </a:ext>
            </a:extLst>
          </p:cNvPr>
          <p:cNvCxnSpPr>
            <a:cxnSpLocks/>
          </p:cNvCxnSpPr>
          <p:nvPr/>
        </p:nvCxnSpPr>
        <p:spPr>
          <a:xfrm>
            <a:off x="725876" y="6494929"/>
            <a:ext cx="0" cy="363071"/>
          </a:xfrm>
          <a:prstGeom prst="line">
            <a:avLst/>
          </a:prstGeom>
          <a:ln w="28575">
            <a:solidFill>
              <a:srgbClr val="C20735"/>
            </a:solidFill>
          </a:ln>
        </p:spPr>
        <p:style>
          <a:lnRef idx="1">
            <a:schemeClr val="accent1"/>
          </a:lnRef>
          <a:fillRef idx="0">
            <a:schemeClr val="accent1"/>
          </a:fillRef>
          <a:effectRef idx="0">
            <a:schemeClr val="accent1"/>
          </a:effectRef>
          <a:fontRef idx="minor">
            <a:schemeClr val="tx1"/>
          </a:fontRef>
        </p:style>
      </p:cxnSp>
      <p:pic>
        <p:nvPicPr>
          <p:cNvPr id="8" name="Picture 7" descr="Logo">
            <a:extLst>
              <a:ext uri="{FF2B5EF4-FFF2-40B4-BE49-F238E27FC236}">
                <a16:creationId xmlns:a16="http://schemas.microsoft.com/office/drawing/2014/main" id="{D9FEE0C3-41EF-3F83-9E41-27F000204777}"/>
              </a:ext>
            </a:extLst>
          </p:cNvPr>
          <p:cNvPicPr>
            <a:picLocks noChangeAspect="1"/>
          </p:cNvPicPr>
          <p:nvPr/>
        </p:nvPicPr>
        <p:blipFill>
          <a:blip r:embed="rId2"/>
          <a:stretch>
            <a:fillRect/>
          </a:stretch>
        </p:blipFill>
        <p:spPr>
          <a:xfrm>
            <a:off x="461797" y="2185"/>
            <a:ext cx="2025004" cy="999764"/>
          </a:xfrm>
          <a:prstGeom prst="rect">
            <a:avLst/>
          </a:prstGeom>
        </p:spPr>
      </p:pic>
      <p:pic>
        <p:nvPicPr>
          <p:cNvPr id="9" name="Picture 9" descr="Background pattern&#10;&#10;Description automatically generated">
            <a:extLst>
              <a:ext uri="{FF2B5EF4-FFF2-40B4-BE49-F238E27FC236}">
                <a16:creationId xmlns:a16="http://schemas.microsoft.com/office/drawing/2014/main" id="{978017C6-EDEC-08FB-564F-3EA2C27A1F77}"/>
              </a:ext>
            </a:extLst>
          </p:cNvPr>
          <p:cNvPicPr>
            <a:picLocks noChangeAspect="1"/>
          </p:cNvPicPr>
          <p:nvPr/>
        </p:nvPicPr>
        <p:blipFill>
          <a:blip r:embed="rId3">
            <a:alphaModFix amt="85000"/>
          </a:blip>
          <a:srcRect t="5931" b="87355"/>
          <a:stretch>
            <a:fillRect/>
          </a:stretch>
        </p:blipFill>
        <p:spPr>
          <a:xfrm>
            <a:off x="3238493" y="6543665"/>
            <a:ext cx="8724903" cy="327026"/>
          </a:xfrm>
          <a:prstGeom prst="rect">
            <a:avLst/>
          </a:prstGeom>
          <a:noFill/>
          <a:ln cap="flat">
            <a:noFill/>
          </a:ln>
        </p:spPr>
      </p:pic>
      <p:sp>
        <p:nvSpPr>
          <p:cNvPr id="3" name="Rechthoek 10">
            <a:extLst>
              <a:ext uri="{FF2B5EF4-FFF2-40B4-BE49-F238E27FC236}">
                <a16:creationId xmlns:a16="http://schemas.microsoft.com/office/drawing/2014/main" id="{96BFE8D2-D715-01C3-957C-EAD21F5978A0}"/>
              </a:ext>
            </a:extLst>
          </p:cNvPr>
          <p:cNvSpPr/>
          <p:nvPr/>
        </p:nvSpPr>
        <p:spPr>
          <a:xfrm>
            <a:off x="1474299" y="2697112"/>
            <a:ext cx="1920036" cy="231134"/>
          </a:xfrm>
          <a:prstGeom prst="rect">
            <a:avLst/>
          </a:prstGeom>
          <a:solidFill>
            <a:srgbClr val="C20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642530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el en object">
    <p:spTree>
      <p:nvGrpSpPr>
        <p:cNvPr id="1" name=""/>
        <p:cNvGrpSpPr/>
        <p:nvPr/>
      </p:nvGrpSpPr>
      <p:grpSpPr>
        <a:xfrm>
          <a:off x="0" y="0"/>
          <a:ext cx="0" cy="0"/>
          <a:chOff x="0" y="0"/>
          <a:chExt cx="0" cy="0"/>
        </a:xfrm>
      </p:grpSpPr>
      <p:sp>
        <p:nvSpPr>
          <p:cNvPr id="14" name="Subtitle 2">
            <a:extLst>
              <a:ext uri="{FF2B5EF4-FFF2-40B4-BE49-F238E27FC236}">
                <a16:creationId xmlns:a16="http://schemas.microsoft.com/office/drawing/2014/main" id="{E326BBAD-4C4F-8A4D-9222-1241FE07CF38}"/>
              </a:ext>
            </a:extLst>
          </p:cNvPr>
          <p:cNvSpPr>
            <a:spLocks noGrp="1"/>
          </p:cNvSpPr>
          <p:nvPr>
            <p:ph type="subTitle" idx="10" hasCustomPrompt="1"/>
          </p:nvPr>
        </p:nvSpPr>
        <p:spPr>
          <a:xfrm>
            <a:off x="6095999" y="3451152"/>
            <a:ext cx="5468472" cy="3043777"/>
          </a:xfrm>
        </p:spPr>
        <p:txBody>
          <a:bodyP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lang="nl-BE" sz="2400" b="0" i="0" smtClean="0">
                <a:solidFill>
                  <a:srgbClr val="404040"/>
                </a:solidFill>
                <a:effectLst/>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a:t>Privé-ontvangst</a:t>
            </a: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a:t>Straatprostitutie</a:t>
            </a: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a:t>Nigeriaanse netwerken</a:t>
            </a: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a:t>Raamprostitutie</a:t>
            </a: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a:t>Massagesalons</a:t>
            </a: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a:t>Bar</a:t>
            </a: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nl-NL"/>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a:t>                  </a:t>
            </a:r>
          </a:p>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p:txBody>
      </p:sp>
      <p:sp>
        <p:nvSpPr>
          <p:cNvPr id="15" name="Rechthoek 14">
            <a:extLst>
              <a:ext uri="{FF2B5EF4-FFF2-40B4-BE49-F238E27FC236}">
                <a16:creationId xmlns:a16="http://schemas.microsoft.com/office/drawing/2014/main" id="{A5EC0B23-9083-DE47-A920-E8FAD8CE6899}"/>
              </a:ext>
            </a:extLst>
          </p:cNvPr>
          <p:cNvSpPr/>
          <p:nvPr/>
        </p:nvSpPr>
        <p:spPr>
          <a:xfrm>
            <a:off x="3239360" y="580018"/>
            <a:ext cx="1503938" cy="248530"/>
          </a:xfrm>
          <a:prstGeom prst="rect">
            <a:avLst/>
          </a:prstGeom>
          <a:solidFill>
            <a:srgbClr val="C20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 name="Straight Connector 31">
            <a:extLst>
              <a:ext uri="{FF2B5EF4-FFF2-40B4-BE49-F238E27FC236}">
                <a16:creationId xmlns:a16="http://schemas.microsoft.com/office/drawing/2014/main" id="{7E938CF6-5D08-9046-99EC-E13A0C4E22D7}"/>
              </a:ext>
            </a:extLst>
          </p:cNvPr>
          <p:cNvCxnSpPr>
            <a:cxnSpLocks/>
          </p:cNvCxnSpPr>
          <p:nvPr/>
        </p:nvCxnSpPr>
        <p:spPr>
          <a:xfrm>
            <a:off x="11416145" y="704283"/>
            <a:ext cx="775855" cy="0"/>
          </a:xfrm>
          <a:prstGeom prst="line">
            <a:avLst/>
          </a:prstGeom>
          <a:ln w="28575">
            <a:solidFill>
              <a:srgbClr val="C20735"/>
            </a:solidFill>
          </a:ln>
        </p:spPr>
        <p:style>
          <a:lnRef idx="1">
            <a:schemeClr val="accent1"/>
          </a:lnRef>
          <a:fillRef idx="0">
            <a:schemeClr val="accent1"/>
          </a:fillRef>
          <a:effectRef idx="0">
            <a:schemeClr val="accent1"/>
          </a:effectRef>
          <a:fontRef idx="minor">
            <a:schemeClr val="tx1"/>
          </a:fontRef>
        </p:style>
      </p:cxnSp>
      <p:sp>
        <p:nvSpPr>
          <p:cNvPr id="24" name="Rechthoek 23">
            <a:extLst>
              <a:ext uri="{FF2B5EF4-FFF2-40B4-BE49-F238E27FC236}">
                <a16:creationId xmlns:a16="http://schemas.microsoft.com/office/drawing/2014/main" id="{00F4A6D2-AEDF-B642-A4C5-9E7A6391A992}"/>
              </a:ext>
            </a:extLst>
          </p:cNvPr>
          <p:cNvSpPr/>
          <p:nvPr/>
        </p:nvSpPr>
        <p:spPr>
          <a:xfrm>
            <a:off x="10226396" y="572815"/>
            <a:ext cx="1154483" cy="276999"/>
          </a:xfrm>
          <a:prstGeom prst="rect">
            <a:avLst/>
          </a:prstGeom>
        </p:spPr>
        <p:txBody>
          <a:bodyPr wrap="none" anchor="ctr">
            <a:spAutoFit/>
          </a:bodyPr>
          <a:lstStyle/>
          <a:p>
            <a:pPr lvl="0">
              <a:defRPr sz="1800">
                <a:solidFill>
                  <a:srgbClr val="000000"/>
                </a:solidFill>
              </a:defRPr>
            </a:pPr>
            <a:r>
              <a:rPr lang="nl-BE" sz="1200" b="0" i="0">
                <a:solidFill>
                  <a:srgbClr val="AAAAAA"/>
                </a:solidFill>
                <a:latin typeface="Fira Sans Light" panose="020B0403050000020004" pitchFamily="34" charset="0"/>
              </a:rPr>
              <a:t>Orgaanhandel</a:t>
            </a:r>
          </a:p>
        </p:txBody>
      </p:sp>
      <p:sp>
        <p:nvSpPr>
          <p:cNvPr id="28" name="Rechthoek 27">
            <a:extLst>
              <a:ext uri="{FF2B5EF4-FFF2-40B4-BE49-F238E27FC236}">
                <a16:creationId xmlns:a16="http://schemas.microsoft.com/office/drawing/2014/main" id="{1C11ABA6-A78C-094E-9974-19CAB6BE8F0B}"/>
              </a:ext>
            </a:extLst>
          </p:cNvPr>
          <p:cNvSpPr/>
          <p:nvPr/>
        </p:nvSpPr>
        <p:spPr>
          <a:xfrm>
            <a:off x="8193460" y="585576"/>
            <a:ext cx="1988045" cy="276999"/>
          </a:xfrm>
          <a:prstGeom prst="rect">
            <a:avLst/>
          </a:prstGeom>
        </p:spPr>
        <p:txBody>
          <a:bodyPr wrap="none" anchor="ctr">
            <a:spAutoFit/>
          </a:bodyPr>
          <a:lstStyle/>
          <a:p>
            <a:pPr lvl="0">
              <a:defRPr sz="1800">
                <a:solidFill>
                  <a:srgbClr val="000000"/>
                </a:solidFill>
              </a:defRPr>
            </a:pPr>
            <a:r>
              <a:rPr lang="nl-BE" sz="1200" b="0" i="0">
                <a:solidFill>
                  <a:srgbClr val="AAAAAA"/>
                </a:solidFill>
                <a:latin typeface="Fira Sans Light" panose="020B0403050000020004" pitchFamily="34" charset="0"/>
              </a:rPr>
              <a:t>Uitbuiting criminele feiten</a:t>
            </a:r>
          </a:p>
        </p:txBody>
      </p:sp>
      <p:sp>
        <p:nvSpPr>
          <p:cNvPr id="29" name="Rechthoek 28">
            <a:extLst>
              <a:ext uri="{FF2B5EF4-FFF2-40B4-BE49-F238E27FC236}">
                <a16:creationId xmlns:a16="http://schemas.microsoft.com/office/drawing/2014/main" id="{C42C72E2-81A2-6B47-BEF8-D92A86150699}"/>
              </a:ext>
            </a:extLst>
          </p:cNvPr>
          <p:cNvSpPr/>
          <p:nvPr/>
        </p:nvSpPr>
        <p:spPr>
          <a:xfrm>
            <a:off x="6644631" y="572815"/>
            <a:ext cx="1503938" cy="276999"/>
          </a:xfrm>
          <a:prstGeom prst="rect">
            <a:avLst/>
          </a:prstGeom>
        </p:spPr>
        <p:txBody>
          <a:bodyPr wrap="none" anchor="ctr">
            <a:spAutoFit/>
          </a:bodyPr>
          <a:lstStyle/>
          <a:p>
            <a:pPr lvl="0">
              <a:defRPr sz="1800">
                <a:solidFill>
                  <a:srgbClr val="000000"/>
                </a:solidFill>
              </a:defRPr>
            </a:pPr>
            <a:r>
              <a:rPr lang="nl-BE" sz="1200" b="0" i="0">
                <a:solidFill>
                  <a:srgbClr val="AAAAAA"/>
                </a:solidFill>
                <a:latin typeface="Fira Sans Light" panose="020B0403050000020004" pitchFamily="34" charset="0"/>
              </a:rPr>
              <a:t>Uitbuiting bedelarij</a:t>
            </a:r>
          </a:p>
        </p:txBody>
      </p:sp>
      <p:sp>
        <p:nvSpPr>
          <p:cNvPr id="30" name="Rechthoek 29">
            <a:extLst>
              <a:ext uri="{FF2B5EF4-FFF2-40B4-BE49-F238E27FC236}">
                <a16:creationId xmlns:a16="http://schemas.microsoft.com/office/drawing/2014/main" id="{56CE4091-0174-CC4E-A15C-766FACA27A9E}"/>
              </a:ext>
            </a:extLst>
          </p:cNvPr>
          <p:cNvSpPr/>
          <p:nvPr/>
        </p:nvSpPr>
        <p:spPr>
          <a:xfrm>
            <a:off x="4828294" y="572815"/>
            <a:ext cx="1800493" cy="276999"/>
          </a:xfrm>
          <a:prstGeom prst="rect">
            <a:avLst/>
          </a:prstGeom>
        </p:spPr>
        <p:txBody>
          <a:bodyPr wrap="none" anchor="ctr">
            <a:spAutoFit/>
          </a:bodyPr>
          <a:lstStyle/>
          <a:p>
            <a:pPr lvl="0">
              <a:defRPr sz="1800">
                <a:solidFill>
                  <a:srgbClr val="000000"/>
                </a:solidFill>
              </a:defRPr>
            </a:pPr>
            <a:r>
              <a:rPr lang="nl-BE" sz="1200" b="0" i="0">
                <a:solidFill>
                  <a:srgbClr val="AAAAAA"/>
                </a:solidFill>
                <a:latin typeface="Fira Sans Light" panose="020B0403050000020004" pitchFamily="34" charset="0"/>
              </a:rPr>
              <a:t>Economische uitbuiting</a:t>
            </a:r>
          </a:p>
        </p:txBody>
      </p:sp>
      <p:sp>
        <p:nvSpPr>
          <p:cNvPr id="35" name="Title 1">
            <a:extLst>
              <a:ext uri="{FF2B5EF4-FFF2-40B4-BE49-F238E27FC236}">
                <a16:creationId xmlns:a16="http://schemas.microsoft.com/office/drawing/2014/main" id="{3365D701-F2C4-4C4E-BFBE-A97E82D34AF3}"/>
              </a:ext>
            </a:extLst>
          </p:cNvPr>
          <p:cNvSpPr>
            <a:spLocks noGrp="1"/>
          </p:cNvSpPr>
          <p:nvPr>
            <p:ph type="ctrTitle" hasCustomPrompt="1"/>
          </p:nvPr>
        </p:nvSpPr>
        <p:spPr>
          <a:xfrm>
            <a:off x="6095999" y="1122363"/>
            <a:ext cx="5468471" cy="2320084"/>
          </a:xfrm>
        </p:spPr>
        <p:txBody>
          <a:bodyPr anchor="ctr"/>
          <a:lstStyle>
            <a:lvl1pPr algn="r">
              <a:defRPr sz="6000" b="1">
                <a:solidFill>
                  <a:srgbClr val="C20735"/>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Seksuele</a:t>
            </a:r>
            <a:br>
              <a:rPr lang="nl-NL"/>
            </a:br>
            <a:r>
              <a:rPr lang="nl-NL"/>
              <a:t>uitbuiting</a:t>
            </a:r>
            <a:endParaRPr lang="en-US"/>
          </a:p>
        </p:txBody>
      </p:sp>
      <p:cxnSp>
        <p:nvCxnSpPr>
          <p:cNvPr id="2" name="Straight Connector 31">
            <a:extLst>
              <a:ext uri="{FF2B5EF4-FFF2-40B4-BE49-F238E27FC236}">
                <a16:creationId xmlns:a16="http://schemas.microsoft.com/office/drawing/2014/main" id="{BAB75B4C-F368-1D30-07B4-0285EE411605}"/>
              </a:ext>
            </a:extLst>
          </p:cNvPr>
          <p:cNvCxnSpPr>
            <a:cxnSpLocks/>
          </p:cNvCxnSpPr>
          <p:nvPr/>
        </p:nvCxnSpPr>
        <p:spPr>
          <a:xfrm>
            <a:off x="725876" y="6494929"/>
            <a:ext cx="0" cy="363071"/>
          </a:xfrm>
          <a:prstGeom prst="line">
            <a:avLst/>
          </a:prstGeom>
          <a:ln w="28575">
            <a:solidFill>
              <a:srgbClr val="C20735"/>
            </a:solidFill>
          </a:ln>
        </p:spPr>
        <p:style>
          <a:lnRef idx="1">
            <a:schemeClr val="accent1"/>
          </a:lnRef>
          <a:fillRef idx="0">
            <a:schemeClr val="accent1"/>
          </a:fillRef>
          <a:effectRef idx="0">
            <a:schemeClr val="accent1"/>
          </a:effectRef>
          <a:fontRef idx="minor">
            <a:schemeClr val="tx1"/>
          </a:fontRef>
        </p:style>
      </p:cxnSp>
      <p:sp>
        <p:nvSpPr>
          <p:cNvPr id="5" name="Rechthoek 30">
            <a:extLst>
              <a:ext uri="{FF2B5EF4-FFF2-40B4-BE49-F238E27FC236}">
                <a16:creationId xmlns:a16="http://schemas.microsoft.com/office/drawing/2014/main" id="{E271B210-0180-8EA5-9487-C9B7BFD7E139}"/>
              </a:ext>
            </a:extLst>
          </p:cNvPr>
          <p:cNvSpPr/>
          <p:nvPr/>
        </p:nvSpPr>
        <p:spPr>
          <a:xfrm>
            <a:off x="3252621" y="572815"/>
            <a:ext cx="1532029" cy="276999"/>
          </a:xfrm>
          <a:prstGeom prst="rect">
            <a:avLst/>
          </a:prstGeom>
        </p:spPr>
        <p:txBody>
          <a:bodyPr wrap="square" anchor="ctr">
            <a:spAutoFit/>
          </a:bodyPr>
          <a:lstStyle/>
          <a:p>
            <a:pPr lvl="0" algn="ctr">
              <a:defRPr sz="1800">
                <a:solidFill>
                  <a:srgbClr val="000000"/>
                </a:solidFill>
              </a:defRPr>
            </a:pPr>
            <a:r>
              <a:rPr lang="nl-BE" sz="1200" b="0" i="0">
                <a:solidFill>
                  <a:schemeClr val="bg1"/>
                </a:solidFill>
                <a:latin typeface="Fira Sans SemiBold" panose="020B0503050000020004" pitchFamily="34" charset="0"/>
              </a:rPr>
              <a:t>Seksuele uitbuiting</a:t>
            </a:r>
          </a:p>
        </p:txBody>
      </p:sp>
      <p:pic>
        <p:nvPicPr>
          <p:cNvPr id="7" name="Picture 6" descr="Logo">
            <a:extLst>
              <a:ext uri="{FF2B5EF4-FFF2-40B4-BE49-F238E27FC236}">
                <a16:creationId xmlns:a16="http://schemas.microsoft.com/office/drawing/2014/main" id="{AEC21127-5004-DB15-7DC0-29565E30EB53}"/>
              </a:ext>
            </a:extLst>
          </p:cNvPr>
          <p:cNvPicPr>
            <a:picLocks noChangeAspect="1"/>
          </p:cNvPicPr>
          <p:nvPr/>
        </p:nvPicPr>
        <p:blipFill>
          <a:blip r:embed="rId2"/>
          <a:stretch>
            <a:fillRect/>
          </a:stretch>
        </p:blipFill>
        <p:spPr>
          <a:xfrm>
            <a:off x="461797" y="2185"/>
            <a:ext cx="2025004" cy="999764"/>
          </a:xfrm>
          <a:prstGeom prst="rect">
            <a:avLst/>
          </a:prstGeom>
        </p:spPr>
      </p:pic>
      <p:pic>
        <p:nvPicPr>
          <p:cNvPr id="8" name="Picture 9" descr="Background pattern&#10;&#10;Description automatically generated">
            <a:extLst>
              <a:ext uri="{FF2B5EF4-FFF2-40B4-BE49-F238E27FC236}">
                <a16:creationId xmlns:a16="http://schemas.microsoft.com/office/drawing/2014/main" id="{AEC7C2FC-8572-17C6-0D47-281886D06735}"/>
              </a:ext>
            </a:extLst>
          </p:cNvPr>
          <p:cNvPicPr>
            <a:picLocks noChangeAspect="1"/>
          </p:cNvPicPr>
          <p:nvPr/>
        </p:nvPicPr>
        <p:blipFill>
          <a:blip r:embed="rId3">
            <a:alphaModFix amt="85000"/>
          </a:blip>
          <a:srcRect t="5931" b="87355"/>
          <a:stretch>
            <a:fillRect/>
          </a:stretch>
        </p:blipFill>
        <p:spPr>
          <a:xfrm>
            <a:off x="3238493" y="6543665"/>
            <a:ext cx="8724903" cy="327026"/>
          </a:xfrm>
          <a:prstGeom prst="rect">
            <a:avLst/>
          </a:prstGeom>
          <a:noFill/>
          <a:ln cap="flat">
            <a:noFill/>
          </a:ln>
        </p:spPr>
      </p:pic>
    </p:spTree>
    <p:extLst>
      <p:ext uri="{BB962C8B-B14F-4D97-AF65-F5344CB8AC3E}">
        <p14:creationId xmlns:p14="http://schemas.microsoft.com/office/powerpoint/2010/main" val="5530519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Economische uitbuiting nav">
    <p:spTree>
      <p:nvGrpSpPr>
        <p:cNvPr id="1" name=""/>
        <p:cNvGrpSpPr/>
        <p:nvPr/>
      </p:nvGrpSpPr>
      <p:grpSpPr>
        <a:xfrm>
          <a:off x="0" y="0"/>
          <a:ext cx="0" cy="0"/>
          <a:chOff x="0" y="0"/>
          <a:chExt cx="0" cy="0"/>
        </a:xfrm>
      </p:grpSpPr>
      <p:sp>
        <p:nvSpPr>
          <p:cNvPr id="15" name="Rechthoek 14">
            <a:extLst>
              <a:ext uri="{FF2B5EF4-FFF2-40B4-BE49-F238E27FC236}">
                <a16:creationId xmlns:a16="http://schemas.microsoft.com/office/drawing/2014/main" id="{A5EC0B23-9083-DE47-A920-E8FAD8CE6899}"/>
              </a:ext>
            </a:extLst>
          </p:cNvPr>
          <p:cNvSpPr/>
          <p:nvPr/>
        </p:nvSpPr>
        <p:spPr>
          <a:xfrm>
            <a:off x="4873081" y="580017"/>
            <a:ext cx="1710725" cy="282557"/>
          </a:xfrm>
          <a:prstGeom prst="rect">
            <a:avLst/>
          </a:prstGeom>
          <a:solidFill>
            <a:srgbClr val="C207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hthoek 23">
            <a:extLst>
              <a:ext uri="{FF2B5EF4-FFF2-40B4-BE49-F238E27FC236}">
                <a16:creationId xmlns:a16="http://schemas.microsoft.com/office/drawing/2014/main" id="{00F4A6D2-AEDF-B642-A4C5-9E7A6391A992}"/>
              </a:ext>
            </a:extLst>
          </p:cNvPr>
          <p:cNvSpPr/>
          <p:nvPr/>
        </p:nvSpPr>
        <p:spPr>
          <a:xfrm>
            <a:off x="10226396" y="572815"/>
            <a:ext cx="1154483" cy="276999"/>
          </a:xfrm>
          <a:prstGeom prst="rect">
            <a:avLst/>
          </a:prstGeom>
        </p:spPr>
        <p:txBody>
          <a:bodyPr wrap="none" anchor="ctr">
            <a:spAutoFit/>
          </a:bodyPr>
          <a:lstStyle/>
          <a:p>
            <a:pPr lvl="0">
              <a:defRPr sz="1800">
                <a:solidFill>
                  <a:srgbClr val="000000"/>
                </a:solidFill>
              </a:defRPr>
            </a:pPr>
            <a:r>
              <a:rPr lang="nl-BE" sz="1200" b="0" i="0">
                <a:solidFill>
                  <a:srgbClr val="AAAAAA"/>
                </a:solidFill>
                <a:latin typeface="Fira Sans Light" panose="020B0403050000020004" pitchFamily="34" charset="0"/>
              </a:rPr>
              <a:t>Orgaanhandel</a:t>
            </a:r>
          </a:p>
        </p:txBody>
      </p:sp>
      <p:sp>
        <p:nvSpPr>
          <p:cNvPr id="28" name="Rechthoek 27">
            <a:extLst>
              <a:ext uri="{FF2B5EF4-FFF2-40B4-BE49-F238E27FC236}">
                <a16:creationId xmlns:a16="http://schemas.microsoft.com/office/drawing/2014/main" id="{1C11ABA6-A78C-094E-9974-19CAB6BE8F0B}"/>
              </a:ext>
            </a:extLst>
          </p:cNvPr>
          <p:cNvSpPr/>
          <p:nvPr/>
        </p:nvSpPr>
        <p:spPr>
          <a:xfrm>
            <a:off x="8193460" y="585576"/>
            <a:ext cx="1988045" cy="276999"/>
          </a:xfrm>
          <a:prstGeom prst="rect">
            <a:avLst/>
          </a:prstGeom>
        </p:spPr>
        <p:txBody>
          <a:bodyPr wrap="none" anchor="ctr">
            <a:spAutoFit/>
          </a:bodyPr>
          <a:lstStyle/>
          <a:p>
            <a:pPr lvl="0">
              <a:defRPr sz="1800">
                <a:solidFill>
                  <a:srgbClr val="000000"/>
                </a:solidFill>
              </a:defRPr>
            </a:pPr>
            <a:r>
              <a:rPr lang="nl-BE" sz="1200" b="0" i="0">
                <a:solidFill>
                  <a:srgbClr val="AAAAAA"/>
                </a:solidFill>
                <a:latin typeface="Fira Sans Light" panose="020B0403050000020004" pitchFamily="34" charset="0"/>
              </a:rPr>
              <a:t>Uitbuiting criminele feiten</a:t>
            </a:r>
          </a:p>
        </p:txBody>
      </p:sp>
      <p:sp>
        <p:nvSpPr>
          <p:cNvPr id="29" name="Rechthoek 28">
            <a:extLst>
              <a:ext uri="{FF2B5EF4-FFF2-40B4-BE49-F238E27FC236}">
                <a16:creationId xmlns:a16="http://schemas.microsoft.com/office/drawing/2014/main" id="{C42C72E2-81A2-6B47-BEF8-D92A86150699}"/>
              </a:ext>
            </a:extLst>
          </p:cNvPr>
          <p:cNvSpPr/>
          <p:nvPr/>
        </p:nvSpPr>
        <p:spPr>
          <a:xfrm>
            <a:off x="6644631" y="572815"/>
            <a:ext cx="1503938" cy="276999"/>
          </a:xfrm>
          <a:prstGeom prst="rect">
            <a:avLst/>
          </a:prstGeom>
        </p:spPr>
        <p:txBody>
          <a:bodyPr wrap="none" anchor="ctr">
            <a:spAutoFit/>
          </a:bodyPr>
          <a:lstStyle/>
          <a:p>
            <a:pPr lvl="0">
              <a:defRPr sz="1800">
                <a:solidFill>
                  <a:srgbClr val="000000"/>
                </a:solidFill>
              </a:defRPr>
            </a:pPr>
            <a:r>
              <a:rPr lang="nl-BE" sz="1200" b="0" i="0">
                <a:solidFill>
                  <a:srgbClr val="AAAAAA"/>
                </a:solidFill>
                <a:latin typeface="Fira Sans Light" panose="020B0403050000020004" pitchFamily="34" charset="0"/>
              </a:rPr>
              <a:t>Uitbuiting bedelarij</a:t>
            </a:r>
          </a:p>
        </p:txBody>
      </p:sp>
      <p:sp>
        <p:nvSpPr>
          <p:cNvPr id="17" name="Rechthoek 16">
            <a:extLst>
              <a:ext uri="{FF2B5EF4-FFF2-40B4-BE49-F238E27FC236}">
                <a16:creationId xmlns:a16="http://schemas.microsoft.com/office/drawing/2014/main" id="{EFAA29F5-D40A-824B-9E91-78F9885952B5}"/>
              </a:ext>
            </a:extLst>
          </p:cNvPr>
          <p:cNvSpPr/>
          <p:nvPr/>
        </p:nvSpPr>
        <p:spPr>
          <a:xfrm>
            <a:off x="3252621" y="572815"/>
            <a:ext cx="1532029" cy="276999"/>
          </a:xfrm>
          <a:prstGeom prst="rect">
            <a:avLst/>
          </a:prstGeom>
        </p:spPr>
        <p:txBody>
          <a:bodyPr wrap="square" anchor="ctr">
            <a:spAutoFit/>
          </a:bodyPr>
          <a:lstStyle/>
          <a:p>
            <a:pPr lvl="0" algn="ctr">
              <a:defRPr sz="1800">
                <a:solidFill>
                  <a:srgbClr val="000000"/>
                </a:solidFill>
              </a:defRPr>
            </a:pPr>
            <a:r>
              <a:rPr lang="nl-BE" sz="1200" b="0" i="0">
                <a:solidFill>
                  <a:srgbClr val="AAAAAA"/>
                </a:solidFill>
                <a:latin typeface="Fira Sans Light" panose="020B0403050000020004" pitchFamily="34" charset="0"/>
              </a:rPr>
              <a:t>Seksuele uitbuiting</a:t>
            </a:r>
          </a:p>
        </p:txBody>
      </p:sp>
      <p:cxnSp>
        <p:nvCxnSpPr>
          <p:cNvPr id="2" name="Straight Connector 31">
            <a:extLst>
              <a:ext uri="{FF2B5EF4-FFF2-40B4-BE49-F238E27FC236}">
                <a16:creationId xmlns:a16="http://schemas.microsoft.com/office/drawing/2014/main" id="{1083CDAF-4083-1240-9C20-8D320FC773AE}"/>
              </a:ext>
            </a:extLst>
          </p:cNvPr>
          <p:cNvCxnSpPr>
            <a:cxnSpLocks/>
          </p:cNvCxnSpPr>
          <p:nvPr/>
        </p:nvCxnSpPr>
        <p:spPr>
          <a:xfrm>
            <a:off x="725876" y="6494929"/>
            <a:ext cx="0" cy="363071"/>
          </a:xfrm>
          <a:prstGeom prst="line">
            <a:avLst/>
          </a:prstGeom>
          <a:ln w="28575">
            <a:solidFill>
              <a:srgbClr val="C20735"/>
            </a:solidFill>
          </a:ln>
        </p:spPr>
        <p:style>
          <a:lnRef idx="1">
            <a:schemeClr val="accent1"/>
          </a:lnRef>
          <a:fillRef idx="0">
            <a:schemeClr val="accent1"/>
          </a:fillRef>
          <a:effectRef idx="0">
            <a:schemeClr val="accent1"/>
          </a:effectRef>
          <a:fontRef idx="minor">
            <a:schemeClr val="tx1"/>
          </a:fontRef>
        </p:style>
      </p:cxnSp>
      <p:sp>
        <p:nvSpPr>
          <p:cNvPr id="4" name="Subtitle 2">
            <a:extLst>
              <a:ext uri="{FF2B5EF4-FFF2-40B4-BE49-F238E27FC236}">
                <a16:creationId xmlns:a16="http://schemas.microsoft.com/office/drawing/2014/main" id="{0965827B-DA03-73EC-A446-C7BFE8B7E179}"/>
              </a:ext>
            </a:extLst>
          </p:cNvPr>
          <p:cNvSpPr>
            <a:spLocks noGrp="1"/>
          </p:cNvSpPr>
          <p:nvPr>
            <p:ph type="subTitle" idx="10"/>
          </p:nvPr>
        </p:nvSpPr>
        <p:spPr>
          <a:xfrm>
            <a:off x="6095999" y="3451152"/>
            <a:ext cx="5468472" cy="3043777"/>
          </a:xfrm>
        </p:spPr>
        <p:txBody>
          <a:bodyP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lang="nl-BE" sz="2400" b="0" i="0" smtClean="0">
                <a:solidFill>
                  <a:srgbClr val="404040"/>
                </a:solidFill>
                <a:effectLst/>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a:t>Klikken om de ondertitelstijl van het model te bewerken</a:t>
            </a:r>
            <a:endParaRPr lang="en-US"/>
          </a:p>
        </p:txBody>
      </p:sp>
      <p:cxnSp>
        <p:nvCxnSpPr>
          <p:cNvPr id="5" name="Straight Connector 31">
            <a:extLst>
              <a:ext uri="{FF2B5EF4-FFF2-40B4-BE49-F238E27FC236}">
                <a16:creationId xmlns:a16="http://schemas.microsoft.com/office/drawing/2014/main" id="{D037223F-51CA-DF27-D13A-5A1DDC7C6545}"/>
              </a:ext>
            </a:extLst>
          </p:cNvPr>
          <p:cNvCxnSpPr>
            <a:cxnSpLocks/>
          </p:cNvCxnSpPr>
          <p:nvPr/>
        </p:nvCxnSpPr>
        <p:spPr>
          <a:xfrm>
            <a:off x="11416145" y="704283"/>
            <a:ext cx="775855" cy="0"/>
          </a:xfrm>
          <a:prstGeom prst="line">
            <a:avLst/>
          </a:prstGeom>
          <a:ln w="28575">
            <a:solidFill>
              <a:srgbClr val="C20735"/>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F41CC46E-118F-CDFE-EC11-B63FAB1C8BCA}"/>
              </a:ext>
            </a:extLst>
          </p:cNvPr>
          <p:cNvSpPr>
            <a:spLocks noGrp="1"/>
          </p:cNvSpPr>
          <p:nvPr>
            <p:ph type="ctrTitle" hasCustomPrompt="1"/>
          </p:nvPr>
        </p:nvSpPr>
        <p:spPr>
          <a:xfrm>
            <a:off x="6095999" y="1122363"/>
            <a:ext cx="5468471" cy="2320084"/>
          </a:xfrm>
        </p:spPr>
        <p:txBody>
          <a:bodyPr anchor="ctr"/>
          <a:lstStyle>
            <a:lvl1pPr algn="r">
              <a:defRPr sz="6000" b="1">
                <a:solidFill>
                  <a:srgbClr val="C20735"/>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Economische</a:t>
            </a:r>
            <a:br>
              <a:rPr lang="nl-NL"/>
            </a:br>
            <a:r>
              <a:rPr lang="nl-NL"/>
              <a:t>uitbuiting</a:t>
            </a:r>
            <a:endParaRPr lang="en-US"/>
          </a:p>
        </p:txBody>
      </p:sp>
      <p:sp>
        <p:nvSpPr>
          <p:cNvPr id="8" name="Rechthoek 17">
            <a:extLst>
              <a:ext uri="{FF2B5EF4-FFF2-40B4-BE49-F238E27FC236}">
                <a16:creationId xmlns:a16="http://schemas.microsoft.com/office/drawing/2014/main" id="{5A424675-0D13-7D13-8C83-A874565A6E57}"/>
              </a:ext>
            </a:extLst>
          </p:cNvPr>
          <p:cNvSpPr/>
          <p:nvPr/>
        </p:nvSpPr>
        <p:spPr>
          <a:xfrm>
            <a:off x="4828294" y="572815"/>
            <a:ext cx="1826141" cy="276999"/>
          </a:xfrm>
          <a:prstGeom prst="rect">
            <a:avLst/>
          </a:prstGeom>
        </p:spPr>
        <p:txBody>
          <a:bodyPr wrap="none" anchor="ctr">
            <a:spAutoFit/>
          </a:bodyPr>
          <a:lstStyle/>
          <a:p>
            <a:pPr lvl="0">
              <a:defRPr sz="1800">
                <a:solidFill>
                  <a:srgbClr val="000000"/>
                </a:solidFill>
              </a:defRPr>
            </a:pPr>
            <a:r>
              <a:rPr lang="nl-BE" sz="1200" b="1" i="0">
                <a:solidFill>
                  <a:schemeClr val="bg1"/>
                </a:solidFill>
                <a:latin typeface="Fira Sans SemiBold" panose="020B0503050000020004" pitchFamily="34" charset="0"/>
              </a:rPr>
              <a:t>Economische uitbuiting</a:t>
            </a:r>
          </a:p>
        </p:txBody>
      </p:sp>
      <p:pic>
        <p:nvPicPr>
          <p:cNvPr id="9" name="Picture 8" descr="Logo">
            <a:extLst>
              <a:ext uri="{FF2B5EF4-FFF2-40B4-BE49-F238E27FC236}">
                <a16:creationId xmlns:a16="http://schemas.microsoft.com/office/drawing/2014/main" id="{2FA2E2AC-BF9B-F3E0-9B4C-725D76AB8105}"/>
              </a:ext>
            </a:extLst>
          </p:cNvPr>
          <p:cNvPicPr>
            <a:picLocks noChangeAspect="1"/>
          </p:cNvPicPr>
          <p:nvPr/>
        </p:nvPicPr>
        <p:blipFill>
          <a:blip r:embed="rId2"/>
          <a:stretch>
            <a:fillRect/>
          </a:stretch>
        </p:blipFill>
        <p:spPr>
          <a:xfrm>
            <a:off x="461797" y="2185"/>
            <a:ext cx="2025004" cy="999764"/>
          </a:xfrm>
          <a:prstGeom prst="rect">
            <a:avLst/>
          </a:prstGeom>
        </p:spPr>
      </p:pic>
      <p:pic>
        <p:nvPicPr>
          <p:cNvPr id="13" name="Picture 9" descr="Background pattern&#10;&#10;Description automatically generated">
            <a:extLst>
              <a:ext uri="{FF2B5EF4-FFF2-40B4-BE49-F238E27FC236}">
                <a16:creationId xmlns:a16="http://schemas.microsoft.com/office/drawing/2014/main" id="{6B0FACC0-8878-85E8-F8F0-43BB5853B12B}"/>
              </a:ext>
            </a:extLst>
          </p:cNvPr>
          <p:cNvPicPr>
            <a:picLocks noChangeAspect="1"/>
          </p:cNvPicPr>
          <p:nvPr/>
        </p:nvPicPr>
        <p:blipFill>
          <a:blip r:embed="rId3">
            <a:alphaModFix amt="85000"/>
          </a:blip>
          <a:srcRect t="5931" b="87355"/>
          <a:stretch>
            <a:fillRect/>
          </a:stretch>
        </p:blipFill>
        <p:spPr>
          <a:xfrm>
            <a:off x="3238493" y="6543665"/>
            <a:ext cx="8724903" cy="327026"/>
          </a:xfrm>
          <a:prstGeom prst="rect">
            <a:avLst/>
          </a:prstGeom>
          <a:noFill/>
          <a:ln cap="flat">
            <a:noFill/>
          </a:ln>
        </p:spPr>
      </p:pic>
    </p:spTree>
    <p:extLst>
      <p:ext uri="{BB962C8B-B14F-4D97-AF65-F5344CB8AC3E}">
        <p14:creationId xmlns:p14="http://schemas.microsoft.com/office/powerpoint/2010/main" val="22120495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_Titel en object">
    <p:spTree>
      <p:nvGrpSpPr>
        <p:cNvPr id="1" name=""/>
        <p:cNvGrpSpPr/>
        <p:nvPr/>
      </p:nvGrpSpPr>
      <p:grpSpPr>
        <a:xfrm>
          <a:off x="0" y="0"/>
          <a:ext cx="0" cy="0"/>
          <a:chOff x="0" y="0"/>
          <a:chExt cx="0" cy="0"/>
        </a:xfrm>
      </p:grpSpPr>
      <p:sp>
        <p:nvSpPr>
          <p:cNvPr id="15" name="Rechthoek 14">
            <a:extLst>
              <a:ext uri="{FF2B5EF4-FFF2-40B4-BE49-F238E27FC236}">
                <a16:creationId xmlns:a16="http://schemas.microsoft.com/office/drawing/2014/main" id="{A5EC0B23-9083-DE47-A920-E8FAD8CE6899}"/>
              </a:ext>
            </a:extLst>
          </p:cNvPr>
          <p:cNvSpPr/>
          <p:nvPr/>
        </p:nvSpPr>
        <p:spPr>
          <a:xfrm>
            <a:off x="6698079" y="580017"/>
            <a:ext cx="1425198" cy="282557"/>
          </a:xfrm>
          <a:prstGeom prst="rect">
            <a:avLst/>
          </a:prstGeom>
          <a:solidFill>
            <a:srgbClr val="C20735"/>
          </a:solidFill>
          <a:ln>
            <a:solidFill>
              <a:srgbClr val="CF22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hthoek 23">
            <a:extLst>
              <a:ext uri="{FF2B5EF4-FFF2-40B4-BE49-F238E27FC236}">
                <a16:creationId xmlns:a16="http://schemas.microsoft.com/office/drawing/2014/main" id="{00F4A6D2-AEDF-B642-A4C5-9E7A6391A992}"/>
              </a:ext>
            </a:extLst>
          </p:cNvPr>
          <p:cNvSpPr/>
          <p:nvPr/>
        </p:nvSpPr>
        <p:spPr>
          <a:xfrm>
            <a:off x="10226396" y="572815"/>
            <a:ext cx="1154483" cy="276999"/>
          </a:xfrm>
          <a:prstGeom prst="rect">
            <a:avLst/>
          </a:prstGeom>
        </p:spPr>
        <p:txBody>
          <a:bodyPr wrap="none" anchor="ctr">
            <a:spAutoFit/>
          </a:bodyPr>
          <a:lstStyle/>
          <a:p>
            <a:pPr lvl="0">
              <a:defRPr sz="1800">
                <a:solidFill>
                  <a:srgbClr val="000000"/>
                </a:solidFill>
              </a:defRPr>
            </a:pPr>
            <a:r>
              <a:rPr lang="nl-BE" sz="1200" b="0" i="0">
                <a:solidFill>
                  <a:srgbClr val="AAAAAA"/>
                </a:solidFill>
                <a:latin typeface="Fira Sans Light" panose="020B0403050000020004" pitchFamily="34" charset="0"/>
              </a:rPr>
              <a:t>Orgaanhandel</a:t>
            </a:r>
          </a:p>
        </p:txBody>
      </p:sp>
      <p:sp>
        <p:nvSpPr>
          <p:cNvPr id="28" name="Rechthoek 27">
            <a:extLst>
              <a:ext uri="{FF2B5EF4-FFF2-40B4-BE49-F238E27FC236}">
                <a16:creationId xmlns:a16="http://schemas.microsoft.com/office/drawing/2014/main" id="{1C11ABA6-A78C-094E-9974-19CAB6BE8F0B}"/>
              </a:ext>
            </a:extLst>
          </p:cNvPr>
          <p:cNvSpPr/>
          <p:nvPr/>
        </p:nvSpPr>
        <p:spPr>
          <a:xfrm>
            <a:off x="8203085" y="585576"/>
            <a:ext cx="1988045" cy="276999"/>
          </a:xfrm>
          <a:prstGeom prst="rect">
            <a:avLst/>
          </a:prstGeom>
        </p:spPr>
        <p:txBody>
          <a:bodyPr wrap="none" anchor="ctr">
            <a:spAutoFit/>
          </a:bodyPr>
          <a:lstStyle/>
          <a:p>
            <a:pPr lvl="0">
              <a:defRPr sz="1800">
                <a:solidFill>
                  <a:srgbClr val="000000"/>
                </a:solidFill>
              </a:defRPr>
            </a:pPr>
            <a:r>
              <a:rPr lang="nl-BE" sz="1200" b="0" i="0">
                <a:solidFill>
                  <a:srgbClr val="AAAAAA"/>
                </a:solidFill>
                <a:latin typeface="Fira Sans Light" panose="020B0403050000020004" pitchFamily="34" charset="0"/>
              </a:rPr>
              <a:t>Uitbuiting criminele feiten</a:t>
            </a:r>
          </a:p>
        </p:txBody>
      </p:sp>
      <p:sp>
        <p:nvSpPr>
          <p:cNvPr id="17" name="Rechthoek 16">
            <a:extLst>
              <a:ext uri="{FF2B5EF4-FFF2-40B4-BE49-F238E27FC236}">
                <a16:creationId xmlns:a16="http://schemas.microsoft.com/office/drawing/2014/main" id="{EFAA29F5-D40A-824B-9E91-78F9885952B5}"/>
              </a:ext>
            </a:extLst>
          </p:cNvPr>
          <p:cNvSpPr/>
          <p:nvPr/>
        </p:nvSpPr>
        <p:spPr>
          <a:xfrm>
            <a:off x="3252621" y="572815"/>
            <a:ext cx="1532029" cy="276999"/>
          </a:xfrm>
          <a:prstGeom prst="rect">
            <a:avLst/>
          </a:prstGeom>
        </p:spPr>
        <p:txBody>
          <a:bodyPr wrap="square" anchor="ctr">
            <a:spAutoFit/>
          </a:bodyPr>
          <a:lstStyle/>
          <a:p>
            <a:pPr lvl="0" algn="ctr">
              <a:defRPr sz="1800">
                <a:solidFill>
                  <a:srgbClr val="000000"/>
                </a:solidFill>
              </a:defRPr>
            </a:pPr>
            <a:r>
              <a:rPr lang="nl-BE" sz="1200" b="0" i="0">
                <a:solidFill>
                  <a:srgbClr val="AAAAAA"/>
                </a:solidFill>
                <a:latin typeface="Fira Sans Light" panose="020B0403050000020004" pitchFamily="34" charset="0"/>
              </a:rPr>
              <a:t>Seksuele uitbuiting</a:t>
            </a:r>
          </a:p>
        </p:txBody>
      </p:sp>
      <p:sp>
        <p:nvSpPr>
          <p:cNvPr id="18" name="Rechthoek 17">
            <a:extLst>
              <a:ext uri="{FF2B5EF4-FFF2-40B4-BE49-F238E27FC236}">
                <a16:creationId xmlns:a16="http://schemas.microsoft.com/office/drawing/2014/main" id="{BEEEB4FA-5B73-6F46-B536-08F491C1ACDA}"/>
              </a:ext>
            </a:extLst>
          </p:cNvPr>
          <p:cNvSpPr/>
          <p:nvPr/>
        </p:nvSpPr>
        <p:spPr>
          <a:xfrm>
            <a:off x="4828294" y="572815"/>
            <a:ext cx="1826141" cy="276999"/>
          </a:xfrm>
          <a:prstGeom prst="rect">
            <a:avLst/>
          </a:prstGeom>
        </p:spPr>
        <p:txBody>
          <a:bodyPr wrap="none" anchor="ctr">
            <a:spAutoFit/>
          </a:bodyPr>
          <a:lstStyle/>
          <a:p>
            <a:pPr lvl="0">
              <a:defRPr sz="1800">
                <a:solidFill>
                  <a:srgbClr val="000000"/>
                </a:solidFill>
              </a:defRPr>
            </a:pPr>
            <a:r>
              <a:rPr lang="nl-BE" sz="1200" b="0" i="0">
                <a:solidFill>
                  <a:srgbClr val="AAAAAA"/>
                </a:solidFill>
                <a:latin typeface="Fira Sans Light" panose="020B0403050000020004" pitchFamily="34" charset="0"/>
              </a:rPr>
              <a:t>Economische uitbuiting</a:t>
            </a:r>
          </a:p>
        </p:txBody>
      </p:sp>
      <p:cxnSp>
        <p:nvCxnSpPr>
          <p:cNvPr id="2" name="Straight Connector 31">
            <a:extLst>
              <a:ext uri="{FF2B5EF4-FFF2-40B4-BE49-F238E27FC236}">
                <a16:creationId xmlns:a16="http://schemas.microsoft.com/office/drawing/2014/main" id="{85F230AE-18AB-3D48-E68E-0A67601AFA80}"/>
              </a:ext>
            </a:extLst>
          </p:cNvPr>
          <p:cNvCxnSpPr>
            <a:cxnSpLocks/>
          </p:cNvCxnSpPr>
          <p:nvPr/>
        </p:nvCxnSpPr>
        <p:spPr>
          <a:xfrm>
            <a:off x="725876" y="6494929"/>
            <a:ext cx="0" cy="363071"/>
          </a:xfrm>
          <a:prstGeom prst="line">
            <a:avLst/>
          </a:prstGeom>
          <a:ln w="28575">
            <a:solidFill>
              <a:srgbClr val="C20735"/>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8FC23E33-EAA8-0118-6DD0-B38706346328}"/>
              </a:ext>
            </a:extLst>
          </p:cNvPr>
          <p:cNvSpPr>
            <a:spLocks noGrp="1"/>
          </p:cNvSpPr>
          <p:nvPr>
            <p:ph type="subTitle" idx="10"/>
          </p:nvPr>
        </p:nvSpPr>
        <p:spPr>
          <a:xfrm>
            <a:off x="6095999" y="3451152"/>
            <a:ext cx="5468472" cy="3043777"/>
          </a:xfrm>
        </p:spPr>
        <p:txBody>
          <a:bodyPr/>
          <a:lstStyle>
            <a:lvl1pPr marL="0" marR="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lang="nl-BE" sz="2400" b="0" i="0" smtClean="0">
                <a:solidFill>
                  <a:srgbClr val="404040"/>
                </a:solidFill>
                <a:effectLst/>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a:t>Klikken om de ondertitelstijl van het model te bewerken</a:t>
            </a:r>
            <a:endParaRPr lang="en-US"/>
          </a:p>
        </p:txBody>
      </p:sp>
      <p:cxnSp>
        <p:nvCxnSpPr>
          <p:cNvPr id="4" name="Straight Connector 31">
            <a:extLst>
              <a:ext uri="{FF2B5EF4-FFF2-40B4-BE49-F238E27FC236}">
                <a16:creationId xmlns:a16="http://schemas.microsoft.com/office/drawing/2014/main" id="{56AB1FC2-7204-3522-B827-4D440A0F3CE5}"/>
              </a:ext>
            </a:extLst>
          </p:cNvPr>
          <p:cNvCxnSpPr>
            <a:cxnSpLocks/>
          </p:cNvCxnSpPr>
          <p:nvPr/>
        </p:nvCxnSpPr>
        <p:spPr>
          <a:xfrm>
            <a:off x="11416145" y="704283"/>
            <a:ext cx="775855" cy="0"/>
          </a:xfrm>
          <a:prstGeom prst="line">
            <a:avLst/>
          </a:prstGeom>
          <a:ln w="28575">
            <a:solidFill>
              <a:srgbClr val="C20735"/>
            </a:solidFill>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73E83C1C-BBC6-613B-133D-2DB10D6A54EC}"/>
              </a:ext>
            </a:extLst>
          </p:cNvPr>
          <p:cNvSpPr>
            <a:spLocks noGrp="1"/>
          </p:cNvSpPr>
          <p:nvPr>
            <p:ph type="ctrTitle" hasCustomPrompt="1"/>
          </p:nvPr>
        </p:nvSpPr>
        <p:spPr>
          <a:xfrm>
            <a:off x="6095999" y="1122363"/>
            <a:ext cx="5468471" cy="2320084"/>
          </a:xfrm>
        </p:spPr>
        <p:txBody>
          <a:bodyPr anchor="ctr"/>
          <a:lstStyle>
            <a:lvl1pPr algn="r">
              <a:defRPr sz="6000" b="1">
                <a:solidFill>
                  <a:srgbClr val="C20735"/>
                </a:solidFill>
                <a:latin typeface="Open Sans" panose="020B0606030504020204" pitchFamily="34" charset="0"/>
                <a:ea typeface="Open Sans" panose="020B0606030504020204" pitchFamily="34" charset="0"/>
                <a:cs typeface="Open Sans" panose="020B0606030504020204" pitchFamily="34" charset="0"/>
              </a:defRPr>
            </a:lvl1pPr>
          </a:lstStyle>
          <a:p>
            <a:r>
              <a:rPr lang="nl-NL"/>
              <a:t>Uitbuiting bedelarij</a:t>
            </a:r>
            <a:endParaRPr lang="en-US"/>
          </a:p>
        </p:txBody>
      </p:sp>
      <p:sp>
        <p:nvSpPr>
          <p:cNvPr id="7" name="Rechthoek 28">
            <a:extLst>
              <a:ext uri="{FF2B5EF4-FFF2-40B4-BE49-F238E27FC236}">
                <a16:creationId xmlns:a16="http://schemas.microsoft.com/office/drawing/2014/main" id="{425D0664-B02C-7C0F-5207-EF5FFF17B605}"/>
              </a:ext>
            </a:extLst>
          </p:cNvPr>
          <p:cNvSpPr/>
          <p:nvPr/>
        </p:nvSpPr>
        <p:spPr>
          <a:xfrm>
            <a:off x="6644631" y="572815"/>
            <a:ext cx="1552028" cy="276999"/>
          </a:xfrm>
          <a:prstGeom prst="rect">
            <a:avLst/>
          </a:prstGeom>
        </p:spPr>
        <p:txBody>
          <a:bodyPr wrap="none" anchor="ctr">
            <a:spAutoFit/>
          </a:bodyPr>
          <a:lstStyle/>
          <a:p>
            <a:pPr lvl="0">
              <a:defRPr sz="1800">
                <a:solidFill>
                  <a:srgbClr val="000000"/>
                </a:solidFill>
              </a:defRPr>
            </a:pPr>
            <a:r>
              <a:rPr lang="nl-BE" sz="1200" b="1" i="0">
                <a:solidFill>
                  <a:schemeClr val="bg1"/>
                </a:solidFill>
                <a:latin typeface="Fira Sans SemiBold" panose="020B0503050000020004" pitchFamily="34" charset="0"/>
              </a:rPr>
              <a:t>Uitbuiting bedelarij</a:t>
            </a:r>
          </a:p>
        </p:txBody>
      </p:sp>
      <p:pic>
        <p:nvPicPr>
          <p:cNvPr id="8" name="Picture 7" descr="Logo">
            <a:extLst>
              <a:ext uri="{FF2B5EF4-FFF2-40B4-BE49-F238E27FC236}">
                <a16:creationId xmlns:a16="http://schemas.microsoft.com/office/drawing/2014/main" id="{10B8C293-CE0A-947B-540C-74A35672A991}"/>
              </a:ext>
            </a:extLst>
          </p:cNvPr>
          <p:cNvPicPr>
            <a:picLocks noChangeAspect="1"/>
          </p:cNvPicPr>
          <p:nvPr/>
        </p:nvPicPr>
        <p:blipFill>
          <a:blip r:embed="rId2"/>
          <a:stretch>
            <a:fillRect/>
          </a:stretch>
        </p:blipFill>
        <p:spPr>
          <a:xfrm>
            <a:off x="461797" y="2185"/>
            <a:ext cx="2025004" cy="999764"/>
          </a:xfrm>
          <a:prstGeom prst="rect">
            <a:avLst/>
          </a:prstGeom>
        </p:spPr>
      </p:pic>
      <p:pic>
        <p:nvPicPr>
          <p:cNvPr id="9" name="Picture 9" descr="Background pattern&#10;&#10;Description automatically generated">
            <a:extLst>
              <a:ext uri="{FF2B5EF4-FFF2-40B4-BE49-F238E27FC236}">
                <a16:creationId xmlns:a16="http://schemas.microsoft.com/office/drawing/2014/main" id="{8E0DD4DC-CCB4-550B-CD59-BE2E15A3D527}"/>
              </a:ext>
            </a:extLst>
          </p:cNvPr>
          <p:cNvPicPr>
            <a:picLocks noChangeAspect="1"/>
          </p:cNvPicPr>
          <p:nvPr/>
        </p:nvPicPr>
        <p:blipFill>
          <a:blip r:embed="rId3">
            <a:alphaModFix amt="85000"/>
          </a:blip>
          <a:srcRect t="5931" b="87355"/>
          <a:stretch>
            <a:fillRect/>
          </a:stretch>
        </p:blipFill>
        <p:spPr>
          <a:xfrm>
            <a:off x="3238493" y="6543665"/>
            <a:ext cx="8724903" cy="327026"/>
          </a:xfrm>
          <a:prstGeom prst="rect">
            <a:avLst/>
          </a:prstGeom>
          <a:noFill/>
          <a:ln cap="flat">
            <a:noFill/>
          </a:ln>
        </p:spPr>
      </p:pic>
    </p:spTree>
    <p:extLst>
      <p:ext uri="{BB962C8B-B14F-4D97-AF65-F5344CB8AC3E}">
        <p14:creationId xmlns:p14="http://schemas.microsoft.com/office/powerpoint/2010/main" val="17096996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2.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
Tweede niveau
Derde niveau
Vierde niveau
Vijfde niveau</a:t>
            </a:r>
            <a:endParaRPr lang="en-US"/>
          </a:p>
        </p:txBody>
      </p:sp>
    </p:spTree>
    <p:extLst>
      <p:ext uri="{BB962C8B-B14F-4D97-AF65-F5344CB8AC3E}">
        <p14:creationId xmlns:p14="http://schemas.microsoft.com/office/powerpoint/2010/main" val="30543456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4" r:id="rId23"/>
    <p:sldLayoutId id="2147483685" r:id="rId24"/>
  </p:sldLayoutIdLst>
  <p:txStyles>
    <p:titleStyle>
      <a:lvl1pPr algn="l" defTabSz="914400" rtl="0" eaLnBrk="1" latinLnBrk="0" hangingPunct="1">
        <a:lnSpc>
          <a:spcPct val="90000"/>
        </a:lnSpc>
        <a:spcBef>
          <a:spcPct val="0"/>
        </a:spcBef>
        <a:buNone/>
        <a:defRPr sz="4400" b="0" i="0" kern="1200">
          <a:solidFill>
            <a:schemeClr val="tx1"/>
          </a:solidFill>
          <a:latin typeface="Fira Sans Medium" panose="020B05030500000200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Fira Sans Light" panose="020B04030500000200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
Tweede niveau
Derde niveau
Vierde niveau
Vijfde niveau</a:t>
            </a:r>
            <a:endParaRPr lang="en-US"/>
          </a:p>
        </p:txBody>
      </p:sp>
    </p:spTree>
    <p:extLst>
      <p:ext uri="{BB962C8B-B14F-4D97-AF65-F5344CB8AC3E}">
        <p14:creationId xmlns:p14="http://schemas.microsoft.com/office/powerpoint/2010/main" val="317874883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b="0" i="0" kern="1200">
          <a:solidFill>
            <a:schemeClr val="tx1"/>
          </a:solidFill>
          <a:latin typeface="Fira Sans Medium" panose="020B05030500000200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Fira Sans Light" panose="020B04030500000200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3.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3.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2" Type="http://schemas.openxmlformats.org/officeDocument/2006/relationships/hyperlink" Target="https://www.payoke.be/wp-content/uploads/2022/12/Checklist-ken-je-een-slachtoffer-tienerpooier-loverboy.png" TargetMode="External"/><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3.xml"/><Relationship Id="rId4" Type="http://schemas.openxmlformats.org/officeDocument/2006/relationships/image" Target="../media/image2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23.xml"/><Relationship Id="rId1" Type="http://schemas.openxmlformats.org/officeDocument/2006/relationships/video" Target="https://www.youtube.com/embed/UwQfFQB3ywI"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F83D8F8-A95E-6A44-EB18-CAF6BCBAF63F}"/>
              </a:ext>
            </a:extLst>
          </p:cNvPr>
          <p:cNvSpPr>
            <a:spLocks noGrp="1"/>
          </p:cNvSpPr>
          <p:nvPr>
            <p:ph type="title"/>
          </p:nvPr>
        </p:nvSpPr>
        <p:spPr>
          <a:xfrm>
            <a:off x="3080385" y="2127825"/>
            <a:ext cx="9810750" cy="2509243"/>
          </a:xfrm>
        </p:spPr>
        <p:txBody>
          <a:bodyPr/>
          <a:lstStyle/>
          <a:p>
            <a:pPr lvl="0" algn="ctr"/>
            <a:r>
              <a:rPr lang="en-US" i="1" dirty="0">
                <a:solidFill>
                  <a:srgbClr val="CC0000"/>
                </a:solidFill>
                <a:latin typeface="Open Sans" panose="020B0606030504020204" pitchFamily="34" charset="0"/>
                <a:ea typeface="Open Sans" panose="020B0606030504020204" pitchFamily="34" charset="0"/>
                <a:cs typeface="Open Sans" panose="020B0606030504020204" pitchFamily="34" charset="0"/>
              </a:rPr>
              <a:t>“To accommodate and </a:t>
            </a:r>
            <a:br>
              <a:rPr lang="en-US" i="1" dirty="0">
                <a:solidFill>
                  <a:srgbClr val="CC0000"/>
                </a:solidFill>
                <a:latin typeface="Open Sans" panose="020B0606030504020204" pitchFamily="34" charset="0"/>
                <a:ea typeface="Open Sans" panose="020B0606030504020204" pitchFamily="34" charset="0"/>
                <a:cs typeface="Open Sans" panose="020B0606030504020204" pitchFamily="34" charset="0"/>
              </a:rPr>
            </a:br>
            <a:r>
              <a:rPr lang="en-US" i="1" dirty="0">
                <a:solidFill>
                  <a:srgbClr val="CC0000"/>
                </a:solidFill>
                <a:latin typeface="Open Sans" panose="020B0606030504020204" pitchFamily="34" charset="0"/>
                <a:ea typeface="Open Sans" panose="020B0606030504020204" pitchFamily="34" charset="0"/>
                <a:cs typeface="Open Sans" panose="020B0606030504020204" pitchFamily="34" charset="0"/>
              </a:rPr>
              <a:t>support victims of Traffic in</a:t>
            </a:r>
            <a:br>
              <a:rPr lang="en-US" i="1" dirty="0">
                <a:solidFill>
                  <a:srgbClr val="CC0000"/>
                </a:solidFill>
                <a:latin typeface="Open Sans" panose="020B0606030504020204" pitchFamily="34" charset="0"/>
                <a:ea typeface="Open Sans" panose="020B0606030504020204" pitchFamily="34" charset="0"/>
                <a:cs typeface="Open Sans" panose="020B0606030504020204" pitchFamily="34" charset="0"/>
              </a:rPr>
            </a:br>
            <a:r>
              <a:rPr lang="en-US" i="1" dirty="0">
                <a:solidFill>
                  <a:srgbClr val="CC0000"/>
                </a:solidFill>
                <a:latin typeface="Open Sans" panose="020B0606030504020204" pitchFamily="34" charset="0"/>
                <a:ea typeface="Open Sans" panose="020B0606030504020204" pitchFamily="34" charset="0"/>
                <a:cs typeface="Open Sans" panose="020B0606030504020204" pitchFamily="34" charset="0"/>
              </a:rPr>
              <a:t> Human Beings”</a:t>
            </a:r>
            <a:br>
              <a:rPr lang="nl-BE" dirty="0">
                <a:solidFill>
                  <a:srgbClr val="CC0000"/>
                </a:solidFill>
              </a:rPr>
            </a:br>
            <a:endParaRPr lang="en-US" dirty="0">
              <a:solidFill>
                <a:srgbClr val="CC0000"/>
              </a:solidFill>
            </a:endParaRPr>
          </a:p>
        </p:txBody>
      </p:sp>
      <p:pic>
        <p:nvPicPr>
          <p:cNvPr id="4" name="Picture 2" descr="Mensenhandel wordt vaak verpakt als “de kans van je leven” - MO*">
            <a:extLst>
              <a:ext uri="{FF2B5EF4-FFF2-40B4-BE49-F238E27FC236}">
                <a16:creationId xmlns:a16="http://schemas.microsoft.com/office/drawing/2014/main" id="{4B823180-4492-83E2-02F7-795B4CF11B66}"/>
              </a:ext>
            </a:extLst>
          </p:cNvPr>
          <p:cNvPicPr>
            <a:picLocks noChangeAspect="1"/>
          </p:cNvPicPr>
          <p:nvPr/>
        </p:nvPicPr>
        <p:blipFill>
          <a:blip r:embed="rId2"/>
          <a:stretch>
            <a:fillRect/>
          </a:stretch>
        </p:blipFill>
        <p:spPr>
          <a:xfrm>
            <a:off x="826385" y="3475553"/>
            <a:ext cx="3955550" cy="2630447"/>
          </a:xfrm>
          <a:prstGeom prst="rect">
            <a:avLst/>
          </a:prstGeom>
          <a:noFill/>
          <a:ln cap="flat">
            <a:noFill/>
          </a:ln>
        </p:spPr>
      </p:pic>
    </p:spTree>
    <p:extLst>
      <p:ext uri="{BB962C8B-B14F-4D97-AF65-F5344CB8AC3E}">
        <p14:creationId xmlns:p14="http://schemas.microsoft.com/office/powerpoint/2010/main" val="1126082195"/>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87EC26-0151-AF30-5AE5-8E83E90EA8B1}"/>
              </a:ext>
            </a:extLst>
          </p:cNvPr>
          <p:cNvSpPr>
            <a:spLocks noGrp="1"/>
          </p:cNvSpPr>
          <p:nvPr>
            <p:ph type="title"/>
          </p:nvPr>
        </p:nvSpPr>
        <p:spPr>
          <a:xfrm>
            <a:off x="1190625" y="685005"/>
            <a:ext cx="9810750" cy="1026442"/>
          </a:xfrm>
        </p:spPr>
        <p:txBody>
          <a:bodyPr/>
          <a:lstStyle/>
          <a:p>
            <a:r>
              <a:rPr lang="nl-NL" b="1" dirty="0">
                <a:latin typeface="Open Sans" panose="020B0606030504020204" pitchFamily="34" charset="0"/>
                <a:ea typeface="Open Sans" panose="020B0606030504020204" pitchFamily="34" charset="0"/>
                <a:cs typeface="Open Sans" panose="020B0606030504020204" pitchFamily="34" charset="0"/>
              </a:rPr>
              <a:t>Daderprofiel</a:t>
            </a:r>
            <a:endParaRPr lang="nl-BE" b="1"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Tijdelijke aanduiding voor inhoud 2">
            <a:extLst>
              <a:ext uri="{FF2B5EF4-FFF2-40B4-BE49-F238E27FC236}">
                <a16:creationId xmlns:a16="http://schemas.microsoft.com/office/drawing/2014/main" id="{1E192EB6-9F65-4117-2B8B-1F2B072B1C1C}"/>
              </a:ext>
            </a:extLst>
          </p:cNvPr>
          <p:cNvSpPr txBox="1">
            <a:spLocks noGrp="1"/>
          </p:cNvSpPr>
          <p:nvPr>
            <p:ph type="body" idx="1"/>
          </p:nvPr>
        </p:nvSpPr>
        <p:spPr>
          <a:xfrm>
            <a:off x="1190625" y="2163763"/>
            <a:ext cx="9810750" cy="3881437"/>
          </a:xfrm>
        </p:spPr>
        <p:txBody>
          <a:bodyPr/>
          <a:lstStyle/>
          <a:p>
            <a:pPr marL="342900" lvl="0" indent="-342900" algn="l">
              <a:lnSpc>
                <a:spcPct val="150000"/>
              </a:lnSpc>
              <a:buFont typeface="Arial" panose="020B0604020202020204" pitchFamily="34" charset="0"/>
              <a:buChar char="•"/>
            </a:pPr>
            <a:r>
              <a:rPr lang="nl-BE" dirty="0">
                <a:latin typeface="Open Sans" panose="020B0606030504020204" pitchFamily="34" charset="0"/>
                <a:ea typeface="Open Sans" panose="020B0606030504020204" pitchFamily="34" charset="0"/>
                <a:cs typeface="Open Sans" panose="020B0606030504020204" pitchFamily="34" charset="0"/>
              </a:rPr>
              <a:t>Zeer divers</a:t>
            </a:r>
          </a:p>
          <a:p>
            <a:pPr marL="342900" lvl="0" indent="-342900" algn="l">
              <a:lnSpc>
                <a:spcPct val="150000"/>
              </a:lnSpc>
              <a:buFont typeface="Arial" panose="020B0604020202020204" pitchFamily="34" charset="0"/>
              <a:buChar char="•"/>
            </a:pPr>
            <a:r>
              <a:rPr lang="nl-BE" dirty="0">
                <a:latin typeface="Open Sans" panose="020B0606030504020204" pitchFamily="34" charset="0"/>
                <a:ea typeface="Open Sans" panose="020B0606030504020204" pitchFamily="34" charset="0"/>
                <a:cs typeface="Open Sans" panose="020B0606030504020204" pitchFamily="34" charset="0"/>
              </a:rPr>
              <a:t>Waken over stereotypering</a:t>
            </a:r>
          </a:p>
          <a:p>
            <a:pPr marL="342900" lvl="1" indent="-342900" algn="l">
              <a:lnSpc>
                <a:spcPct val="150000"/>
              </a:lnSpc>
              <a:buFont typeface="Arial" panose="020B0604020202020204" pitchFamily="34" charset="0"/>
              <a:buChar char="•"/>
            </a:pPr>
            <a:r>
              <a:rPr lang="nl-BE" dirty="0">
                <a:latin typeface="Open Sans" panose="020B0606030504020204" pitchFamily="34" charset="0"/>
                <a:ea typeface="Open Sans" panose="020B0606030504020204" pitchFamily="34" charset="0"/>
                <a:cs typeface="Open Sans" panose="020B0606030504020204" pitchFamily="34" charset="0"/>
              </a:rPr>
              <a:t>20 à 30 jaar oud</a:t>
            </a:r>
          </a:p>
          <a:p>
            <a:pPr marL="698500" lvl="1" indent="-342900" algn="l">
              <a:lnSpc>
                <a:spcPct val="150000"/>
              </a:lnSpc>
              <a:buFont typeface="Courier New" panose="02070309020205020404" pitchFamily="49" charset="0"/>
              <a:buChar char="o"/>
            </a:pPr>
            <a:r>
              <a:rPr lang="nl-BE" sz="2000" dirty="0">
                <a:latin typeface="Open Sans" panose="020B0606030504020204" pitchFamily="34" charset="0"/>
                <a:ea typeface="Open Sans" panose="020B0606030504020204" pitchFamily="34" charset="0"/>
                <a:cs typeface="Open Sans" panose="020B0606030504020204" pitchFamily="34" charset="0"/>
              </a:rPr>
              <a:t>Soms verleden kleine criminaliteit</a:t>
            </a:r>
          </a:p>
          <a:p>
            <a:pPr marL="698500" lvl="1" indent="-342900" algn="l">
              <a:lnSpc>
                <a:spcPct val="150000"/>
              </a:lnSpc>
              <a:buFont typeface="Courier New" panose="02070309020205020404" pitchFamily="49" charset="0"/>
              <a:buChar char="o"/>
            </a:pPr>
            <a:r>
              <a:rPr lang="nl-BE" sz="2000" dirty="0">
                <a:latin typeface="Open Sans" panose="020B0606030504020204" pitchFamily="34" charset="0"/>
                <a:ea typeface="Open Sans" panose="020B0606030504020204" pitchFamily="34" charset="0"/>
                <a:cs typeface="Open Sans" panose="020B0606030504020204" pitchFamily="34" charset="0"/>
              </a:rPr>
              <a:t>“economische niche voor kansarme minderheden”</a:t>
            </a:r>
          </a:p>
          <a:p>
            <a:pPr marL="698500" lvl="1" indent="-342900" algn="l">
              <a:lnSpc>
                <a:spcPct val="150000"/>
              </a:lnSpc>
              <a:buFont typeface="Courier New" panose="02070309020205020404" pitchFamily="49" charset="0"/>
              <a:buChar char="o"/>
            </a:pPr>
            <a:r>
              <a:rPr lang="nl-BE" sz="2000" dirty="0">
                <a:latin typeface="Open Sans" panose="020B0606030504020204" pitchFamily="34" charset="0"/>
                <a:ea typeface="Open Sans" panose="020B0606030504020204" pitchFamily="34" charset="0"/>
                <a:cs typeface="Open Sans" panose="020B0606030504020204" pitchFamily="34" charset="0"/>
              </a:rPr>
              <a:t>Besteden tijd aan uiterlijk</a:t>
            </a:r>
          </a:p>
          <a:p>
            <a:pPr marL="698500" lvl="1" indent="-342900" algn="l">
              <a:lnSpc>
                <a:spcPct val="150000"/>
              </a:lnSpc>
              <a:buFont typeface="Courier New" panose="02070309020205020404" pitchFamily="49" charset="0"/>
              <a:buChar char="o"/>
            </a:pPr>
            <a:r>
              <a:rPr lang="nl-BE" sz="2000" dirty="0">
                <a:latin typeface="Open Sans" panose="020B0606030504020204" pitchFamily="34" charset="0"/>
                <a:ea typeface="Open Sans" panose="020B0606030504020204" pitchFamily="34" charset="0"/>
                <a:cs typeface="Open Sans" panose="020B0606030504020204" pitchFamily="34" charset="0"/>
              </a:rPr>
              <a:t>Opereren binnen andere netwerken</a:t>
            </a:r>
            <a:endParaRPr lang="nl-BE"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3754499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31D063E-BB5A-A222-12CF-6E5281C27A3F}"/>
              </a:ext>
            </a:extLst>
          </p:cNvPr>
          <p:cNvSpPr>
            <a:spLocks noGrp="1"/>
          </p:cNvSpPr>
          <p:nvPr>
            <p:ph type="title"/>
          </p:nvPr>
        </p:nvSpPr>
        <p:spPr>
          <a:xfrm>
            <a:off x="1190625" y="674432"/>
            <a:ext cx="9810750" cy="1038016"/>
          </a:xfrm>
        </p:spPr>
        <p:txBody>
          <a:bodyPr/>
          <a:lstStyle/>
          <a:p>
            <a:r>
              <a:rPr lang="nl-NL" b="1" dirty="0">
                <a:latin typeface="Open Sans" panose="020B0606030504020204" pitchFamily="34" charset="0"/>
                <a:ea typeface="Open Sans" panose="020B0606030504020204" pitchFamily="34" charset="0"/>
                <a:cs typeface="Open Sans" panose="020B0606030504020204" pitchFamily="34" charset="0"/>
              </a:rPr>
              <a:t>Daderstructuren</a:t>
            </a:r>
            <a:endParaRPr lang="nl-BE" b="1"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ekstvak 12">
            <a:extLst>
              <a:ext uri="{FF2B5EF4-FFF2-40B4-BE49-F238E27FC236}">
                <a16:creationId xmlns:a16="http://schemas.microsoft.com/office/drawing/2014/main" id="{4CBC0A0D-FE61-11FC-CE90-0DA77D146554}"/>
              </a:ext>
            </a:extLst>
          </p:cNvPr>
          <p:cNvSpPr txBox="1"/>
          <p:nvPr/>
        </p:nvSpPr>
        <p:spPr>
          <a:xfrm>
            <a:off x="890744" y="2330437"/>
            <a:ext cx="8024605" cy="184665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BE" sz="2000" b="1" i="0" u="none" strike="noStrike" kern="0" cap="none" spc="0" baseline="0" dirty="0">
                <a:solidFill>
                  <a:srgbClr val="000000"/>
                </a:solidFill>
                <a:uFillTx/>
                <a:latin typeface="Open Sans" panose="020B0606030504020204" pitchFamily="34" charset="0"/>
                <a:ea typeface="Open Sans" panose="020B0606030504020204" pitchFamily="34" charset="0"/>
                <a:cs typeface="Open Sans" panose="020B0606030504020204" pitchFamily="34" charset="0"/>
              </a:rPr>
              <a:t>Maffiastructuur: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BE" sz="2000" b="0" i="0" u="none" strike="noStrike" kern="0" cap="none" spc="0" baseline="0" dirty="0">
                <a:solidFill>
                  <a:srgbClr val="000000"/>
                </a:solidFill>
                <a:uFillTx/>
                <a:latin typeface="Open Sans" panose="020B0606030504020204" pitchFamily="34" charset="0"/>
                <a:ea typeface="Open Sans" panose="020B0606030504020204" pitchFamily="34" charset="0"/>
                <a:cs typeface="Open Sans" panose="020B0606030504020204" pitchFamily="34" charset="0"/>
              </a:rPr>
              <a:t>Al dan niet deel van bredere criminele, hiërarchische organisatie:</a:t>
            </a:r>
            <a:r>
              <a:rPr lang="nl-BE" sz="2000" b="0" i="0" u="none" strike="noStrike" kern="0" cap="none" spc="0" baseline="0" dirty="0">
                <a:solidFill>
                  <a:srgbClr val="000000"/>
                </a:solidFill>
                <a:uFillTx/>
                <a:latin typeface="Calibri"/>
              </a:rPr>
              <a:t>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BE" sz="2000" b="0" i="0" u="none" strike="noStrike" kern="0" cap="none" spc="0" baseline="0" dirty="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BE" sz="1800" b="0" i="0" u="none" strike="noStrike" kern="1200" cap="none" spc="0" baseline="0" dirty="0">
              <a:solidFill>
                <a:srgbClr val="000000"/>
              </a:solidFill>
              <a:uFillTx/>
              <a:latin typeface="Times New Roman" pitchFamily="18"/>
              <a:cs typeface="Times New Roman" pitchFamily="18"/>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BE" sz="1800" b="0" i="0" u="none" strike="noStrike" kern="1200" cap="none" spc="0" baseline="0" dirty="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BE" sz="1800" b="0" i="0" u="none" strike="noStrike" kern="1200" cap="none" spc="0" baseline="0" dirty="0">
                <a:solidFill>
                  <a:srgbClr val="000000"/>
                </a:solidFill>
                <a:uFillTx/>
                <a:latin typeface="Calibri"/>
              </a:rPr>
              <a:t> </a:t>
            </a:r>
          </a:p>
        </p:txBody>
      </p:sp>
      <p:sp>
        <p:nvSpPr>
          <p:cNvPr id="6" name="Tekstvak 14">
            <a:extLst>
              <a:ext uri="{FF2B5EF4-FFF2-40B4-BE49-F238E27FC236}">
                <a16:creationId xmlns:a16="http://schemas.microsoft.com/office/drawing/2014/main" id="{CD6CCF01-E891-830B-E919-D52CA2E9F9E9}"/>
              </a:ext>
            </a:extLst>
          </p:cNvPr>
          <p:cNvSpPr txBox="1"/>
          <p:nvPr/>
        </p:nvSpPr>
        <p:spPr>
          <a:xfrm>
            <a:off x="912342" y="3934096"/>
            <a:ext cx="2731870"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BE" sz="2000" b="1" i="0" u="none" strike="noStrike" kern="1200" cap="none" spc="0" baseline="0" dirty="0">
                <a:solidFill>
                  <a:srgbClr val="000000"/>
                </a:solidFill>
                <a:uFillTx/>
                <a:latin typeface="Open Sans" panose="020B0606030504020204" pitchFamily="34" charset="0"/>
                <a:ea typeface="Open Sans" panose="020B0606030504020204" pitchFamily="34" charset="0"/>
                <a:cs typeface="Open Sans" panose="020B0606030504020204" pitchFamily="34" charset="0"/>
              </a:rPr>
              <a:t>Celstructuur:</a:t>
            </a:r>
            <a:r>
              <a:rPr lang="nl-BE" sz="2000" b="0" i="0" u="none" strike="noStrike" kern="1200" cap="none" spc="0" baseline="0" dirty="0">
                <a:solidFill>
                  <a:srgbClr val="000000"/>
                </a:solidFill>
                <a:uFillTx/>
                <a:latin typeface="Open Sans" panose="020B0606030504020204" pitchFamily="34" charset="0"/>
                <a:ea typeface="Open Sans" panose="020B0606030504020204" pitchFamily="34" charset="0"/>
                <a:cs typeface="Open Sans" panose="020B0606030504020204" pitchFamily="34" charset="0"/>
              </a:rPr>
              <a:t> Geld </a:t>
            </a:r>
          </a:p>
        </p:txBody>
      </p:sp>
      <p:sp>
        <p:nvSpPr>
          <p:cNvPr id="7" name="Tekstvak 13">
            <a:extLst>
              <a:ext uri="{FF2B5EF4-FFF2-40B4-BE49-F238E27FC236}">
                <a16:creationId xmlns:a16="http://schemas.microsoft.com/office/drawing/2014/main" id="{1E455203-08AE-A22A-8471-F0C671CA0BB1}"/>
              </a:ext>
            </a:extLst>
          </p:cNvPr>
          <p:cNvSpPr txBox="1"/>
          <p:nvPr/>
        </p:nvSpPr>
        <p:spPr>
          <a:xfrm>
            <a:off x="890744" y="5623047"/>
            <a:ext cx="4717572" cy="95410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BE" sz="2000" b="1" i="0" u="none" strike="noStrike" kern="0" cap="none" spc="0" baseline="0" dirty="0">
                <a:solidFill>
                  <a:srgbClr val="000000"/>
                </a:solidFill>
                <a:uFillTx/>
                <a:latin typeface="Open Sans" panose="020B0606030504020204" pitchFamily="34" charset="0"/>
                <a:ea typeface="Open Sans" panose="020B0606030504020204" pitchFamily="34" charset="0"/>
                <a:cs typeface="Open Sans" panose="020B0606030504020204" pitchFamily="34" charset="0"/>
              </a:rPr>
              <a:t>Enkeling:</a:t>
            </a:r>
            <a:r>
              <a:rPr lang="nl-BE" sz="2000" b="0" i="0" u="none" strike="noStrike" kern="0" cap="none" spc="0" baseline="0" dirty="0">
                <a:solidFill>
                  <a:srgbClr val="000000"/>
                </a:solidFill>
                <a:uFillTx/>
                <a:latin typeface="Open Sans" panose="020B0606030504020204" pitchFamily="34" charset="0"/>
                <a:ea typeface="Open Sans" panose="020B0606030504020204" pitchFamily="34" charset="0"/>
                <a:cs typeface="Open Sans" panose="020B0606030504020204" pitchFamily="34" charset="0"/>
              </a:rPr>
              <a:t> meestal buiten grootsteden</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BE" sz="1800" b="0" i="0" u="none" strike="noStrike" kern="1200" cap="none" spc="0" baseline="0" dirty="0">
              <a:solidFill>
                <a:srgbClr val="000000"/>
              </a:solidFill>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BE" sz="1800" b="0" i="0" u="none" strike="noStrike" kern="1200" cap="none" spc="0" baseline="0" dirty="0">
                <a:solidFill>
                  <a:srgbClr val="000000"/>
                </a:solidFill>
                <a:uFillTx/>
                <a:latin typeface="Calibri"/>
              </a:rPr>
              <a:t> </a:t>
            </a:r>
          </a:p>
        </p:txBody>
      </p:sp>
      <p:pic>
        <p:nvPicPr>
          <p:cNvPr id="8" name="Picture 2" descr="Hiërarchische structuur Gratis Icoon">
            <a:extLst>
              <a:ext uri="{FF2B5EF4-FFF2-40B4-BE49-F238E27FC236}">
                <a16:creationId xmlns:a16="http://schemas.microsoft.com/office/drawing/2014/main" id="{63998612-0524-30E6-44B7-694B45CABC24}"/>
              </a:ext>
            </a:extLst>
          </p:cNvPr>
          <p:cNvPicPr>
            <a:picLocks noChangeAspect="1"/>
          </p:cNvPicPr>
          <p:nvPr/>
        </p:nvPicPr>
        <p:blipFill>
          <a:blip r:embed="rId3"/>
          <a:srcRect/>
          <a:stretch>
            <a:fillRect/>
          </a:stretch>
        </p:blipFill>
        <p:spPr>
          <a:xfrm>
            <a:off x="8539701" y="1454431"/>
            <a:ext cx="2461674" cy="2461674"/>
          </a:xfrm>
          <a:prstGeom prst="rect">
            <a:avLst/>
          </a:prstGeom>
          <a:noFill/>
          <a:ln cap="flat">
            <a:noFill/>
          </a:ln>
        </p:spPr>
      </p:pic>
      <p:pic>
        <p:nvPicPr>
          <p:cNvPr id="10" name="Afbeelding 9">
            <a:extLst>
              <a:ext uri="{FF2B5EF4-FFF2-40B4-BE49-F238E27FC236}">
                <a16:creationId xmlns:a16="http://schemas.microsoft.com/office/drawing/2014/main" id="{EBEDD09B-63CF-4C48-D4A8-BA8F72FD4943}"/>
              </a:ext>
            </a:extLst>
          </p:cNvPr>
          <p:cNvPicPr>
            <a:picLocks noChangeAspect="1"/>
          </p:cNvPicPr>
          <p:nvPr/>
        </p:nvPicPr>
        <p:blipFill>
          <a:blip r:embed="rId4"/>
          <a:stretch>
            <a:fillRect/>
          </a:stretch>
        </p:blipFill>
        <p:spPr>
          <a:xfrm>
            <a:off x="4753400" y="3821441"/>
            <a:ext cx="4330505" cy="1157187"/>
          </a:xfrm>
          <a:prstGeom prst="rect">
            <a:avLst/>
          </a:prstGeom>
        </p:spPr>
      </p:pic>
      <p:sp>
        <p:nvSpPr>
          <p:cNvPr id="11" name="Ovaal 17">
            <a:extLst>
              <a:ext uri="{FF2B5EF4-FFF2-40B4-BE49-F238E27FC236}">
                <a16:creationId xmlns:a16="http://schemas.microsoft.com/office/drawing/2014/main" id="{322E28CF-8CE6-5E08-8C86-DBAC1BBAE711}"/>
              </a:ext>
            </a:extLst>
          </p:cNvPr>
          <p:cNvSpPr/>
          <p:nvPr/>
        </p:nvSpPr>
        <p:spPr>
          <a:xfrm>
            <a:off x="6944347" y="5315255"/>
            <a:ext cx="1104586" cy="81445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FFFF"/>
          </a:solidFill>
          <a:ln w="12701" cap="flat">
            <a:solidFill>
              <a:srgbClr val="000000"/>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BE"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69505208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A5A793-02FD-5A03-9E8F-4170423C15D1}"/>
              </a:ext>
            </a:extLst>
          </p:cNvPr>
          <p:cNvSpPr>
            <a:spLocks noGrp="1"/>
          </p:cNvSpPr>
          <p:nvPr>
            <p:ph type="title"/>
          </p:nvPr>
        </p:nvSpPr>
        <p:spPr>
          <a:xfrm>
            <a:off x="1190625" y="709724"/>
            <a:ext cx="9810750" cy="1049591"/>
          </a:xfrm>
        </p:spPr>
        <p:txBody>
          <a:bodyPr/>
          <a:lstStyle/>
          <a:p>
            <a:r>
              <a:rPr lang="nl-NL" b="1" dirty="0">
                <a:latin typeface="Open Sans" panose="020B0606030504020204" pitchFamily="34" charset="0"/>
                <a:ea typeface="Open Sans" panose="020B0606030504020204" pitchFamily="34" charset="0"/>
                <a:cs typeface="Open Sans" panose="020B0606030504020204" pitchFamily="34" charset="0"/>
              </a:rPr>
              <a:t>Werkwijze</a:t>
            </a:r>
            <a:endParaRPr lang="nl-BE" b="1"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jdelijke aanduiding voor tekst 2">
            <a:extLst>
              <a:ext uri="{FF2B5EF4-FFF2-40B4-BE49-F238E27FC236}">
                <a16:creationId xmlns:a16="http://schemas.microsoft.com/office/drawing/2014/main" id="{7FAC03AD-EAEE-0D23-E5AE-646B0036E3F9}"/>
              </a:ext>
            </a:extLst>
          </p:cNvPr>
          <p:cNvSpPr>
            <a:spLocks noGrp="1"/>
          </p:cNvSpPr>
          <p:nvPr>
            <p:ph type="body" idx="1"/>
          </p:nvPr>
        </p:nvSpPr>
        <p:spPr>
          <a:xfrm>
            <a:off x="1190625" y="2141316"/>
            <a:ext cx="9810750" cy="3904082"/>
          </a:xfrm>
        </p:spPr>
        <p:txBody>
          <a:bodyPr/>
          <a:lstStyle/>
          <a:p>
            <a:pPr algn="l"/>
            <a:endParaRPr lang="nl-BE" dirty="0"/>
          </a:p>
        </p:txBody>
      </p:sp>
      <p:pic>
        <p:nvPicPr>
          <p:cNvPr id="4" name="Afbeelding 8">
            <a:extLst>
              <a:ext uri="{FF2B5EF4-FFF2-40B4-BE49-F238E27FC236}">
                <a16:creationId xmlns:a16="http://schemas.microsoft.com/office/drawing/2014/main" id="{0A852AA6-AD01-FD48-F384-EB99E2D05200}"/>
              </a:ext>
            </a:extLst>
          </p:cNvPr>
          <p:cNvPicPr>
            <a:picLocks noChangeAspect="1"/>
          </p:cNvPicPr>
          <p:nvPr/>
        </p:nvPicPr>
        <p:blipFill>
          <a:blip r:embed="rId3"/>
          <a:srcRect l="2842" t="1785" r="2842" b="3583"/>
          <a:stretch>
            <a:fillRect/>
          </a:stretch>
        </p:blipFill>
        <p:spPr>
          <a:xfrm>
            <a:off x="605488" y="2716115"/>
            <a:ext cx="2425784" cy="2565724"/>
          </a:xfrm>
          <a:prstGeom prst="rect">
            <a:avLst/>
          </a:prstGeom>
          <a:noFill/>
          <a:ln cap="flat">
            <a:noFill/>
          </a:ln>
        </p:spPr>
      </p:pic>
      <p:pic>
        <p:nvPicPr>
          <p:cNvPr id="5" name="Afbeelding 7">
            <a:extLst>
              <a:ext uri="{FF2B5EF4-FFF2-40B4-BE49-F238E27FC236}">
                <a16:creationId xmlns:a16="http://schemas.microsoft.com/office/drawing/2014/main" id="{833647FA-0BFE-627A-896B-4F3BF287DAF6}"/>
              </a:ext>
            </a:extLst>
          </p:cNvPr>
          <p:cNvPicPr>
            <a:picLocks noChangeAspect="1"/>
          </p:cNvPicPr>
          <p:nvPr/>
        </p:nvPicPr>
        <p:blipFill>
          <a:blip r:embed="rId4"/>
          <a:stretch>
            <a:fillRect/>
          </a:stretch>
        </p:blipFill>
        <p:spPr>
          <a:xfrm>
            <a:off x="3505571" y="3927146"/>
            <a:ext cx="2425784" cy="2565724"/>
          </a:xfrm>
          <a:prstGeom prst="rect">
            <a:avLst/>
          </a:prstGeom>
          <a:noFill/>
          <a:ln cap="flat">
            <a:noFill/>
          </a:ln>
        </p:spPr>
      </p:pic>
      <p:pic>
        <p:nvPicPr>
          <p:cNvPr id="6" name="Afbeelding 9">
            <a:extLst>
              <a:ext uri="{FF2B5EF4-FFF2-40B4-BE49-F238E27FC236}">
                <a16:creationId xmlns:a16="http://schemas.microsoft.com/office/drawing/2014/main" id="{013B5392-FB55-BFD3-7D3D-6CD0E9B164FC}"/>
              </a:ext>
            </a:extLst>
          </p:cNvPr>
          <p:cNvPicPr>
            <a:picLocks noChangeAspect="1"/>
          </p:cNvPicPr>
          <p:nvPr/>
        </p:nvPicPr>
        <p:blipFill>
          <a:blip r:embed="rId5"/>
          <a:srcRect l="17454" r="6513"/>
          <a:stretch>
            <a:fillRect/>
          </a:stretch>
        </p:blipFill>
        <p:spPr>
          <a:xfrm>
            <a:off x="6436927" y="2716115"/>
            <a:ext cx="2363239" cy="2565724"/>
          </a:xfrm>
          <a:prstGeom prst="rect">
            <a:avLst/>
          </a:prstGeom>
          <a:noFill/>
          <a:ln cap="flat">
            <a:noFill/>
          </a:ln>
        </p:spPr>
      </p:pic>
      <p:pic>
        <p:nvPicPr>
          <p:cNvPr id="7" name="Afbeelding 10">
            <a:extLst>
              <a:ext uri="{FF2B5EF4-FFF2-40B4-BE49-F238E27FC236}">
                <a16:creationId xmlns:a16="http://schemas.microsoft.com/office/drawing/2014/main" id="{82F81887-A2F0-A6E5-ACCA-995075FF5ABB}"/>
              </a:ext>
            </a:extLst>
          </p:cNvPr>
          <p:cNvPicPr>
            <a:picLocks noChangeAspect="1"/>
          </p:cNvPicPr>
          <p:nvPr/>
        </p:nvPicPr>
        <p:blipFill>
          <a:blip r:embed="rId6"/>
          <a:srcRect l="35148"/>
          <a:stretch>
            <a:fillRect/>
          </a:stretch>
        </p:blipFill>
        <p:spPr>
          <a:xfrm>
            <a:off x="9305729" y="3819494"/>
            <a:ext cx="2363239" cy="2607905"/>
          </a:xfrm>
          <a:prstGeom prst="rect">
            <a:avLst/>
          </a:prstGeom>
          <a:noFill/>
          <a:ln cap="flat">
            <a:noFill/>
          </a:ln>
        </p:spPr>
      </p:pic>
    </p:spTree>
    <p:extLst>
      <p:ext uri="{BB962C8B-B14F-4D97-AF65-F5344CB8AC3E}">
        <p14:creationId xmlns:p14="http://schemas.microsoft.com/office/powerpoint/2010/main" val="426580598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A5A793-02FD-5A03-9E8F-4170423C15D1}"/>
              </a:ext>
            </a:extLst>
          </p:cNvPr>
          <p:cNvSpPr>
            <a:spLocks noGrp="1"/>
          </p:cNvSpPr>
          <p:nvPr>
            <p:ph type="title"/>
          </p:nvPr>
        </p:nvSpPr>
        <p:spPr>
          <a:xfrm>
            <a:off x="1190625" y="739347"/>
            <a:ext cx="9810750" cy="1049591"/>
          </a:xfrm>
        </p:spPr>
        <p:txBody>
          <a:bodyPr/>
          <a:lstStyle/>
          <a:p>
            <a:r>
              <a:rPr lang="nl-NL" b="1" dirty="0">
                <a:latin typeface="Open Sans" panose="020B0606030504020204" pitchFamily="34" charset="0"/>
                <a:ea typeface="Open Sans" panose="020B0606030504020204" pitchFamily="34" charset="0"/>
                <a:cs typeface="Open Sans" panose="020B0606030504020204" pitchFamily="34" charset="0"/>
              </a:rPr>
              <a:t>1. Ronselen/ </a:t>
            </a:r>
            <a:r>
              <a:rPr lang="nl-NL" b="1" dirty="0" err="1">
                <a:latin typeface="Open Sans" panose="020B0606030504020204" pitchFamily="34" charset="0"/>
                <a:ea typeface="Open Sans" panose="020B0606030504020204" pitchFamily="34" charset="0"/>
                <a:cs typeface="Open Sans" panose="020B0606030504020204" pitchFamily="34" charset="0"/>
              </a:rPr>
              <a:t>grooming</a:t>
            </a:r>
            <a:endParaRPr lang="nl-BE" b="1"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Tijdelijke aanduiding voor inhoud 2">
            <a:extLst>
              <a:ext uri="{FF2B5EF4-FFF2-40B4-BE49-F238E27FC236}">
                <a16:creationId xmlns:a16="http://schemas.microsoft.com/office/drawing/2014/main" id="{4FAAE125-0938-44E9-9073-43187EB470E1}"/>
              </a:ext>
            </a:extLst>
          </p:cNvPr>
          <p:cNvSpPr txBox="1">
            <a:spLocks noGrp="1"/>
          </p:cNvSpPr>
          <p:nvPr>
            <p:ph type="body" idx="1"/>
          </p:nvPr>
        </p:nvSpPr>
        <p:spPr>
          <a:xfrm>
            <a:off x="1190625" y="2141538"/>
            <a:ext cx="9810750" cy="3903662"/>
          </a:xfrm>
        </p:spPr>
        <p:txBody>
          <a:bodyPr/>
          <a:lstStyle/>
          <a:p>
            <a:pPr marL="342900" lvl="0" indent="-342900" algn="l">
              <a:lnSpc>
                <a:spcPct val="150000"/>
              </a:lnSpc>
              <a:buFont typeface="Arial" panose="020B0604020202020204" pitchFamily="34" charset="0"/>
              <a:buChar char="•"/>
            </a:pPr>
            <a:r>
              <a:rPr lang="nl-BE" dirty="0"/>
              <a:t>Bewust </a:t>
            </a:r>
            <a:r>
              <a:rPr lang="nl-BE" dirty="0">
                <a:sym typeface="Wingdings" panose="05000000000000000000" pitchFamily="2" charset="2"/>
              </a:rPr>
              <a:t> “</a:t>
            </a:r>
            <a:r>
              <a:rPr lang="nl-BE" dirty="0" err="1">
                <a:sym typeface="Wingdings" panose="05000000000000000000" pitchFamily="2" charset="2"/>
              </a:rPr>
              <a:t>Hawking</a:t>
            </a:r>
            <a:r>
              <a:rPr lang="nl-BE" dirty="0">
                <a:sym typeface="Wingdings" panose="05000000000000000000" pitchFamily="2" charset="2"/>
              </a:rPr>
              <a:t>”</a:t>
            </a:r>
            <a:endParaRPr lang="nl-BE" dirty="0"/>
          </a:p>
          <a:p>
            <a:pPr marL="342900" lvl="0" indent="-342900" algn="l">
              <a:lnSpc>
                <a:spcPct val="150000"/>
              </a:lnSpc>
              <a:buFont typeface="Arial" panose="020B0604020202020204" pitchFamily="34" charset="0"/>
              <a:buChar char="•"/>
            </a:pPr>
            <a:r>
              <a:rPr lang="nl-BE" dirty="0"/>
              <a:t>Eigen weelde etaleren</a:t>
            </a:r>
          </a:p>
          <a:p>
            <a:pPr marL="342900" lvl="0" indent="-342900" algn="l">
              <a:lnSpc>
                <a:spcPct val="150000"/>
              </a:lnSpc>
              <a:buFont typeface="Arial" panose="020B0604020202020204" pitchFamily="34" charset="0"/>
              <a:buChar char="•"/>
            </a:pPr>
            <a:r>
              <a:rPr lang="nl-BE" dirty="0"/>
              <a:t>Spannende levensstijl</a:t>
            </a:r>
          </a:p>
          <a:p>
            <a:pPr marL="342900" lvl="0" indent="-342900" algn="l">
              <a:lnSpc>
                <a:spcPct val="150000"/>
              </a:lnSpc>
              <a:buFont typeface="Arial" panose="020B0604020202020204" pitchFamily="34" charset="0"/>
              <a:buChar char="•"/>
            </a:pPr>
            <a:r>
              <a:rPr lang="nl-BE" dirty="0"/>
              <a:t>Trachten vertrouwen te winnen</a:t>
            </a:r>
          </a:p>
          <a:p>
            <a:pPr marL="342900" lvl="0" indent="-342900" algn="l">
              <a:lnSpc>
                <a:spcPct val="150000"/>
              </a:lnSpc>
              <a:buFont typeface="Arial" panose="020B0604020202020204" pitchFamily="34" charset="0"/>
              <a:buChar char="•"/>
            </a:pPr>
            <a:r>
              <a:rPr lang="nl-BE" dirty="0"/>
              <a:t>Andere meisjes inzetten</a:t>
            </a:r>
          </a:p>
          <a:p>
            <a:pPr marL="342900" lvl="0" indent="-342900" algn="l">
              <a:lnSpc>
                <a:spcPct val="150000"/>
              </a:lnSpc>
              <a:buFont typeface="Arial" panose="020B0604020202020204" pitchFamily="34" charset="0"/>
              <a:buChar char="•"/>
            </a:pPr>
            <a:r>
              <a:rPr lang="nl-BE" dirty="0"/>
              <a:t>Steeds vaker online</a:t>
            </a:r>
          </a:p>
        </p:txBody>
      </p:sp>
      <p:sp>
        <p:nvSpPr>
          <p:cNvPr id="5" name="Ovaal 4">
            <a:extLst>
              <a:ext uri="{FF2B5EF4-FFF2-40B4-BE49-F238E27FC236}">
                <a16:creationId xmlns:a16="http://schemas.microsoft.com/office/drawing/2014/main" id="{E44530A9-E354-27B1-D657-EC2C41FB6CC7}"/>
              </a:ext>
            </a:extLst>
          </p:cNvPr>
          <p:cNvSpPr/>
          <p:nvPr/>
        </p:nvSpPr>
        <p:spPr>
          <a:xfrm>
            <a:off x="696376" y="4237448"/>
            <a:ext cx="4517410" cy="121311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noFill/>
          <a:ln w="38103"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BE" sz="1800" b="0" i="0" u="none" strike="noStrike" kern="1200" cap="none" spc="0" baseline="0">
              <a:solidFill>
                <a:srgbClr val="FFFFFF"/>
              </a:solidFill>
              <a:uFillTx/>
              <a:latin typeface="Calibri"/>
            </a:endParaRPr>
          </a:p>
        </p:txBody>
      </p:sp>
      <p:pic>
        <p:nvPicPr>
          <p:cNvPr id="6" name="Afbeelding 8">
            <a:extLst>
              <a:ext uri="{FF2B5EF4-FFF2-40B4-BE49-F238E27FC236}">
                <a16:creationId xmlns:a16="http://schemas.microsoft.com/office/drawing/2014/main" id="{49D6D6AE-CA5A-2C3D-81BC-6F3F7932F6CF}"/>
              </a:ext>
            </a:extLst>
          </p:cNvPr>
          <p:cNvPicPr>
            <a:picLocks noChangeAspect="1"/>
          </p:cNvPicPr>
          <p:nvPr/>
        </p:nvPicPr>
        <p:blipFill>
          <a:blip r:embed="rId3"/>
          <a:srcRect l="2842" t="1785" r="2842" b="3583"/>
          <a:stretch>
            <a:fillRect/>
          </a:stretch>
        </p:blipFill>
        <p:spPr>
          <a:xfrm>
            <a:off x="7311085" y="2846737"/>
            <a:ext cx="2425784" cy="2565724"/>
          </a:xfrm>
          <a:prstGeom prst="rect">
            <a:avLst/>
          </a:prstGeom>
          <a:noFill/>
          <a:ln cap="flat">
            <a:noFill/>
          </a:ln>
        </p:spPr>
      </p:pic>
    </p:spTree>
    <p:extLst>
      <p:ext uri="{BB962C8B-B14F-4D97-AF65-F5344CB8AC3E}">
        <p14:creationId xmlns:p14="http://schemas.microsoft.com/office/powerpoint/2010/main" val="20422491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 calcmode="lin" valueType="num">
                                      <p:cBhvr>
                                        <p:cTn id="3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A5A793-02FD-5A03-9E8F-4170423C15D1}"/>
              </a:ext>
            </a:extLst>
          </p:cNvPr>
          <p:cNvSpPr>
            <a:spLocks noGrp="1"/>
          </p:cNvSpPr>
          <p:nvPr>
            <p:ph type="title"/>
          </p:nvPr>
        </p:nvSpPr>
        <p:spPr>
          <a:xfrm>
            <a:off x="1190625" y="775804"/>
            <a:ext cx="9810750" cy="1049591"/>
          </a:xfrm>
        </p:spPr>
        <p:txBody>
          <a:bodyPr/>
          <a:lstStyle/>
          <a:p>
            <a:r>
              <a:rPr lang="nl-NL" b="1" dirty="0">
                <a:latin typeface="Open Sans" panose="020B0606030504020204" pitchFamily="34" charset="0"/>
                <a:ea typeface="Open Sans" panose="020B0606030504020204" pitchFamily="34" charset="0"/>
                <a:cs typeface="Open Sans" panose="020B0606030504020204" pitchFamily="34" charset="0"/>
              </a:rPr>
              <a:t>2. Inpalmen</a:t>
            </a:r>
            <a:endParaRPr lang="nl-BE" b="1"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Tijdelijke aanduiding voor inhoud 2">
            <a:extLst>
              <a:ext uri="{FF2B5EF4-FFF2-40B4-BE49-F238E27FC236}">
                <a16:creationId xmlns:a16="http://schemas.microsoft.com/office/drawing/2014/main" id="{3047CA0D-0625-BD0F-932F-620A30C30E97}"/>
              </a:ext>
            </a:extLst>
          </p:cNvPr>
          <p:cNvSpPr txBox="1">
            <a:spLocks noGrp="1"/>
          </p:cNvSpPr>
          <p:nvPr>
            <p:ph type="body" idx="1"/>
          </p:nvPr>
        </p:nvSpPr>
        <p:spPr>
          <a:xfrm>
            <a:off x="1190625" y="2141538"/>
            <a:ext cx="9810750" cy="3903662"/>
          </a:xfrm>
        </p:spPr>
        <p:txBody>
          <a:bodyPr>
            <a:normAutofit/>
          </a:bodyPr>
          <a:lstStyle/>
          <a:p>
            <a:pPr marL="571500" lvl="0" indent="-571500" algn="l">
              <a:lnSpc>
                <a:spcPct val="150000"/>
              </a:lnSpc>
              <a:buFont typeface="Arial" panose="020B0604020202020204" pitchFamily="34" charset="0"/>
              <a:buChar char="•"/>
            </a:pPr>
            <a:r>
              <a:rPr lang="nl-BE" sz="3200" dirty="0">
                <a:latin typeface="Open Sans" panose="020B0606030504020204" pitchFamily="34" charset="0"/>
                <a:ea typeface="Open Sans" panose="020B0606030504020204" pitchFamily="34" charset="0"/>
                <a:cs typeface="Open Sans" panose="020B0606030504020204" pitchFamily="34" charset="0"/>
              </a:rPr>
              <a:t>“Love </a:t>
            </a:r>
            <a:r>
              <a:rPr lang="nl-BE" sz="3200" dirty="0" err="1">
                <a:latin typeface="Open Sans" panose="020B0606030504020204" pitchFamily="34" charset="0"/>
                <a:ea typeface="Open Sans" panose="020B0606030504020204" pitchFamily="34" charset="0"/>
                <a:cs typeface="Open Sans" panose="020B0606030504020204" pitchFamily="34" charset="0"/>
              </a:rPr>
              <a:t>bombing</a:t>
            </a:r>
            <a:r>
              <a:rPr lang="nl-BE" sz="3200" dirty="0">
                <a:latin typeface="Open Sans" panose="020B0606030504020204" pitchFamily="34" charset="0"/>
                <a:ea typeface="Open Sans" panose="020B0606030504020204" pitchFamily="34" charset="0"/>
                <a:cs typeface="Open Sans" panose="020B0606030504020204" pitchFamily="34" charset="0"/>
              </a:rPr>
              <a:t>”</a:t>
            </a:r>
          </a:p>
          <a:p>
            <a:pPr marL="571500" lvl="0" indent="-571500" algn="l">
              <a:lnSpc>
                <a:spcPct val="150000"/>
              </a:lnSpc>
              <a:buFont typeface="Arial" panose="020B0604020202020204" pitchFamily="34" charset="0"/>
              <a:buChar char="•"/>
            </a:pPr>
            <a:r>
              <a:rPr lang="nl-BE" sz="3200" dirty="0">
                <a:latin typeface="Open Sans" panose="020B0606030504020204" pitchFamily="34" charset="0"/>
                <a:ea typeface="Open Sans" panose="020B0606030504020204" pitchFamily="34" charset="0"/>
                <a:cs typeface="Open Sans" panose="020B0606030504020204" pitchFamily="34" charset="0"/>
              </a:rPr>
              <a:t>Situatie benutten en misbruiken</a:t>
            </a:r>
          </a:p>
          <a:p>
            <a:pPr marL="571500" lvl="0" indent="-571500" algn="l">
              <a:lnSpc>
                <a:spcPct val="150000"/>
              </a:lnSpc>
              <a:buFont typeface="Arial" panose="020B0604020202020204" pitchFamily="34" charset="0"/>
              <a:buChar char="•"/>
            </a:pPr>
            <a:r>
              <a:rPr lang="nl-BE" sz="3200" dirty="0">
                <a:latin typeface="Open Sans" panose="020B0606030504020204" pitchFamily="34" charset="0"/>
                <a:ea typeface="Open Sans" panose="020B0606030504020204" pitchFamily="34" charset="0"/>
                <a:cs typeface="Open Sans" panose="020B0606030504020204" pitchFamily="34" charset="0"/>
              </a:rPr>
              <a:t>Trachten </a:t>
            </a:r>
            <a:r>
              <a:rPr lang="nl-BE" sz="3200" b="1" dirty="0">
                <a:latin typeface="Open Sans" panose="020B0606030504020204" pitchFamily="34" charset="0"/>
                <a:ea typeface="Open Sans" panose="020B0606030504020204" pitchFamily="34" charset="0"/>
                <a:cs typeface="Open Sans" panose="020B0606030504020204" pitchFamily="34" charset="0"/>
              </a:rPr>
              <a:t>aanhankelijk</a:t>
            </a:r>
            <a:r>
              <a:rPr lang="nl-BE" sz="3200" dirty="0">
                <a:latin typeface="Open Sans" panose="020B0606030504020204" pitchFamily="34" charset="0"/>
                <a:ea typeface="Open Sans" panose="020B0606030504020204" pitchFamily="34" charset="0"/>
                <a:cs typeface="Open Sans" panose="020B0606030504020204" pitchFamily="34" charset="0"/>
              </a:rPr>
              <a:t> te maken</a:t>
            </a:r>
            <a:endParaRPr lang="nl-BE" sz="2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5" name="Afbeelding 7">
            <a:extLst>
              <a:ext uri="{FF2B5EF4-FFF2-40B4-BE49-F238E27FC236}">
                <a16:creationId xmlns:a16="http://schemas.microsoft.com/office/drawing/2014/main" id="{D2092DDF-31B8-6D40-EB13-C73FA0F8390F}"/>
              </a:ext>
            </a:extLst>
          </p:cNvPr>
          <p:cNvPicPr>
            <a:picLocks noChangeAspect="1"/>
          </p:cNvPicPr>
          <p:nvPr/>
        </p:nvPicPr>
        <p:blipFill>
          <a:blip r:embed="rId3"/>
          <a:stretch>
            <a:fillRect/>
          </a:stretch>
        </p:blipFill>
        <p:spPr>
          <a:xfrm>
            <a:off x="9040957" y="3163333"/>
            <a:ext cx="2425784" cy="2565724"/>
          </a:xfrm>
          <a:prstGeom prst="rect">
            <a:avLst/>
          </a:prstGeom>
          <a:noFill/>
          <a:ln cap="flat">
            <a:noFill/>
          </a:ln>
        </p:spPr>
      </p:pic>
    </p:spTree>
    <p:extLst>
      <p:ext uri="{BB962C8B-B14F-4D97-AF65-F5344CB8AC3E}">
        <p14:creationId xmlns:p14="http://schemas.microsoft.com/office/powerpoint/2010/main" val="214861809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A5A793-02FD-5A03-9E8F-4170423C15D1}"/>
              </a:ext>
            </a:extLst>
          </p:cNvPr>
          <p:cNvSpPr>
            <a:spLocks noGrp="1"/>
          </p:cNvSpPr>
          <p:nvPr>
            <p:ph type="title"/>
          </p:nvPr>
        </p:nvSpPr>
        <p:spPr>
          <a:xfrm>
            <a:off x="1190625" y="525600"/>
            <a:ext cx="9810750" cy="1049591"/>
          </a:xfrm>
        </p:spPr>
        <p:txBody>
          <a:bodyPr/>
          <a:lstStyle/>
          <a:p>
            <a:r>
              <a:rPr lang="nl-NL" b="1" dirty="0">
                <a:latin typeface="Open Sans" panose="020B0606030504020204" pitchFamily="34" charset="0"/>
                <a:ea typeface="Open Sans" panose="020B0606030504020204" pitchFamily="34" charset="0"/>
                <a:cs typeface="Open Sans" panose="020B0606030504020204" pitchFamily="34" charset="0"/>
              </a:rPr>
              <a:t>3. Losweken/ isoleren van contex</a:t>
            </a:r>
            <a:r>
              <a:rPr lang="nl-NL" dirty="0">
                <a:latin typeface="Open Sans" panose="020B0606030504020204" pitchFamily="34" charset="0"/>
                <a:ea typeface="Open Sans" panose="020B0606030504020204" pitchFamily="34" charset="0"/>
                <a:cs typeface="Open Sans" panose="020B0606030504020204" pitchFamily="34" charset="0"/>
              </a:rPr>
              <a:t>t</a:t>
            </a:r>
            <a:endParaRPr lang="nl-BE"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Tijdelijke aanduiding voor inhoud 2">
            <a:extLst>
              <a:ext uri="{FF2B5EF4-FFF2-40B4-BE49-F238E27FC236}">
                <a16:creationId xmlns:a16="http://schemas.microsoft.com/office/drawing/2014/main" id="{B0603C90-3937-3E92-47C8-1D4768C045AA}"/>
              </a:ext>
            </a:extLst>
          </p:cNvPr>
          <p:cNvSpPr txBox="1">
            <a:spLocks noGrp="1"/>
          </p:cNvSpPr>
          <p:nvPr>
            <p:ph type="body" idx="1"/>
          </p:nvPr>
        </p:nvSpPr>
        <p:spPr>
          <a:xfrm>
            <a:off x="1190625" y="2128838"/>
            <a:ext cx="9810750" cy="3903662"/>
          </a:xfrm>
        </p:spPr>
        <p:txBody>
          <a:bodyPr>
            <a:normAutofit lnSpcReduction="10000"/>
          </a:bodyPr>
          <a:lstStyle/>
          <a:p>
            <a:pPr marL="342900" lvl="0" indent="-342900" algn="l">
              <a:lnSpc>
                <a:spcPct val="150000"/>
              </a:lnSpc>
              <a:buFont typeface="Arial" panose="020B0604020202020204" pitchFamily="34" charset="0"/>
              <a:buChar char="•"/>
            </a:pPr>
            <a:r>
              <a:rPr lang="nl-BE" sz="2600" dirty="0">
                <a:latin typeface="Open Sans" panose="020B0606030504020204" pitchFamily="34" charset="0"/>
                <a:ea typeface="Open Sans" panose="020B0606030504020204" pitchFamily="34" charset="0"/>
                <a:cs typeface="Open Sans" panose="020B0606030504020204" pitchFamily="34" charset="0"/>
              </a:rPr>
              <a:t>Voldoende </a:t>
            </a:r>
            <a:r>
              <a:rPr lang="nl-BE" sz="2600" b="1" dirty="0">
                <a:latin typeface="Open Sans" panose="020B0606030504020204" pitchFamily="34" charset="0"/>
                <a:ea typeface="Open Sans" panose="020B0606030504020204" pitchFamily="34" charset="0"/>
                <a:cs typeface="Open Sans" panose="020B0606030504020204" pitchFamily="34" charset="0"/>
              </a:rPr>
              <a:t>aanhankelijk</a:t>
            </a:r>
          </a:p>
          <a:p>
            <a:pPr marL="342900" lvl="0" indent="-342900" algn="l">
              <a:lnSpc>
                <a:spcPct val="150000"/>
              </a:lnSpc>
              <a:buFont typeface="Arial" panose="020B0604020202020204" pitchFamily="34" charset="0"/>
              <a:buChar char="•"/>
            </a:pPr>
            <a:r>
              <a:rPr lang="nl-BE" sz="2600" dirty="0">
                <a:latin typeface="Open Sans" panose="020B0606030504020204" pitchFamily="34" charset="0"/>
                <a:ea typeface="Open Sans" panose="020B0606030504020204" pitchFamily="34" charset="0"/>
                <a:cs typeface="Open Sans" panose="020B0606030504020204" pitchFamily="34" charset="0"/>
              </a:rPr>
              <a:t>Opzetten tegen netwerk</a:t>
            </a:r>
          </a:p>
          <a:p>
            <a:pPr marL="342900" lvl="0" indent="-342900" algn="l">
              <a:lnSpc>
                <a:spcPct val="150000"/>
              </a:lnSpc>
              <a:buFont typeface="Arial" panose="020B0604020202020204" pitchFamily="34" charset="0"/>
              <a:buChar char="•"/>
            </a:pPr>
            <a:r>
              <a:rPr lang="nl-BE" sz="2600" b="1" dirty="0">
                <a:latin typeface="Open Sans" panose="020B0606030504020204" pitchFamily="34" charset="0"/>
                <a:ea typeface="Open Sans" panose="020B0606030504020204" pitchFamily="34" charset="0"/>
                <a:cs typeface="Open Sans" panose="020B0606030504020204" pitchFamily="34" charset="0"/>
              </a:rPr>
              <a:t>Afhankelijk</a:t>
            </a:r>
            <a:r>
              <a:rPr lang="nl-BE" sz="2600" dirty="0">
                <a:latin typeface="Open Sans" panose="020B0606030504020204" pitchFamily="34" charset="0"/>
                <a:ea typeface="Open Sans" panose="020B0606030504020204" pitchFamily="34" charset="0"/>
                <a:cs typeface="Open Sans" panose="020B0606030504020204" pitchFamily="34" charset="0"/>
              </a:rPr>
              <a:t>heid vergroten</a:t>
            </a:r>
          </a:p>
          <a:p>
            <a:pPr marL="1333500" lvl="1" indent="-342900" algn="l">
              <a:lnSpc>
                <a:spcPct val="150000"/>
              </a:lnSpc>
              <a:buFont typeface="Courier New" panose="02070309020205020404" pitchFamily="49" charset="0"/>
              <a:buChar char="o"/>
            </a:pPr>
            <a:r>
              <a:rPr lang="nl-BE" dirty="0">
                <a:latin typeface="Open Sans" panose="020B0606030504020204" pitchFamily="34" charset="0"/>
                <a:ea typeface="Open Sans" panose="020B0606030504020204" pitchFamily="34" charset="0"/>
                <a:cs typeface="Open Sans" panose="020B0606030504020204" pitchFamily="34" charset="0"/>
              </a:rPr>
              <a:t>Drugs/alcohol</a:t>
            </a:r>
          </a:p>
          <a:p>
            <a:pPr marL="1333500" lvl="1" indent="-342900" algn="l">
              <a:lnSpc>
                <a:spcPct val="150000"/>
              </a:lnSpc>
              <a:buFont typeface="Courier New" panose="02070309020205020404" pitchFamily="49" charset="0"/>
              <a:buChar char="o"/>
            </a:pPr>
            <a:r>
              <a:rPr lang="nl-BE" dirty="0">
                <a:latin typeface="Open Sans" panose="020B0606030504020204" pitchFamily="34" charset="0"/>
                <a:ea typeface="Open Sans" panose="020B0606030504020204" pitchFamily="34" charset="0"/>
                <a:cs typeface="Open Sans" panose="020B0606030504020204" pitchFamily="34" charset="0"/>
              </a:rPr>
              <a:t>Financieel/emotioneel afhankelijk van pooier</a:t>
            </a:r>
          </a:p>
          <a:p>
            <a:pPr marL="342900" lvl="0" indent="-342900" algn="l">
              <a:lnSpc>
                <a:spcPct val="150000"/>
              </a:lnSpc>
              <a:buFont typeface="Arial" panose="020B0604020202020204" pitchFamily="34" charset="0"/>
              <a:buChar char="•"/>
            </a:pPr>
            <a:r>
              <a:rPr lang="nl-BE" sz="2600" dirty="0">
                <a:latin typeface="Open Sans" panose="020B0606030504020204" pitchFamily="34" charset="0"/>
                <a:ea typeface="Open Sans" panose="020B0606030504020204" pitchFamily="34" charset="0"/>
                <a:cs typeface="Open Sans" panose="020B0606030504020204" pitchFamily="34" charset="0"/>
              </a:rPr>
              <a:t>Geweld/ aantrekken en afstoten</a:t>
            </a:r>
          </a:p>
          <a:p>
            <a:pPr marL="342900" lvl="0" indent="-342900" algn="l">
              <a:lnSpc>
                <a:spcPct val="150000"/>
              </a:lnSpc>
              <a:buFont typeface="Arial" panose="020B0604020202020204" pitchFamily="34" charset="0"/>
              <a:buChar char="•"/>
            </a:pPr>
            <a:r>
              <a:rPr lang="nl-BE" sz="2600" dirty="0">
                <a:latin typeface="Open Sans" panose="020B0606030504020204" pitchFamily="34" charset="0"/>
                <a:ea typeface="Open Sans" panose="020B0606030504020204" pitchFamily="34" charset="0"/>
                <a:cs typeface="Open Sans" panose="020B0606030504020204" pitchFamily="34" charset="0"/>
              </a:rPr>
              <a:t>Vergelijkbaar met dynamiek “radicalisering”</a:t>
            </a:r>
          </a:p>
          <a:p>
            <a:pPr lvl="0"/>
            <a:endParaRPr lang="nl-BE" dirty="0"/>
          </a:p>
        </p:txBody>
      </p:sp>
      <p:pic>
        <p:nvPicPr>
          <p:cNvPr id="5" name="Afbeelding 9">
            <a:extLst>
              <a:ext uri="{FF2B5EF4-FFF2-40B4-BE49-F238E27FC236}">
                <a16:creationId xmlns:a16="http://schemas.microsoft.com/office/drawing/2014/main" id="{7768ED8F-E29E-D900-F13F-C701916A665A}"/>
              </a:ext>
            </a:extLst>
          </p:cNvPr>
          <p:cNvPicPr>
            <a:picLocks noChangeAspect="1"/>
          </p:cNvPicPr>
          <p:nvPr/>
        </p:nvPicPr>
        <p:blipFill>
          <a:blip r:embed="rId3"/>
          <a:srcRect l="17454" r="6513"/>
          <a:stretch>
            <a:fillRect/>
          </a:stretch>
        </p:blipFill>
        <p:spPr>
          <a:xfrm>
            <a:off x="6703533" y="1575191"/>
            <a:ext cx="2363239" cy="2565724"/>
          </a:xfrm>
          <a:prstGeom prst="rect">
            <a:avLst/>
          </a:prstGeom>
          <a:noFill/>
          <a:ln cap="flat">
            <a:noFill/>
          </a:ln>
        </p:spPr>
      </p:pic>
      <p:pic>
        <p:nvPicPr>
          <p:cNvPr id="6" name="Afbeelding 10">
            <a:extLst>
              <a:ext uri="{FF2B5EF4-FFF2-40B4-BE49-F238E27FC236}">
                <a16:creationId xmlns:a16="http://schemas.microsoft.com/office/drawing/2014/main" id="{A5AB2896-CCD6-6428-96A4-FCC4806B5DF2}"/>
              </a:ext>
            </a:extLst>
          </p:cNvPr>
          <p:cNvPicPr>
            <a:picLocks noChangeAspect="1"/>
          </p:cNvPicPr>
          <p:nvPr/>
        </p:nvPicPr>
        <p:blipFill>
          <a:blip r:embed="rId4"/>
          <a:srcRect l="35148"/>
          <a:stretch>
            <a:fillRect/>
          </a:stretch>
        </p:blipFill>
        <p:spPr>
          <a:xfrm>
            <a:off x="9508929" y="2257394"/>
            <a:ext cx="2363239" cy="2607905"/>
          </a:xfrm>
          <a:prstGeom prst="rect">
            <a:avLst/>
          </a:prstGeom>
          <a:noFill/>
          <a:ln cap="flat">
            <a:noFill/>
          </a:ln>
        </p:spPr>
      </p:pic>
    </p:spTree>
    <p:extLst>
      <p:ext uri="{BB962C8B-B14F-4D97-AF65-F5344CB8AC3E}">
        <p14:creationId xmlns:p14="http://schemas.microsoft.com/office/powerpoint/2010/main" val="387816740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A5A793-02FD-5A03-9E8F-4170423C15D1}"/>
              </a:ext>
            </a:extLst>
          </p:cNvPr>
          <p:cNvSpPr>
            <a:spLocks noGrp="1"/>
          </p:cNvSpPr>
          <p:nvPr>
            <p:ph type="title"/>
          </p:nvPr>
        </p:nvSpPr>
        <p:spPr>
          <a:xfrm>
            <a:off x="1190625" y="639305"/>
            <a:ext cx="9810750" cy="1049591"/>
          </a:xfrm>
        </p:spPr>
        <p:txBody>
          <a:bodyPr/>
          <a:lstStyle/>
          <a:p>
            <a:r>
              <a:rPr lang="nl-NL" b="1" dirty="0">
                <a:latin typeface="Open Sans" panose="020B0606030504020204" pitchFamily="34" charset="0"/>
                <a:ea typeface="Open Sans" panose="020B0606030504020204" pitchFamily="34" charset="0"/>
                <a:cs typeface="Open Sans" panose="020B0606030504020204" pitchFamily="34" charset="0"/>
              </a:rPr>
              <a:t>4. Uitbuiting</a:t>
            </a:r>
            <a:endParaRPr lang="nl-BE" b="1"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Tijdelijke aanduiding voor inhoud 2">
            <a:extLst>
              <a:ext uri="{FF2B5EF4-FFF2-40B4-BE49-F238E27FC236}">
                <a16:creationId xmlns:a16="http://schemas.microsoft.com/office/drawing/2014/main" id="{7F73975C-A3B9-96F1-F5FA-45E4457845CB}"/>
              </a:ext>
            </a:extLst>
          </p:cNvPr>
          <p:cNvSpPr txBox="1">
            <a:spLocks noGrp="1"/>
          </p:cNvSpPr>
          <p:nvPr>
            <p:ph type="body" idx="1"/>
          </p:nvPr>
        </p:nvSpPr>
        <p:spPr>
          <a:xfrm>
            <a:off x="1190625" y="2141538"/>
            <a:ext cx="9810750" cy="3903662"/>
          </a:xfrm>
        </p:spPr>
        <p:txBody>
          <a:bodyPr>
            <a:normAutofit lnSpcReduction="10000"/>
          </a:bodyPr>
          <a:lstStyle/>
          <a:p>
            <a:pPr marL="342900" lvl="0" indent="-342900" algn="l">
              <a:lnSpc>
                <a:spcPct val="150000"/>
              </a:lnSpc>
              <a:buFont typeface="Arial" panose="020B0604020202020204" pitchFamily="34" charset="0"/>
              <a:buChar char="•"/>
            </a:pPr>
            <a:r>
              <a:rPr lang="nl-BE" sz="2600" dirty="0">
                <a:latin typeface="Open Sans" panose="020B0606030504020204" pitchFamily="34" charset="0"/>
                <a:ea typeface="Open Sans" panose="020B0606030504020204" pitchFamily="34" charset="0"/>
                <a:cs typeface="Open Sans" panose="020B0606030504020204" pitchFamily="34" charset="0"/>
              </a:rPr>
              <a:t>Kan geleidelijk en overlappend met vorige fase</a:t>
            </a:r>
          </a:p>
          <a:p>
            <a:pPr marL="342900" lvl="0" indent="-342900" algn="l">
              <a:lnSpc>
                <a:spcPct val="150000"/>
              </a:lnSpc>
              <a:buFont typeface="Arial" panose="020B0604020202020204" pitchFamily="34" charset="0"/>
              <a:buChar char="•"/>
            </a:pPr>
            <a:r>
              <a:rPr lang="nl-BE" sz="2600" dirty="0">
                <a:latin typeface="Open Sans" panose="020B0606030504020204" pitchFamily="34" charset="0"/>
                <a:ea typeface="Open Sans" panose="020B0606030504020204" pitchFamily="34" charset="0"/>
                <a:cs typeface="Open Sans" panose="020B0606030504020204" pitchFamily="34" charset="0"/>
              </a:rPr>
              <a:t>Begint met seks met “vriend”</a:t>
            </a:r>
          </a:p>
          <a:p>
            <a:pPr marL="342900" lvl="0" indent="-342900" algn="l">
              <a:lnSpc>
                <a:spcPct val="150000"/>
              </a:lnSpc>
              <a:buFont typeface="Arial" panose="020B0604020202020204" pitchFamily="34" charset="0"/>
              <a:buChar char="•"/>
            </a:pPr>
            <a:r>
              <a:rPr lang="nl-BE" sz="2600" dirty="0">
                <a:latin typeface="Open Sans" panose="020B0606030504020204" pitchFamily="34" charset="0"/>
                <a:ea typeface="Open Sans" panose="020B0606030504020204" pitchFamily="34" charset="0"/>
                <a:cs typeface="Open Sans" panose="020B0606030504020204" pitchFamily="34" charset="0"/>
              </a:rPr>
              <a:t>Soms ook drugs dealen of smokkelen</a:t>
            </a:r>
          </a:p>
          <a:p>
            <a:pPr marL="342900" lvl="0" indent="-342900" algn="l">
              <a:lnSpc>
                <a:spcPct val="150000"/>
              </a:lnSpc>
              <a:buFont typeface="Arial" panose="020B0604020202020204" pitchFamily="34" charset="0"/>
              <a:buChar char="•"/>
            </a:pPr>
            <a:r>
              <a:rPr lang="nl-BE" sz="2600" dirty="0">
                <a:latin typeface="Open Sans" panose="020B0606030504020204" pitchFamily="34" charset="0"/>
                <a:ea typeface="Open Sans" panose="020B0606030504020204" pitchFamily="34" charset="0"/>
                <a:cs typeface="Open Sans" panose="020B0606030504020204" pitchFamily="34" charset="0"/>
              </a:rPr>
              <a:t>Vaak gepaard met geweld</a:t>
            </a:r>
          </a:p>
          <a:p>
            <a:pPr marL="1066800" lvl="1" indent="-342900" algn="l">
              <a:lnSpc>
                <a:spcPct val="150000"/>
              </a:lnSpc>
              <a:buFont typeface="Courier New" panose="02070309020205020404" pitchFamily="49" charset="0"/>
              <a:buChar char="o"/>
            </a:pPr>
            <a:r>
              <a:rPr lang="nl-BE" dirty="0">
                <a:latin typeface="Open Sans" panose="020B0606030504020204" pitchFamily="34" charset="0"/>
                <a:ea typeface="Open Sans" panose="020B0606030504020204" pitchFamily="34" charset="0"/>
                <a:cs typeface="Open Sans" panose="020B0606030504020204" pitchFamily="34" charset="0"/>
              </a:rPr>
              <a:t>Fysiek</a:t>
            </a:r>
          </a:p>
          <a:p>
            <a:pPr marL="1066800" lvl="1" indent="-342900" algn="l">
              <a:lnSpc>
                <a:spcPct val="150000"/>
              </a:lnSpc>
              <a:buFont typeface="Courier New" panose="02070309020205020404" pitchFamily="49" charset="0"/>
              <a:buChar char="o"/>
            </a:pPr>
            <a:r>
              <a:rPr lang="nl-BE" dirty="0">
                <a:latin typeface="Open Sans" panose="020B0606030504020204" pitchFamily="34" charset="0"/>
                <a:ea typeface="Open Sans" panose="020B0606030504020204" pitchFamily="34" charset="0"/>
                <a:cs typeface="Open Sans" panose="020B0606030504020204" pitchFamily="34" charset="0"/>
              </a:rPr>
              <a:t>Psychisch</a:t>
            </a:r>
          </a:p>
          <a:p>
            <a:pPr marL="1066800" lvl="1" indent="-342900" algn="l">
              <a:lnSpc>
                <a:spcPct val="150000"/>
              </a:lnSpc>
              <a:buFont typeface="Courier New" panose="02070309020205020404" pitchFamily="49" charset="0"/>
              <a:buChar char="o"/>
            </a:pPr>
            <a:r>
              <a:rPr lang="nl-BE" dirty="0">
                <a:latin typeface="Open Sans" panose="020B0606030504020204" pitchFamily="34" charset="0"/>
                <a:ea typeface="Open Sans" panose="020B0606030504020204" pitchFamily="34" charset="0"/>
                <a:cs typeface="Open Sans" panose="020B0606030504020204" pitchFamily="34" charset="0"/>
              </a:rPr>
              <a:t>Morele dwang</a:t>
            </a:r>
          </a:p>
          <a:p>
            <a:pPr lvl="0"/>
            <a:endParaRPr lang="nl-BE" dirty="0"/>
          </a:p>
          <a:p>
            <a:pPr lvl="0"/>
            <a:endParaRPr lang="nl-BE" dirty="0"/>
          </a:p>
          <a:p>
            <a:pPr lvl="0"/>
            <a:endParaRPr lang="nl-BE" dirty="0"/>
          </a:p>
        </p:txBody>
      </p:sp>
      <p:pic>
        <p:nvPicPr>
          <p:cNvPr id="5" name="Afbeelding 11">
            <a:extLst>
              <a:ext uri="{FF2B5EF4-FFF2-40B4-BE49-F238E27FC236}">
                <a16:creationId xmlns:a16="http://schemas.microsoft.com/office/drawing/2014/main" id="{299D3567-32FA-BA2A-4124-280A1744618D}"/>
              </a:ext>
            </a:extLst>
          </p:cNvPr>
          <p:cNvPicPr>
            <a:picLocks noChangeAspect="1"/>
          </p:cNvPicPr>
          <p:nvPr/>
        </p:nvPicPr>
        <p:blipFill>
          <a:blip r:embed="rId3"/>
          <a:srcRect l="14092"/>
          <a:stretch>
            <a:fillRect/>
          </a:stretch>
        </p:blipFill>
        <p:spPr>
          <a:xfrm>
            <a:off x="8151309" y="2780561"/>
            <a:ext cx="3202484" cy="2003706"/>
          </a:xfrm>
          <a:prstGeom prst="rect">
            <a:avLst/>
          </a:prstGeom>
          <a:noFill/>
          <a:ln cap="flat">
            <a:noFill/>
          </a:ln>
        </p:spPr>
      </p:pic>
    </p:spTree>
    <p:extLst>
      <p:ext uri="{BB962C8B-B14F-4D97-AF65-F5344CB8AC3E}">
        <p14:creationId xmlns:p14="http://schemas.microsoft.com/office/powerpoint/2010/main" val="324848989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A5A793-02FD-5A03-9E8F-4170423C15D1}"/>
              </a:ext>
            </a:extLst>
          </p:cNvPr>
          <p:cNvSpPr>
            <a:spLocks noGrp="1"/>
          </p:cNvSpPr>
          <p:nvPr>
            <p:ph type="title"/>
          </p:nvPr>
        </p:nvSpPr>
        <p:spPr>
          <a:xfrm>
            <a:off x="1190625" y="608804"/>
            <a:ext cx="9810750" cy="1049591"/>
          </a:xfrm>
        </p:spPr>
        <p:txBody>
          <a:bodyPr/>
          <a:lstStyle/>
          <a:p>
            <a:r>
              <a:rPr lang="nl-NL" b="1" dirty="0">
                <a:latin typeface="Open Sans" panose="020B0606030504020204" pitchFamily="34" charset="0"/>
                <a:ea typeface="Open Sans" panose="020B0606030504020204" pitchFamily="34" charset="0"/>
                <a:cs typeface="Open Sans" panose="020B0606030504020204" pitchFamily="34" charset="0"/>
              </a:rPr>
              <a:t>Slachtoffers</a:t>
            </a:r>
            <a:endParaRPr lang="nl-BE" b="1"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Tijdelijke aanduiding voor inhoud 2">
            <a:extLst>
              <a:ext uri="{FF2B5EF4-FFF2-40B4-BE49-F238E27FC236}">
                <a16:creationId xmlns:a16="http://schemas.microsoft.com/office/drawing/2014/main" id="{709B6D80-6E09-0BE6-5979-207C1928D4C7}"/>
              </a:ext>
            </a:extLst>
          </p:cNvPr>
          <p:cNvSpPr txBox="1">
            <a:spLocks noGrp="1"/>
          </p:cNvSpPr>
          <p:nvPr>
            <p:ph type="body" idx="1"/>
          </p:nvPr>
        </p:nvSpPr>
        <p:spPr>
          <a:xfrm>
            <a:off x="1190625" y="2141538"/>
            <a:ext cx="9810750" cy="3903662"/>
          </a:xfrm>
        </p:spPr>
        <p:txBody>
          <a:bodyPr>
            <a:normAutofit/>
          </a:bodyPr>
          <a:lstStyle/>
          <a:p>
            <a:pPr marL="342900" lvl="0" indent="-342900" algn="l">
              <a:lnSpc>
                <a:spcPct val="150000"/>
              </a:lnSpc>
              <a:buFont typeface="Arial" panose="020B0604020202020204" pitchFamily="34" charset="0"/>
              <a:buChar char="•"/>
            </a:pPr>
            <a:r>
              <a:rPr lang="nl-BE" dirty="0">
                <a:latin typeface="Open Sans" panose="020B0606030504020204" pitchFamily="34" charset="0"/>
                <a:ea typeface="Open Sans" panose="020B0606030504020204" pitchFamily="34" charset="0"/>
                <a:cs typeface="Open Sans" panose="020B0606030504020204" pitchFamily="34" charset="0"/>
              </a:rPr>
              <a:t>Veeleer meisjes tussen 13 en 20 jaar oud</a:t>
            </a:r>
          </a:p>
          <a:p>
            <a:pPr marL="342900" lvl="0" indent="-342900" algn="l">
              <a:lnSpc>
                <a:spcPct val="150000"/>
              </a:lnSpc>
              <a:buFont typeface="Arial" panose="020B0604020202020204" pitchFamily="34" charset="0"/>
              <a:buChar char="•"/>
            </a:pPr>
            <a:r>
              <a:rPr lang="nl-BE" dirty="0">
                <a:latin typeface="Open Sans" panose="020B0606030504020204" pitchFamily="34" charset="0"/>
                <a:ea typeface="Open Sans" panose="020B0606030504020204" pitchFamily="34" charset="0"/>
                <a:cs typeface="Open Sans" panose="020B0606030504020204" pitchFamily="34" charset="0"/>
              </a:rPr>
              <a:t>Ook illegale/buitenlandse minderjarigen</a:t>
            </a:r>
          </a:p>
          <a:p>
            <a:pPr marL="698500" lvl="1" indent="-342900" algn="l">
              <a:lnSpc>
                <a:spcPct val="150000"/>
              </a:lnSpc>
              <a:buFont typeface="Courier New" panose="02070309020205020404" pitchFamily="49" charset="0"/>
              <a:buChar char="o"/>
            </a:pPr>
            <a:r>
              <a:rPr lang="nl-BE" sz="2000" dirty="0">
                <a:latin typeface="Open Sans" panose="020B0606030504020204" pitchFamily="34" charset="0"/>
                <a:ea typeface="Open Sans" panose="020B0606030504020204" pitchFamily="34" charset="0"/>
                <a:cs typeface="Open Sans" panose="020B0606030504020204" pitchFamily="34" charset="0"/>
              </a:rPr>
              <a:t>Ook jongens</a:t>
            </a:r>
          </a:p>
          <a:p>
            <a:pPr marL="698500" lvl="1" indent="-342900" algn="l">
              <a:lnSpc>
                <a:spcPct val="150000"/>
              </a:lnSpc>
              <a:buFont typeface="Courier New" panose="02070309020205020404" pitchFamily="49" charset="0"/>
              <a:buChar char="o"/>
            </a:pPr>
            <a:r>
              <a:rPr lang="nl-BE" sz="2000" dirty="0">
                <a:latin typeface="Open Sans" panose="020B0606030504020204" pitchFamily="34" charset="0"/>
                <a:ea typeface="Open Sans" panose="020B0606030504020204" pitchFamily="34" charset="0"/>
                <a:cs typeface="Open Sans" panose="020B0606030504020204" pitchFamily="34" charset="0"/>
              </a:rPr>
              <a:t>Zeer onderbelicht</a:t>
            </a:r>
          </a:p>
          <a:p>
            <a:pPr marL="698500" lvl="1" indent="-342900" algn="l">
              <a:lnSpc>
                <a:spcPct val="150000"/>
              </a:lnSpc>
              <a:buFont typeface="Courier New" panose="02070309020205020404" pitchFamily="49" charset="0"/>
              <a:buChar char="o"/>
            </a:pPr>
            <a:r>
              <a:rPr lang="nl-BE" sz="2000" dirty="0">
                <a:latin typeface="Open Sans" panose="020B0606030504020204" pitchFamily="34" charset="0"/>
                <a:ea typeface="Open Sans" panose="020B0606030504020204" pitchFamily="34" charset="0"/>
                <a:cs typeface="Open Sans" panose="020B0606030504020204" pitchFamily="34" charset="0"/>
              </a:rPr>
              <a:t>Schaamte omtrent homofilie</a:t>
            </a:r>
          </a:p>
          <a:p>
            <a:pPr marL="342900" lvl="0" indent="-342900" algn="l">
              <a:lnSpc>
                <a:spcPct val="150000"/>
              </a:lnSpc>
              <a:buFont typeface="Arial" panose="020B0604020202020204" pitchFamily="34" charset="0"/>
              <a:buChar char="•"/>
            </a:pPr>
            <a:r>
              <a:rPr lang="nl-BE" dirty="0">
                <a:latin typeface="Open Sans" panose="020B0606030504020204" pitchFamily="34" charset="0"/>
                <a:ea typeface="Open Sans" panose="020B0606030504020204" pitchFamily="34" charset="0"/>
                <a:cs typeface="Open Sans" panose="020B0606030504020204" pitchFamily="34" charset="0"/>
              </a:rPr>
              <a:t>Geen echt patroon </a:t>
            </a:r>
            <a:r>
              <a:rPr lang="nl-BE" dirty="0">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 b</a:t>
            </a:r>
            <a:r>
              <a:rPr lang="nl-BE" dirty="0">
                <a:latin typeface="Open Sans" panose="020B0606030504020204" pitchFamily="34" charset="0"/>
                <a:ea typeface="Open Sans" panose="020B0606030504020204" pitchFamily="34" charset="0"/>
                <a:cs typeface="Open Sans" panose="020B0606030504020204" pitchFamily="34" charset="0"/>
              </a:rPr>
              <a:t>epaalde profielen</a:t>
            </a:r>
          </a:p>
          <a:p>
            <a:pPr marL="342900" lvl="0" indent="-342900" algn="l">
              <a:lnSpc>
                <a:spcPct val="150000"/>
              </a:lnSpc>
              <a:buFont typeface="Arial" panose="020B0604020202020204" pitchFamily="34" charset="0"/>
              <a:buChar char="•"/>
            </a:pPr>
            <a:r>
              <a:rPr lang="nl-BE" dirty="0">
                <a:latin typeface="Open Sans" panose="020B0606030504020204" pitchFamily="34" charset="0"/>
                <a:ea typeface="Open Sans" panose="020B0606030504020204" pitchFamily="34" charset="0"/>
                <a:cs typeface="Open Sans" panose="020B0606030504020204" pitchFamily="34" charset="0"/>
              </a:rPr>
              <a:t>Kwetsbaarheid in al zijn vormen </a:t>
            </a:r>
            <a:r>
              <a:rPr lang="nl-BE" dirty="0">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a:t>
            </a:r>
            <a:r>
              <a:rPr lang="nl-BE" dirty="0">
                <a:latin typeface="Open Sans" panose="020B0606030504020204" pitchFamily="34" charset="0"/>
                <a:ea typeface="Open Sans" panose="020B0606030504020204" pitchFamily="34" charset="0"/>
                <a:cs typeface="Open Sans" panose="020B0606030504020204" pitchFamily="34" charset="0"/>
              </a:rPr>
              <a:t> belangrijke factor</a:t>
            </a:r>
          </a:p>
        </p:txBody>
      </p:sp>
    </p:spTree>
    <p:extLst>
      <p:ext uri="{BB962C8B-B14F-4D97-AF65-F5344CB8AC3E}">
        <p14:creationId xmlns:p14="http://schemas.microsoft.com/office/powerpoint/2010/main" val="287640963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A5A793-02FD-5A03-9E8F-4170423C15D1}"/>
              </a:ext>
            </a:extLst>
          </p:cNvPr>
          <p:cNvSpPr>
            <a:spLocks noGrp="1"/>
          </p:cNvSpPr>
          <p:nvPr>
            <p:ph type="title"/>
          </p:nvPr>
        </p:nvSpPr>
        <p:spPr>
          <a:xfrm>
            <a:off x="1190624" y="507204"/>
            <a:ext cx="10328275" cy="1049591"/>
          </a:xfrm>
        </p:spPr>
        <p:txBody>
          <a:bodyPr>
            <a:normAutofit fontScale="90000"/>
          </a:bodyPr>
          <a:lstStyle/>
          <a:p>
            <a:r>
              <a:rPr lang="nl-NL" b="1" dirty="0">
                <a:latin typeface="Open Sans" panose="020B0606030504020204" pitchFamily="34" charset="0"/>
                <a:ea typeface="Open Sans" panose="020B0606030504020204" pitchFamily="34" charset="0"/>
                <a:cs typeface="Open Sans" panose="020B0606030504020204" pitchFamily="34" charset="0"/>
              </a:rPr>
              <a:t>Profiel 1: fase problematiek/ pubertijd</a:t>
            </a:r>
            <a:endParaRPr lang="nl-BE" b="1"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jdelijke aanduiding voor inhoud 2">
            <a:extLst>
              <a:ext uri="{FF2B5EF4-FFF2-40B4-BE49-F238E27FC236}">
                <a16:creationId xmlns:a16="http://schemas.microsoft.com/office/drawing/2014/main" id="{B4EF0FC5-8E2B-FD14-632D-BF3976C915E4}"/>
              </a:ext>
            </a:extLst>
          </p:cNvPr>
          <p:cNvSpPr txBox="1">
            <a:spLocks noGrp="1"/>
          </p:cNvSpPr>
          <p:nvPr>
            <p:ph type="body" idx="1"/>
          </p:nvPr>
        </p:nvSpPr>
        <p:spPr>
          <a:xfrm>
            <a:off x="1190625" y="1556795"/>
            <a:ext cx="9810750" cy="3903662"/>
          </a:xfrm>
        </p:spPr>
        <p:txBody>
          <a:bodyPr/>
          <a:lstStyle/>
          <a:p>
            <a:pPr marL="342900" lvl="0" indent="-342900" algn="l">
              <a:lnSpc>
                <a:spcPct val="150000"/>
              </a:lnSpc>
              <a:buFont typeface="Arial" panose="020B0604020202020204" pitchFamily="34" charset="0"/>
              <a:buChar char="•"/>
            </a:pPr>
            <a:r>
              <a:rPr lang="nl-NL" dirty="0">
                <a:latin typeface="Open Sans" panose="020B0606030504020204" pitchFamily="34" charset="0"/>
                <a:ea typeface="Open Sans" panose="020B0606030504020204" pitchFamily="34" charset="0"/>
                <a:cs typeface="Open Sans" panose="020B0606030504020204" pitchFamily="34" charset="0"/>
              </a:rPr>
              <a:t>Drang naar autonomie</a:t>
            </a:r>
          </a:p>
          <a:p>
            <a:pPr marL="342900" lvl="0" indent="-342900" algn="l">
              <a:lnSpc>
                <a:spcPct val="150000"/>
              </a:lnSpc>
              <a:buFont typeface="Arial" panose="020B0604020202020204" pitchFamily="34" charset="0"/>
              <a:buChar char="•"/>
            </a:pPr>
            <a:r>
              <a:rPr lang="nl-NL" dirty="0">
                <a:latin typeface="Open Sans" panose="020B0606030504020204" pitchFamily="34" charset="0"/>
                <a:ea typeface="Open Sans" panose="020B0606030504020204" pitchFamily="34" charset="0"/>
                <a:cs typeface="Open Sans" panose="020B0606030504020204" pitchFamily="34" charset="0"/>
              </a:rPr>
              <a:t>Eigenheid ontwikkelen</a:t>
            </a:r>
          </a:p>
          <a:p>
            <a:pPr marL="342900" lvl="0" indent="-342900" algn="l">
              <a:lnSpc>
                <a:spcPct val="150000"/>
              </a:lnSpc>
              <a:buFont typeface="Arial" panose="020B0604020202020204" pitchFamily="34" charset="0"/>
              <a:buChar char="•"/>
            </a:pPr>
            <a:r>
              <a:rPr lang="nl-NL" dirty="0">
                <a:latin typeface="Open Sans" panose="020B0606030504020204" pitchFamily="34" charset="0"/>
                <a:ea typeface="Open Sans" panose="020B0606030504020204" pitchFamily="34" charset="0"/>
                <a:cs typeface="Open Sans" panose="020B0606030504020204" pitchFamily="34" charset="0"/>
              </a:rPr>
              <a:t>Neiging om te experimenteren</a:t>
            </a:r>
          </a:p>
          <a:p>
            <a:pPr marL="342900" lvl="0" indent="-342900" algn="l">
              <a:lnSpc>
                <a:spcPct val="150000"/>
              </a:lnSpc>
              <a:buFont typeface="Arial" panose="020B0604020202020204" pitchFamily="34" charset="0"/>
              <a:buChar char="•"/>
            </a:pPr>
            <a:r>
              <a:rPr lang="nl-NL" dirty="0">
                <a:latin typeface="Open Sans" panose="020B0606030504020204" pitchFamily="34" charset="0"/>
                <a:ea typeface="Open Sans" panose="020B0606030504020204" pitchFamily="34" charset="0"/>
                <a:cs typeface="Open Sans" panose="020B0606030504020204" pitchFamily="34" charset="0"/>
              </a:rPr>
              <a:t>Mate van zelfcontrole</a:t>
            </a:r>
          </a:p>
        </p:txBody>
      </p:sp>
      <p:sp>
        <p:nvSpPr>
          <p:cNvPr id="6" name="Rechteraccolade 8">
            <a:extLst>
              <a:ext uri="{FF2B5EF4-FFF2-40B4-BE49-F238E27FC236}">
                <a16:creationId xmlns:a16="http://schemas.microsoft.com/office/drawing/2014/main" id="{E8A4D8E2-EF06-A182-0131-0DC9D24202B7}"/>
              </a:ext>
            </a:extLst>
          </p:cNvPr>
          <p:cNvSpPr/>
          <p:nvPr/>
        </p:nvSpPr>
        <p:spPr>
          <a:xfrm>
            <a:off x="5941895" y="1792289"/>
            <a:ext cx="789545" cy="2118455"/>
          </a:xfrm>
          <a:custGeom>
            <a:avLst/>
            <a:gdLst>
              <a:gd name="f0" fmla="val 10800000"/>
              <a:gd name="f1" fmla="val 5400000"/>
              <a:gd name="f2" fmla="val 16200000"/>
              <a:gd name="f3" fmla="val 180"/>
              <a:gd name="f4" fmla="val w"/>
              <a:gd name="f5" fmla="val h"/>
              <a:gd name="f6" fmla="val ss"/>
              <a:gd name="f7" fmla="val 0"/>
              <a:gd name="f8" fmla="*/ 5419351 1 1725033"/>
              <a:gd name="f9" fmla="+- 0 0 5400000"/>
              <a:gd name="f10" fmla="val 8333"/>
              <a:gd name="f11" fmla="val 50000"/>
              <a:gd name="f12" fmla="+- 0 0 -180"/>
              <a:gd name="f13" fmla="+- 0 0 -270"/>
              <a:gd name="f14" fmla="+- 0 0 -360"/>
              <a:gd name="f15" fmla="abs f4"/>
              <a:gd name="f16" fmla="abs f5"/>
              <a:gd name="f17" fmla="abs f6"/>
              <a:gd name="f18" fmla="+- 2700000 f1 0"/>
              <a:gd name="f19" fmla="*/ f12 f0 1"/>
              <a:gd name="f20" fmla="*/ f13 f0 1"/>
              <a:gd name="f21" fmla="*/ f14 f0 1"/>
              <a:gd name="f22" fmla="?: f15 f4 1"/>
              <a:gd name="f23" fmla="?: f16 f5 1"/>
              <a:gd name="f24" fmla="?: f17 f6 1"/>
              <a:gd name="f25" fmla="+- f18 0 f1"/>
              <a:gd name="f26" fmla="*/ f19 1 f3"/>
              <a:gd name="f27" fmla="*/ f20 1 f3"/>
              <a:gd name="f28" fmla="*/ f21 1 f3"/>
              <a:gd name="f29" fmla="*/ f22 1 21600"/>
              <a:gd name="f30" fmla="*/ f23 1 21600"/>
              <a:gd name="f31" fmla="*/ 21600 f22 1"/>
              <a:gd name="f32" fmla="*/ 21600 f23 1"/>
              <a:gd name="f33" fmla="+- f25 f1 0"/>
              <a:gd name="f34" fmla="+- f26 0 f1"/>
              <a:gd name="f35" fmla="+- f27 0 f1"/>
              <a:gd name="f36" fmla="+- f28 0 f1"/>
              <a:gd name="f37" fmla="min f30 f29"/>
              <a:gd name="f38" fmla="*/ f31 1 f24"/>
              <a:gd name="f39" fmla="*/ f32 1 f24"/>
              <a:gd name="f40" fmla="*/ f33 f8 1"/>
              <a:gd name="f41" fmla="val f38"/>
              <a:gd name="f42" fmla="val f39"/>
              <a:gd name="f43" fmla="*/ f40 1 f0"/>
              <a:gd name="f44" fmla="*/ f7 f37 1"/>
              <a:gd name="f45" fmla="+- f42 0 f7"/>
              <a:gd name="f46" fmla="+- f41 0 f7"/>
              <a:gd name="f47" fmla="+- 0 0 f43"/>
              <a:gd name="f48" fmla="*/ f41 f37 1"/>
              <a:gd name="f49" fmla="*/ f42 f37 1"/>
              <a:gd name="f50" fmla="*/ f46 1 2"/>
              <a:gd name="f51" fmla="min f46 f45"/>
              <a:gd name="f52" fmla="*/ f45 f11 1"/>
              <a:gd name="f53" fmla="+- 0 0 f47"/>
              <a:gd name="f54" fmla="+- f7 f50 0"/>
              <a:gd name="f55" fmla="*/ f51 f10 1"/>
              <a:gd name="f56" fmla="*/ f52 1 100000"/>
              <a:gd name="f57" fmla="*/ f53 f0 1"/>
              <a:gd name="f58" fmla="*/ f50 f37 1"/>
              <a:gd name="f59" fmla="*/ f55 1 100000"/>
              <a:gd name="f60" fmla="*/ f57 1 f8"/>
              <a:gd name="f61" fmla="*/ f54 f37 1"/>
              <a:gd name="f62" fmla="*/ f56 f37 1"/>
              <a:gd name="f63" fmla="+- f56 0 f59"/>
              <a:gd name="f64" fmla="+- f42 0 f59"/>
              <a:gd name="f65" fmla="+- f60 0 f1"/>
              <a:gd name="f66" fmla="*/ f59 f37 1"/>
              <a:gd name="f67" fmla="cos 1 f65"/>
              <a:gd name="f68" fmla="sin 1 f65"/>
              <a:gd name="f69" fmla="*/ f63 f37 1"/>
              <a:gd name="f70" fmla="*/ f64 f37 1"/>
              <a:gd name="f71" fmla="+- 0 0 f67"/>
              <a:gd name="f72" fmla="+- 0 0 f68"/>
              <a:gd name="f73" fmla="+- 0 0 f71"/>
              <a:gd name="f74" fmla="+- 0 0 f72"/>
              <a:gd name="f75" fmla="val f73"/>
              <a:gd name="f76" fmla="val f74"/>
              <a:gd name="f77" fmla="*/ f75 f50 1"/>
              <a:gd name="f78" fmla="*/ f76 f59 1"/>
              <a:gd name="f79" fmla="+- f7 f77 0"/>
              <a:gd name="f80" fmla="+- f59 0 f78"/>
              <a:gd name="f81" fmla="+- f42 f78 0"/>
              <a:gd name="f82" fmla="+- f81 0 f59"/>
              <a:gd name="f83" fmla="*/ f80 f37 1"/>
              <a:gd name="f84" fmla="*/ f79 f37 1"/>
              <a:gd name="f85" fmla="*/ f82 f37 1"/>
            </a:gdLst>
            <a:ahLst/>
            <a:cxnLst>
              <a:cxn ang="3cd4">
                <a:pos x="hc" y="t"/>
              </a:cxn>
              <a:cxn ang="0">
                <a:pos x="r" y="vc"/>
              </a:cxn>
              <a:cxn ang="cd4">
                <a:pos x="hc" y="b"/>
              </a:cxn>
              <a:cxn ang="cd2">
                <a:pos x="l" y="vc"/>
              </a:cxn>
              <a:cxn ang="f34">
                <a:pos x="f44" y="f44"/>
              </a:cxn>
              <a:cxn ang="f35">
                <a:pos x="f48" y="f62"/>
              </a:cxn>
              <a:cxn ang="f36">
                <a:pos x="f44" y="f49"/>
              </a:cxn>
            </a:cxnLst>
            <a:rect l="f44" t="f83" r="f84" b="f85"/>
            <a:pathLst>
              <a:path stroke="0">
                <a:moveTo>
                  <a:pt x="f44" y="f44"/>
                </a:moveTo>
                <a:arcTo wR="f58" hR="f66" stAng="f2" swAng="f1"/>
                <a:lnTo>
                  <a:pt x="f61" y="f69"/>
                </a:lnTo>
                <a:arcTo wR="f58" hR="f66" stAng="f0" swAng="f9"/>
                <a:arcTo wR="f58" hR="f66" stAng="f2" swAng="f9"/>
                <a:lnTo>
                  <a:pt x="f61" y="f70"/>
                </a:lnTo>
                <a:arcTo wR="f58" hR="f66" stAng="f7" swAng="f1"/>
                <a:close/>
              </a:path>
              <a:path fill="none">
                <a:moveTo>
                  <a:pt x="f44" y="f44"/>
                </a:moveTo>
                <a:arcTo wR="f58" hR="f66" stAng="f2" swAng="f1"/>
                <a:lnTo>
                  <a:pt x="f61" y="f69"/>
                </a:lnTo>
                <a:arcTo wR="f58" hR="f66" stAng="f0" swAng="f9"/>
                <a:arcTo wR="f58" hR="f66" stAng="f2" swAng="f9"/>
                <a:lnTo>
                  <a:pt x="f61" y="f70"/>
                </a:lnTo>
                <a:arcTo wR="f58" hR="f66" stAng="f7" swAng="f1"/>
              </a:path>
            </a:pathLst>
          </a:custGeom>
          <a:noFill/>
          <a:ln w="19046"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BE" sz="1800" b="0" i="0" u="none" strike="noStrike" kern="1200" cap="none" spc="0" baseline="0">
              <a:solidFill>
                <a:srgbClr val="000000"/>
              </a:solidFill>
              <a:uFillTx/>
              <a:latin typeface="Calibri"/>
            </a:endParaRPr>
          </a:p>
        </p:txBody>
      </p:sp>
      <p:sp>
        <p:nvSpPr>
          <p:cNvPr id="7" name="Tekstvak 9">
            <a:extLst>
              <a:ext uri="{FF2B5EF4-FFF2-40B4-BE49-F238E27FC236}">
                <a16:creationId xmlns:a16="http://schemas.microsoft.com/office/drawing/2014/main" id="{302CA29A-8A21-8739-2596-395CF462244B}"/>
              </a:ext>
            </a:extLst>
          </p:cNvPr>
          <p:cNvSpPr txBox="1"/>
          <p:nvPr/>
        </p:nvSpPr>
        <p:spPr>
          <a:xfrm>
            <a:off x="7209495" y="2573514"/>
            <a:ext cx="3847237" cy="523219"/>
          </a:xfrm>
          <a:prstGeom prst="rect">
            <a:avLst/>
          </a:prstGeom>
          <a:noFill/>
          <a:ln cap="flat">
            <a:noFill/>
          </a:ln>
        </p:spPr>
        <p:txBody>
          <a:bodyPr vert="horz" wrap="square" lIns="91440" tIns="45720" rIns="91440" bIns="45720" anchor="t" anchorCtr="0" compatLnSpc="1">
            <a:spAutoFit/>
          </a:bodyPr>
          <a:lstStyle/>
          <a:p>
            <a:pPr marL="176214" marR="0" lvl="0" indent="-176214"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nl-NL" sz="2800" b="0" i="0" u="none" strike="noStrike" kern="1200" cap="none" spc="0" baseline="0" dirty="0">
                <a:solidFill>
                  <a:srgbClr val="000000"/>
                </a:solidFill>
                <a:uFillTx/>
                <a:latin typeface="Calibri"/>
              </a:rPr>
              <a:t> Conflict met ouders</a:t>
            </a:r>
            <a:endParaRPr lang="nl-BE" sz="2800" b="0" i="0" u="none" strike="noStrike" kern="1200" cap="none" spc="0" baseline="0" dirty="0">
              <a:solidFill>
                <a:srgbClr val="000000"/>
              </a:solidFill>
              <a:uFillTx/>
              <a:latin typeface="Calibri"/>
            </a:endParaRPr>
          </a:p>
        </p:txBody>
      </p:sp>
      <p:sp>
        <p:nvSpPr>
          <p:cNvPr id="8" name="Tekstvak 10">
            <a:extLst>
              <a:ext uri="{FF2B5EF4-FFF2-40B4-BE49-F238E27FC236}">
                <a16:creationId xmlns:a16="http://schemas.microsoft.com/office/drawing/2014/main" id="{3DE03E81-76C6-19B2-6010-00C1AC8CE18C}"/>
              </a:ext>
            </a:extLst>
          </p:cNvPr>
          <p:cNvSpPr txBox="1"/>
          <p:nvPr/>
        </p:nvSpPr>
        <p:spPr>
          <a:xfrm>
            <a:off x="7220376" y="3131884"/>
            <a:ext cx="4180106" cy="52321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nl-NL" sz="2400" b="0" i="0" u="none" strike="noStrike" kern="0" cap="none" spc="0" baseline="0" dirty="0">
                <a:solidFill>
                  <a:srgbClr val="000000"/>
                </a:solidFill>
                <a:uFillTx/>
                <a:latin typeface="Calibri"/>
              </a:rPr>
              <a:t>   </a:t>
            </a:r>
            <a:r>
              <a:rPr lang="nl-NL" sz="2800" b="0" i="0" u="none" strike="noStrike" kern="1200" cap="none" spc="0" baseline="0" dirty="0">
                <a:solidFill>
                  <a:srgbClr val="000000"/>
                </a:solidFill>
                <a:uFillTx/>
                <a:latin typeface="Calibri"/>
              </a:rPr>
              <a:t>Foute vrienden</a:t>
            </a:r>
            <a:endParaRPr lang="nl-BE" sz="2800" b="0" i="0" u="none" strike="noStrike" kern="1200" cap="none" spc="0" baseline="0" dirty="0">
              <a:solidFill>
                <a:srgbClr val="000000"/>
              </a:solidFill>
              <a:uFillTx/>
              <a:latin typeface="Calibri"/>
            </a:endParaRPr>
          </a:p>
        </p:txBody>
      </p:sp>
      <p:cxnSp>
        <p:nvCxnSpPr>
          <p:cNvPr id="9" name="Rechte verbindingslijn 5">
            <a:extLst>
              <a:ext uri="{FF2B5EF4-FFF2-40B4-BE49-F238E27FC236}">
                <a16:creationId xmlns:a16="http://schemas.microsoft.com/office/drawing/2014/main" id="{88E96FD3-7B76-9097-2FB4-5AD49B8B31C1}"/>
              </a:ext>
            </a:extLst>
          </p:cNvPr>
          <p:cNvCxnSpPr/>
          <p:nvPr/>
        </p:nvCxnSpPr>
        <p:spPr>
          <a:xfrm>
            <a:off x="3079811" y="3208108"/>
            <a:ext cx="1415144" cy="601036"/>
          </a:xfrm>
          <a:prstGeom prst="straightConnector1">
            <a:avLst/>
          </a:prstGeom>
          <a:noFill/>
          <a:ln w="28575" cap="flat">
            <a:solidFill>
              <a:srgbClr val="FF0000"/>
            </a:solidFill>
            <a:prstDash val="solid"/>
            <a:miter/>
          </a:ln>
        </p:spPr>
      </p:cxnSp>
      <p:cxnSp>
        <p:nvCxnSpPr>
          <p:cNvPr id="10" name="Rechte verbindingslijn 4">
            <a:extLst>
              <a:ext uri="{FF2B5EF4-FFF2-40B4-BE49-F238E27FC236}">
                <a16:creationId xmlns:a16="http://schemas.microsoft.com/office/drawing/2014/main" id="{E61508FC-2787-ADE6-CDE5-6FF211B45AF2}"/>
              </a:ext>
            </a:extLst>
          </p:cNvPr>
          <p:cNvCxnSpPr/>
          <p:nvPr/>
        </p:nvCxnSpPr>
        <p:spPr>
          <a:xfrm flipV="1">
            <a:off x="2877907" y="3275747"/>
            <a:ext cx="1524004" cy="533397"/>
          </a:xfrm>
          <a:prstGeom prst="straightConnector1">
            <a:avLst/>
          </a:prstGeom>
          <a:noFill/>
          <a:ln w="28575" cap="flat">
            <a:solidFill>
              <a:srgbClr val="FF0000"/>
            </a:solidFill>
            <a:prstDash val="solid"/>
            <a:miter/>
          </a:ln>
        </p:spPr>
      </p:cxnSp>
      <p:cxnSp>
        <p:nvCxnSpPr>
          <p:cNvPr id="11" name="Rechte verbindingslijn 12">
            <a:extLst>
              <a:ext uri="{FF2B5EF4-FFF2-40B4-BE49-F238E27FC236}">
                <a16:creationId xmlns:a16="http://schemas.microsoft.com/office/drawing/2014/main" id="{F138D908-8371-B928-87CA-423AAA04E1E2}"/>
              </a:ext>
            </a:extLst>
          </p:cNvPr>
          <p:cNvCxnSpPr>
            <a:cxnSpLocks/>
          </p:cNvCxnSpPr>
          <p:nvPr/>
        </p:nvCxnSpPr>
        <p:spPr>
          <a:xfrm>
            <a:off x="9384327" y="2606386"/>
            <a:ext cx="1029419" cy="490347"/>
          </a:xfrm>
          <a:prstGeom prst="straightConnector1">
            <a:avLst/>
          </a:prstGeom>
          <a:noFill/>
          <a:ln w="28575" cap="flat">
            <a:solidFill>
              <a:srgbClr val="FF0000"/>
            </a:solidFill>
            <a:prstDash val="solid"/>
            <a:miter/>
          </a:ln>
        </p:spPr>
      </p:cxnSp>
      <p:cxnSp>
        <p:nvCxnSpPr>
          <p:cNvPr id="14" name="Rechte verbindingslijn 11">
            <a:extLst>
              <a:ext uri="{FF2B5EF4-FFF2-40B4-BE49-F238E27FC236}">
                <a16:creationId xmlns:a16="http://schemas.microsoft.com/office/drawing/2014/main" id="{6C06F8C4-7FA2-2D51-6C1F-928977AA83A8}"/>
              </a:ext>
            </a:extLst>
          </p:cNvPr>
          <p:cNvCxnSpPr>
            <a:cxnSpLocks/>
          </p:cNvCxnSpPr>
          <p:nvPr/>
        </p:nvCxnSpPr>
        <p:spPr>
          <a:xfrm flipV="1">
            <a:off x="9384327" y="2606386"/>
            <a:ext cx="1008334" cy="490347"/>
          </a:xfrm>
          <a:prstGeom prst="straightConnector1">
            <a:avLst/>
          </a:prstGeom>
          <a:noFill/>
          <a:ln w="28575" cap="flat">
            <a:solidFill>
              <a:srgbClr val="FF0000"/>
            </a:solidFill>
            <a:prstDash val="solid"/>
            <a:miter/>
          </a:ln>
        </p:spPr>
      </p:cxnSp>
      <p:cxnSp>
        <p:nvCxnSpPr>
          <p:cNvPr id="20" name="Rechte verbindingslijn met pijl 17">
            <a:extLst>
              <a:ext uri="{FF2B5EF4-FFF2-40B4-BE49-F238E27FC236}">
                <a16:creationId xmlns:a16="http://schemas.microsoft.com/office/drawing/2014/main" id="{0180EA8E-307E-7A52-C41C-CE4941090B2D}"/>
              </a:ext>
            </a:extLst>
          </p:cNvPr>
          <p:cNvCxnSpPr>
            <a:cxnSpLocks/>
          </p:cNvCxnSpPr>
          <p:nvPr/>
        </p:nvCxnSpPr>
        <p:spPr>
          <a:xfrm>
            <a:off x="3314700" y="4102100"/>
            <a:ext cx="1507676" cy="1625600"/>
          </a:xfrm>
          <a:prstGeom prst="straightConnector1">
            <a:avLst/>
          </a:prstGeom>
          <a:noFill/>
          <a:ln w="38103" cap="flat">
            <a:solidFill>
              <a:srgbClr val="000000"/>
            </a:solidFill>
            <a:prstDash val="solid"/>
            <a:miter/>
            <a:tailEnd type="arrow"/>
          </a:ln>
        </p:spPr>
      </p:cxnSp>
      <p:cxnSp>
        <p:nvCxnSpPr>
          <p:cNvPr id="21" name="Rechte verbindingslijn met pijl 15">
            <a:extLst>
              <a:ext uri="{FF2B5EF4-FFF2-40B4-BE49-F238E27FC236}">
                <a16:creationId xmlns:a16="http://schemas.microsoft.com/office/drawing/2014/main" id="{FEBED4A7-CD08-F7CA-BD8F-FDEEFA752A5C}"/>
              </a:ext>
            </a:extLst>
          </p:cNvPr>
          <p:cNvCxnSpPr>
            <a:cxnSpLocks/>
          </p:cNvCxnSpPr>
          <p:nvPr/>
        </p:nvCxnSpPr>
        <p:spPr>
          <a:xfrm flipH="1">
            <a:off x="7103610" y="4013200"/>
            <a:ext cx="1519690" cy="1651145"/>
          </a:xfrm>
          <a:prstGeom prst="straightConnector1">
            <a:avLst/>
          </a:prstGeom>
          <a:noFill/>
          <a:ln w="38103" cap="flat">
            <a:solidFill>
              <a:srgbClr val="000000"/>
            </a:solidFill>
            <a:prstDash val="solid"/>
            <a:miter/>
            <a:tailEnd type="arrow"/>
          </a:ln>
        </p:spPr>
      </p:cxnSp>
      <p:sp>
        <p:nvSpPr>
          <p:cNvPr id="22" name="Tekstvak 21">
            <a:extLst>
              <a:ext uri="{FF2B5EF4-FFF2-40B4-BE49-F238E27FC236}">
                <a16:creationId xmlns:a16="http://schemas.microsoft.com/office/drawing/2014/main" id="{1D1A8D33-DE4F-48B7-5E32-824AD62A1A9C}"/>
              </a:ext>
            </a:extLst>
          </p:cNvPr>
          <p:cNvSpPr txBox="1"/>
          <p:nvPr/>
        </p:nvSpPr>
        <p:spPr>
          <a:xfrm>
            <a:off x="4613044" y="5800802"/>
            <a:ext cx="3483434" cy="52321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2800" b="0" i="0" u="none" strike="noStrike" kern="0" cap="none" spc="0" baseline="0" dirty="0">
                <a:solidFill>
                  <a:srgbClr val="000000"/>
                </a:solidFill>
                <a:uFillTx/>
                <a:latin typeface="Calibri"/>
              </a:rPr>
              <a:t>Kwetsbaar profiel</a:t>
            </a:r>
            <a:endParaRPr lang="nl-BE" sz="2800" b="0" i="0" u="none" strike="noStrike" kern="1200" cap="none" spc="0" baseline="0" dirty="0">
              <a:solidFill>
                <a:srgbClr val="000000"/>
              </a:solidFill>
              <a:uFillTx/>
              <a:latin typeface="Calibri"/>
            </a:endParaRPr>
          </a:p>
        </p:txBody>
      </p:sp>
    </p:spTree>
    <p:extLst>
      <p:ext uri="{BB962C8B-B14F-4D97-AF65-F5344CB8AC3E}">
        <p14:creationId xmlns:p14="http://schemas.microsoft.com/office/powerpoint/2010/main" val="292553902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animBg="1"/>
      <p:bldP spid="7" grpId="0"/>
      <p:bldP spid="8" grpId="0"/>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A5A793-02FD-5A03-9E8F-4170423C15D1}"/>
              </a:ext>
            </a:extLst>
          </p:cNvPr>
          <p:cNvSpPr>
            <a:spLocks noGrp="1"/>
          </p:cNvSpPr>
          <p:nvPr>
            <p:ph type="title"/>
          </p:nvPr>
        </p:nvSpPr>
        <p:spPr>
          <a:xfrm>
            <a:off x="1190625" y="610465"/>
            <a:ext cx="9810750" cy="1049591"/>
          </a:xfrm>
        </p:spPr>
        <p:txBody>
          <a:bodyPr/>
          <a:lstStyle/>
          <a:p>
            <a:r>
              <a:rPr lang="nl-NL" b="1" dirty="0">
                <a:latin typeface="Open Sans" panose="020B0606030504020204" pitchFamily="34" charset="0"/>
                <a:ea typeface="Open Sans" panose="020B0606030504020204" pitchFamily="34" charset="0"/>
                <a:cs typeface="Open Sans" panose="020B0606030504020204" pitchFamily="34" charset="0"/>
              </a:rPr>
              <a:t>Profiel 2: zeer beïnvloedbaar</a:t>
            </a:r>
            <a:endParaRPr lang="nl-BE" b="1"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Tijdelijke aanduiding voor inhoud 2">
            <a:extLst>
              <a:ext uri="{FF2B5EF4-FFF2-40B4-BE49-F238E27FC236}">
                <a16:creationId xmlns:a16="http://schemas.microsoft.com/office/drawing/2014/main" id="{70EE743A-588A-6BB2-B8B6-CF10D6D3DC14}"/>
              </a:ext>
            </a:extLst>
          </p:cNvPr>
          <p:cNvSpPr txBox="1">
            <a:spLocks noGrp="1"/>
          </p:cNvSpPr>
          <p:nvPr>
            <p:ph type="body" idx="1"/>
          </p:nvPr>
        </p:nvSpPr>
        <p:spPr>
          <a:xfrm>
            <a:off x="1190625" y="2141538"/>
            <a:ext cx="9810750" cy="3903662"/>
          </a:xfrm>
        </p:spPr>
        <p:txBody>
          <a:bodyPr/>
          <a:lstStyle/>
          <a:p>
            <a:pPr marL="342900" lvl="0" indent="-342900" algn="l">
              <a:lnSpc>
                <a:spcPct val="150000"/>
              </a:lnSpc>
              <a:buFont typeface="Arial" panose="020B0604020202020204" pitchFamily="34" charset="0"/>
              <a:buChar char="•"/>
            </a:pPr>
            <a:r>
              <a:rPr lang="nl-NL" dirty="0">
                <a:latin typeface="Open Sans" panose="020B0606030504020204" pitchFamily="34" charset="0"/>
                <a:ea typeface="Open Sans" panose="020B0606030504020204" pitchFamily="34" charset="0"/>
                <a:cs typeface="Open Sans" panose="020B0606030504020204" pitchFamily="34" charset="0"/>
              </a:rPr>
              <a:t>Beperking(en)</a:t>
            </a:r>
          </a:p>
          <a:p>
            <a:pPr marL="342900" lvl="0" indent="-342900" algn="l">
              <a:lnSpc>
                <a:spcPct val="150000"/>
              </a:lnSpc>
              <a:buFont typeface="Arial" panose="020B0604020202020204" pitchFamily="34" charset="0"/>
              <a:buChar char="•"/>
            </a:pPr>
            <a:r>
              <a:rPr lang="nl-NL" dirty="0">
                <a:latin typeface="Open Sans" panose="020B0606030504020204" pitchFamily="34" charset="0"/>
                <a:ea typeface="Open Sans" panose="020B0606030504020204" pitchFamily="34" charset="0"/>
                <a:cs typeface="Open Sans" panose="020B0606030504020204" pitchFamily="34" charset="0"/>
              </a:rPr>
              <a:t>Psychiatrische problematieken</a:t>
            </a:r>
          </a:p>
          <a:p>
            <a:pPr marL="342900" lvl="0" indent="-342900" algn="l">
              <a:lnSpc>
                <a:spcPct val="150000"/>
              </a:lnSpc>
              <a:buFont typeface="Arial" panose="020B0604020202020204" pitchFamily="34" charset="0"/>
              <a:buChar char="•"/>
            </a:pPr>
            <a:r>
              <a:rPr lang="nl-NL" dirty="0">
                <a:latin typeface="Open Sans" panose="020B0606030504020204" pitchFamily="34" charset="0"/>
                <a:ea typeface="Open Sans" panose="020B0606030504020204" pitchFamily="34" charset="0"/>
                <a:cs typeface="Open Sans" panose="020B0606030504020204" pitchFamily="34" charset="0"/>
              </a:rPr>
              <a:t>Afhankelijkheidsstoornissen</a:t>
            </a:r>
            <a:endParaRPr lang="nl-BE"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ekstvak 4">
            <a:extLst>
              <a:ext uri="{FF2B5EF4-FFF2-40B4-BE49-F238E27FC236}">
                <a16:creationId xmlns:a16="http://schemas.microsoft.com/office/drawing/2014/main" id="{B17A9E8D-CE0A-3E9F-7EFF-BF3731DC59C6}"/>
              </a:ext>
            </a:extLst>
          </p:cNvPr>
          <p:cNvSpPr txBox="1"/>
          <p:nvPr/>
        </p:nvSpPr>
        <p:spPr>
          <a:xfrm>
            <a:off x="1190625" y="4477471"/>
            <a:ext cx="5061862" cy="1695272"/>
          </a:xfrm>
          <a:prstGeom prst="rect">
            <a:avLst/>
          </a:prstGeom>
          <a:noFill/>
          <a:ln cap="flat">
            <a:noFill/>
          </a:ln>
        </p:spPr>
        <p:txBody>
          <a:bodyPr vert="horz" wrap="square" lIns="91440" tIns="45720" rIns="91440" bIns="45720" anchor="t" anchorCtr="0" compatLnSpc="1">
            <a:spAutoFit/>
          </a:bodyPr>
          <a:lstStyle/>
          <a:p>
            <a:pPr marL="285750" marR="0" lvl="0" indent="-285750" algn="l" defTabSz="914400" rtl="0" fontAlgn="auto" hangingPunct="1">
              <a:lnSpc>
                <a:spcPct val="15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nl-NL" sz="2400" b="0" i="0" u="none" strike="noStrike" kern="1200" cap="none" spc="0" baseline="0" dirty="0">
                <a:solidFill>
                  <a:srgbClr val="000000"/>
                </a:solidFill>
                <a:uFillTx/>
                <a:latin typeface="Open Sans" panose="020B0606030504020204" pitchFamily="34" charset="0"/>
                <a:ea typeface="Open Sans" panose="020B0606030504020204" pitchFamily="34" charset="0"/>
                <a:cs typeface="Open Sans" panose="020B0606030504020204" pitchFamily="34" charset="0"/>
              </a:rPr>
              <a:t>Laag zelfbeeld</a:t>
            </a:r>
          </a:p>
          <a:p>
            <a:pPr marL="285750" marR="0" lvl="0" indent="-285750" algn="l" defTabSz="914400" rtl="0" fontAlgn="auto" hangingPunct="1">
              <a:lnSpc>
                <a:spcPct val="15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nl-NL" sz="2400" b="0" i="0" u="none" strike="noStrike" kern="1200" cap="none" spc="0" baseline="0" dirty="0">
                <a:solidFill>
                  <a:srgbClr val="000000"/>
                </a:solidFill>
                <a:uFillTx/>
                <a:latin typeface="Open Sans" panose="020B0606030504020204" pitchFamily="34" charset="0"/>
                <a:ea typeface="Open Sans" panose="020B0606030504020204" pitchFamily="34" charset="0"/>
                <a:cs typeface="Open Sans" panose="020B0606030504020204" pitchFamily="34" charset="0"/>
              </a:rPr>
              <a:t>Sociale vaardigheidsproblemen</a:t>
            </a:r>
          </a:p>
          <a:p>
            <a:pPr marL="285750" marR="0" lvl="0" indent="-285750" algn="l" defTabSz="914400" rtl="0" fontAlgn="auto" hangingPunct="1">
              <a:lnSpc>
                <a:spcPct val="15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endParaRPr lang="nl-BE" sz="2400" b="0" i="0" u="none" strike="noStrike" kern="1200" cap="none" spc="0" baseline="0" dirty="0">
              <a:solidFill>
                <a:srgbClr val="000000"/>
              </a:solidFill>
              <a:uFillTx/>
              <a:latin typeface="Open Sans" panose="020B0606030504020204" pitchFamily="34" charset="0"/>
              <a:ea typeface="Open Sans" panose="020B0606030504020204" pitchFamily="34" charset="0"/>
              <a:cs typeface="Open Sans" panose="020B0606030504020204" pitchFamily="34" charset="0"/>
            </a:endParaRPr>
          </a:p>
        </p:txBody>
      </p:sp>
      <p:sp>
        <p:nvSpPr>
          <p:cNvPr id="6" name="Tekstvak 5">
            <a:extLst>
              <a:ext uri="{FF2B5EF4-FFF2-40B4-BE49-F238E27FC236}">
                <a16:creationId xmlns:a16="http://schemas.microsoft.com/office/drawing/2014/main" id="{BB92638F-5DA4-82F3-B989-AB9EFFBC76B9}"/>
              </a:ext>
            </a:extLst>
          </p:cNvPr>
          <p:cNvSpPr txBox="1"/>
          <p:nvPr/>
        </p:nvSpPr>
        <p:spPr>
          <a:xfrm>
            <a:off x="6596737" y="2303227"/>
            <a:ext cx="5061862" cy="892552"/>
          </a:xfrm>
          <a:prstGeom prst="rect">
            <a:avLst/>
          </a:prstGeom>
          <a:noFill/>
          <a:ln cap="flat">
            <a:noFill/>
          </a:ln>
        </p:spPr>
        <p:txBody>
          <a:bodyPr vert="horz" wrap="square" lIns="91440" tIns="45720" rIns="91440" bIns="45720" anchor="t" anchorCtr="0" compatLnSpc="1">
            <a:spAutoFit/>
          </a:bodyPr>
          <a:lstStyle/>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nl-NL" sz="2400" b="0" i="0" u="none" strike="noStrike" kern="1200" cap="none" spc="0" baseline="0" dirty="0">
                <a:solidFill>
                  <a:srgbClr val="000000"/>
                </a:solidFill>
                <a:uFillTx/>
                <a:latin typeface="Open Sans" panose="020B0606030504020204" pitchFamily="34" charset="0"/>
                <a:ea typeface="Open Sans" panose="020B0606030504020204" pitchFamily="34" charset="0"/>
                <a:cs typeface="Open Sans" panose="020B0606030504020204" pitchFamily="34" charset="0"/>
              </a:rPr>
              <a:t>Consequenties inschatten</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BE" sz="2800" b="0" i="0" u="none" strike="noStrike" kern="1200" cap="none" spc="0" baseline="0" dirty="0">
              <a:solidFill>
                <a:srgbClr val="000000"/>
              </a:solidFill>
              <a:uFillTx/>
              <a:latin typeface="Calibri"/>
            </a:endParaRPr>
          </a:p>
        </p:txBody>
      </p:sp>
      <p:sp>
        <p:nvSpPr>
          <p:cNvPr id="7" name="Tekstvak 8">
            <a:extLst>
              <a:ext uri="{FF2B5EF4-FFF2-40B4-BE49-F238E27FC236}">
                <a16:creationId xmlns:a16="http://schemas.microsoft.com/office/drawing/2014/main" id="{01E2B92A-E8B6-04FB-4215-41A9BB1523D8}"/>
              </a:ext>
            </a:extLst>
          </p:cNvPr>
          <p:cNvSpPr txBox="1"/>
          <p:nvPr/>
        </p:nvSpPr>
        <p:spPr>
          <a:xfrm>
            <a:off x="6596737" y="4783387"/>
            <a:ext cx="5061862" cy="892552"/>
          </a:xfrm>
          <a:prstGeom prst="rect">
            <a:avLst/>
          </a:prstGeom>
          <a:noFill/>
          <a:ln cap="flat">
            <a:noFill/>
          </a:ln>
        </p:spPr>
        <p:txBody>
          <a:bodyPr vert="horz" wrap="square" lIns="91440" tIns="45720" rIns="91440" bIns="45720" anchor="t" anchorCtr="0" compatLnSpc="1">
            <a:spAutoFit/>
          </a:bodyPr>
          <a:lstStyle/>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nl-NL" sz="2400" b="0" i="0" u="none" strike="noStrike" kern="1200" cap="none" spc="0" baseline="0" dirty="0">
                <a:solidFill>
                  <a:srgbClr val="000000"/>
                </a:solidFill>
                <a:uFillTx/>
                <a:latin typeface="Open Sans" panose="020B0606030504020204" pitchFamily="34" charset="0"/>
                <a:ea typeface="Open Sans" panose="020B0606030504020204" pitchFamily="34" charset="0"/>
                <a:cs typeface="Open Sans" panose="020B0606030504020204" pitchFamily="34" charset="0"/>
              </a:rPr>
              <a:t>Makkelijk te manipuleren</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BE" sz="2800" b="0" i="0" u="none" strike="noStrike" kern="1200" cap="none" spc="0" baseline="0" dirty="0">
              <a:solidFill>
                <a:srgbClr val="000000"/>
              </a:solidFill>
              <a:uFillTx/>
              <a:latin typeface="Calibri"/>
            </a:endParaRPr>
          </a:p>
        </p:txBody>
      </p:sp>
      <p:sp>
        <p:nvSpPr>
          <p:cNvPr id="8" name="Pijl: omlaag 3">
            <a:extLst>
              <a:ext uri="{FF2B5EF4-FFF2-40B4-BE49-F238E27FC236}">
                <a16:creationId xmlns:a16="http://schemas.microsoft.com/office/drawing/2014/main" id="{B5B51B04-066C-02FD-94DA-868408803DE6}"/>
              </a:ext>
            </a:extLst>
          </p:cNvPr>
          <p:cNvSpPr/>
          <p:nvPr/>
        </p:nvSpPr>
        <p:spPr>
          <a:xfrm>
            <a:off x="2717800" y="3696866"/>
            <a:ext cx="740225" cy="838203"/>
          </a:xfrm>
          <a:custGeom>
            <a:avLst>
              <a:gd name="f0" fmla="val 12062"/>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 f8 0 f7"/>
              <a:gd name="f15" fmla="pin 0 f1 10800"/>
              <a:gd name="f16" fmla="pin 0 f0 21600"/>
              <a:gd name="f17" fmla="*/ f10 f2 1"/>
              <a:gd name="f18" fmla="*/ f11 f2 1"/>
              <a:gd name="f19" fmla="val f15"/>
              <a:gd name="f20" fmla="val f16"/>
              <a:gd name="f21" fmla="*/ f14 1 21600"/>
              <a:gd name="f22" fmla="*/ f15 f12 1"/>
              <a:gd name="f23" fmla="*/ f16 f13 1"/>
              <a:gd name="f24" fmla="*/ f17 1 f4"/>
              <a:gd name="f25" fmla="*/ f18 1 f4"/>
              <a:gd name="f26" fmla="+- 21600 0 f19"/>
              <a:gd name="f27" fmla="+- 21600 0 f20"/>
              <a:gd name="f28" fmla="*/ 0 f21 1"/>
              <a:gd name="f29" fmla="*/ 21600 f21 1"/>
              <a:gd name="f30" fmla="*/ f19 f12 1"/>
              <a:gd name="f31" fmla="*/ f20 f13 1"/>
              <a:gd name="f32" fmla="+- f24 0 f3"/>
              <a:gd name="f33" fmla="+- f25 0 f3"/>
              <a:gd name="f34" fmla="*/ f27 f19 1"/>
              <a:gd name="f35" fmla="*/ f28 1 f21"/>
              <a:gd name="f36" fmla="*/ f29 1 f21"/>
              <a:gd name="f37" fmla="*/ f26 f12 1"/>
              <a:gd name="f38" fmla="*/ f34 1 10800"/>
              <a:gd name="f39" fmla="*/ f35 f13 1"/>
              <a:gd name="f40" fmla="*/ f35 f12 1"/>
              <a:gd name="f41" fmla="*/ f36 f12 1"/>
              <a:gd name="f42" fmla="+- f20 f38 0"/>
              <a:gd name="f43" fmla="*/ f42 f13 1"/>
            </a:gdLst>
            <a:ahLst>
              <a:ahXY gdRefX="f1" minX="f7" maxX="f9" gdRefY="f0" minY="f7" maxY="f8">
                <a:pos x="f22" y="f23"/>
              </a:ahXY>
            </a:ahLst>
            <a:cxnLst>
              <a:cxn ang="3cd4">
                <a:pos x="hc" y="t"/>
              </a:cxn>
              <a:cxn ang="0">
                <a:pos x="r" y="vc"/>
              </a:cxn>
              <a:cxn ang="cd4">
                <a:pos x="hc" y="b"/>
              </a:cxn>
              <a:cxn ang="cd2">
                <a:pos x="l" y="vc"/>
              </a:cxn>
              <a:cxn ang="f32">
                <a:pos x="f40" y="f31"/>
              </a:cxn>
              <a:cxn ang="f33">
                <a:pos x="f41" y="f31"/>
              </a:cxn>
            </a:cxnLst>
            <a:rect l="f30" t="f39" r="f37" b="f43"/>
            <a:pathLst>
              <a:path w="21600" h="21600">
                <a:moveTo>
                  <a:pt x="f19" y="f7"/>
                </a:moveTo>
                <a:lnTo>
                  <a:pt x="f19" y="f20"/>
                </a:lnTo>
                <a:lnTo>
                  <a:pt x="f7" y="f20"/>
                </a:lnTo>
                <a:lnTo>
                  <a:pt x="f9" y="f8"/>
                </a:lnTo>
                <a:lnTo>
                  <a:pt x="f8" y="f20"/>
                </a:lnTo>
                <a:lnTo>
                  <a:pt x="f26" y="f20"/>
                </a:lnTo>
                <a:lnTo>
                  <a:pt x="f26" y="f7"/>
                </a:lnTo>
                <a:close/>
              </a:path>
            </a:pathLst>
          </a:custGeom>
          <a:solidFill>
            <a:srgbClr val="CC0000"/>
          </a:solidFill>
          <a:ln w="12701" cap="flat">
            <a:solidFill>
              <a:srgbClr val="CC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BE" sz="1800" b="0" i="0" u="none" strike="noStrike" kern="1200" cap="none" spc="0" baseline="0">
              <a:solidFill>
                <a:srgbClr val="FFFFFF"/>
              </a:solidFill>
              <a:uFillTx/>
              <a:latin typeface="Calibri"/>
            </a:endParaRPr>
          </a:p>
        </p:txBody>
      </p:sp>
      <p:sp>
        <p:nvSpPr>
          <p:cNvPr id="10" name="Pijl: omlaag 3">
            <a:extLst>
              <a:ext uri="{FF2B5EF4-FFF2-40B4-BE49-F238E27FC236}">
                <a16:creationId xmlns:a16="http://schemas.microsoft.com/office/drawing/2014/main" id="{24472F87-7FE8-A721-44CF-1F3BDECF117A}"/>
              </a:ext>
            </a:extLst>
          </p:cNvPr>
          <p:cNvSpPr/>
          <p:nvPr/>
        </p:nvSpPr>
        <p:spPr>
          <a:xfrm>
            <a:off x="8387443" y="3065909"/>
            <a:ext cx="740225" cy="1469160"/>
          </a:xfrm>
          <a:custGeom>
            <a:avLst>
              <a:gd name="f0" fmla="val 12062"/>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 f8 0 f7"/>
              <a:gd name="f15" fmla="pin 0 f1 10800"/>
              <a:gd name="f16" fmla="pin 0 f0 21600"/>
              <a:gd name="f17" fmla="*/ f10 f2 1"/>
              <a:gd name="f18" fmla="*/ f11 f2 1"/>
              <a:gd name="f19" fmla="val f15"/>
              <a:gd name="f20" fmla="val f16"/>
              <a:gd name="f21" fmla="*/ f14 1 21600"/>
              <a:gd name="f22" fmla="*/ f15 f12 1"/>
              <a:gd name="f23" fmla="*/ f16 f13 1"/>
              <a:gd name="f24" fmla="*/ f17 1 f4"/>
              <a:gd name="f25" fmla="*/ f18 1 f4"/>
              <a:gd name="f26" fmla="+- 21600 0 f19"/>
              <a:gd name="f27" fmla="+- 21600 0 f20"/>
              <a:gd name="f28" fmla="*/ 0 f21 1"/>
              <a:gd name="f29" fmla="*/ 21600 f21 1"/>
              <a:gd name="f30" fmla="*/ f19 f12 1"/>
              <a:gd name="f31" fmla="*/ f20 f13 1"/>
              <a:gd name="f32" fmla="+- f24 0 f3"/>
              <a:gd name="f33" fmla="+- f25 0 f3"/>
              <a:gd name="f34" fmla="*/ f27 f19 1"/>
              <a:gd name="f35" fmla="*/ f28 1 f21"/>
              <a:gd name="f36" fmla="*/ f29 1 f21"/>
              <a:gd name="f37" fmla="*/ f26 f12 1"/>
              <a:gd name="f38" fmla="*/ f34 1 10800"/>
              <a:gd name="f39" fmla="*/ f35 f13 1"/>
              <a:gd name="f40" fmla="*/ f35 f12 1"/>
              <a:gd name="f41" fmla="*/ f36 f12 1"/>
              <a:gd name="f42" fmla="+- f20 f38 0"/>
              <a:gd name="f43" fmla="*/ f42 f13 1"/>
            </a:gdLst>
            <a:ahLst>
              <a:ahXY gdRefX="f1" minX="f7" maxX="f9" gdRefY="f0" minY="f7" maxY="f8">
                <a:pos x="f22" y="f23"/>
              </a:ahXY>
            </a:ahLst>
            <a:cxnLst>
              <a:cxn ang="3cd4">
                <a:pos x="hc" y="t"/>
              </a:cxn>
              <a:cxn ang="0">
                <a:pos x="r" y="vc"/>
              </a:cxn>
              <a:cxn ang="cd4">
                <a:pos x="hc" y="b"/>
              </a:cxn>
              <a:cxn ang="cd2">
                <a:pos x="l" y="vc"/>
              </a:cxn>
              <a:cxn ang="f32">
                <a:pos x="f40" y="f31"/>
              </a:cxn>
              <a:cxn ang="f33">
                <a:pos x="f41" y="f31"/>
              </a:cxn>
            </a:cxnLst>
            <a:rect l="f30" t="f39" r="f37" b="f43"/>
            <a:pathLst>
              <a:path w="21600" h="21600">
                <a:moveTo>
                  <a:pt x="f19" y="f7"/>
                </a:moveTo>
                <a:lnTo>
                  <a:pt x="f19" y="f20"/>
                </a:lnTo>
                <a:lnTo>
                  <a:pt x="f7" y="f20"/>
                </a:lnTo>
                <a:lnTo>
                  <a:pt x="f9" y="f8"/>
                </a:lnTo>
                <a:lnTo>
                  <a:pt x="f8" y="f20"/>
                </a:lnTo>
                <a:lnTo>
                  <a:pt x="f26" y="f20"/>
                </a:lnTo>
                <a:lnTo>
                  <a:pt x="f26" y="f7"/>
                </a:lnTo>
                <a:close/>
              </a:path>
            </a:pathLst>
          </a:custGeom>
          <a:solidFill>
            <a:srgbClr val="CC0000"/>
          </a:solidFill>
          <a:ln w="12701" cap="flat">
            <a:solidFill>
              <a:srgbClr val="CC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BE"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258132834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2">
            <a:extLst>
              <a:ext uri="{FF2B5EF4-FFF2-40B4-BE49-F238E27FC236}">
                <a16:creationId xmlns:a16="http://schemas.microsoft.com/office/drawing/2014/main" id="{2A79087B-5D15-A630-4471-A8B869DC93B9}"/>
              </a:ext>
            </a:extLst>
          </p:cNvPr>
          <p:cNvSpPr txBox="1">
            <a:spLocks/>
          </p:cNvSpPr>
          <p:nvPr/>
        </p:nvSpPr>
        <p:spPr>
          <a:xfrm>
            <a:off x="419100" y="2425699"/>
            <a:ext cx="5905500" cy="348896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Fira Sans Light" panose="020B04030500000200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l-BE" dirty="0">
                <a:latin typeface="Open Sans" panose="020B0606030504020204" pitchFamily="34" charset="0"/>
                <a:ea typeface="Open Sans" panose="020B0606030504020204" pitchFamily="34" charset="0"/>
                <a:cs typeface="Open Sans" panose="020B0606030504020204" pitchFamily="34" charset="0"/>
              </a:rPr>
              <a:t>1987: </a:t>
            </a:r>
            <a:r>
              <a:rPr lang="nl-BE" dirty="0" err="1">
                <a:latin typeface="Open Sans" panose="020B0606030504020204" pitchFamily="34" charset="0"/>
                <a:ea typeface="Open Sans" panose="020B0606030504020204" pitchFamily="34" charset="0"/>
                <a:cs typeface="Open Sans" panose="020B0606030504020204" pitchFamily="34" charset="0"/>
              </a:rPr>
              <a:t>Payoke</a:t>
            </a:r>
            <a:r>
              <a:rPr lang="nl-BE" dirty="0">
                <a:latin typeface="Open Sans" panose="020B0606030504020204" pitchFamily="34" charset="0"/>
                <a:ea typeface="Open Sans" panose="020B0606030504020204" pitchFamily="34" charset="0"/>
                <a:cs typeface="Open Sans" panose="020B0606030504020204" pitchFamily="34" charset="0"/>
              </a:rPr>
              <a:t> ontstaat bij </a:t>
            </a:r>
            <a:r>
              <a:rPr lang="nl-BE" dirty="0" err="1">
                <a:latin typeface="Open Sans" panose="020B0606030504020204" pitchFamily="34" charset="0"/>
                <a:ea typeface="Open Sans" panose="020B0606030504020204" pitchFamily="34" charset="0"/>
                <a:cs typeface="Open Sans" panose="020B0606030504020204" pitchFamily="34" charset="0"/>
              </a:rPr>
              <a:t>Patsy</a:t>
            </a:r>
            <a:r>
              <a:rPr lang="nl-BE" dirty="0">
                <a:latin typeface="Open Sans" panose="020B0606030504020204" pitchFamily="34" charset="0"/>
                <a:ea typeface="Open Sans" panose="020B0606030504020204" pitchFamily="34" charset="0"/>
                <a:cs typeface="Open Sans" panose="020B0606030504020204" pitchFamily="34" charset="0"/>
              </a:rPr>
              <a:t> Thuis</a:t>
            </a:r>
          </a:p>
          <a:p>
            <a:pPr marL="0" indent="0">
              <a:buFont typeface="Arial" panose="020B0604020202020204" pitchFamily="34" charset="0"/>
              <a:buNone/>
            </a:pPr>
            <a:r>
              <a:rPr lang="nl-BE" dirty="0">
                <a:latin typeface="Open Sans" panose="020B0606030504020204" pitchFamily="34" charset="0"/>
                <a:ea typeface="Open Sans" panose="020B0606030504020204" pitchFamily="34" charset="0"/>
                <a:cs typeface="Open Sans" panose="020B0606030504020204" pitchFamily="34" charset="0"/>
              </a:rPr>
              <a:t>1998: Eerste </a:t>
            </a:r>
            <a:r>
              <a:rPr lang="nl-BE" dirty="0" err="1">
                <a:latin typeface="Open Sans" panose="020B0606030504020204" pitchFamily="34" charset="0"/>
                <a:ea typeface="Open Sans" panose="020B0606030504020204" pitchFamily="34" charset="0"/>
                <a:cs typeface="Open Sans" panose="020B0606030504020204" pitchFamily="34" charset="0"/>
              </a:rPr>
              <a:t>aankaarting</a:t>
            </a:r>
            <a:r>
              <a:rPr lang="nl-BE" dirty="0">
                <a:latin typeface="Open Sans" panose="020B0606030504020204" pitchFamily="34" charset="0"/>
                <a:ea typeface="Open Sans" panose="020B0606030504020204" pitchFamily="34" charset="0"/>
                <a:cs typeface="Open Sans" panose="020B0606030504020204" pitchFamily="34" charset="0"/>
              </a:rPr>
              <a:t> tienerpooiers </a:t>
            </a:r>
          </a:p>
          <a:p>
            <a:pPr marL="0" indent="0">
              <a:buFont typeface="Arial" panose="020B0604020202020204" pitchFamily="34" charset="0"/>
              <a:buNone/>
            </a:pPr>
            <a:r>
              <a:rPr lang="nl-BE" dirty="0">
                <a:latin typeface="Open Sans" panose="020B0606030504020204" pitchFamily="34" charset="0"/>
                <a:ea typeface="Open Sans" panose="020B0606030504020204" pitchFamily="34" charset="0"/>
                <a:cs typeface="Open Sans" panose="020B0606030504020204" pitchFamily="34" charset="0"/>
              </a:rPr>
              <a:t>2015: Onderzoek Child Focus</a:t>
            </a:r>
          </a:p>
          <a:p>
            <a:pPr marL="0" indent="0">
              <a:buFont typeface="Arial" panose="020B0604020202020204" pitchFamily="34" charset="0"/>
              <a:buNone/>
            </a:pPr>
            <a:r>
              <a:rPr lang="nl-BE" dirty="0">
                <a:latin typeface="Open Sans" panose="020B0606030504020204" pitchFamily="34" charset="0"/>
                <a:ea typeface="Open Sans" panose="020B0606030504020204" pitchFamily="34" charset="0"/>
                <a:cs typeface="Open Sans" panose="020B0606030504020204" pitchFamily="34" charset="0"/>
              </a:rPr>
              <a:t>2018: LBTP oprichting voor assessments </a:t>
            </a:r>
          </a:p>
          <a:p>
            <a:pPr marL="0" indent="0">
              <a:buFont typeface="Arial" panose="020B0604020202020204" pitchFamily="34" charset="0"/>
              <a:buNone/>
            </a:pPr>
            <a:endParaRPr lang="nl-BE" sz="3200" dirty="0"/>
          </a:p>
        </p:txBody>
      </p:sp>
    </p:spTree>
    <p:extLst>
      <p:ext uri="{BB962C8B-B14F-4D97-AF65-F5344CB8AC3E}">
        <p14:creationId xmlns:p14="http://schemas.microsoft.com/office/powerpoint/2010/main" val="121126900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A5A793-02FD-5A03-9E8F-4170423C15D1}"/>
              </a:ext>
            </a:extLst>
          </p:cNvPr>
          <p:cNvSpPr>
            <a:spLocks noGrp="1"/>
          </p:cNvSpPr>
          <p:nvPr>
            <p:ph type="title"/>
          </p:nvPr>
        </p:nvSpPr>
        <p:spPr>
          <a:xfrm>
            <a:off x="1190625" y="621504"/>
            <a:ext cx="9810750" cy="1049591"/>
          </a:xfrm>
        </p:spPr>
        <p:txBody>
          <a:bodyPr/>
          <a:lstStyle/>
          <a:p>
            <a:r>
              <a:rPr lang="nl-NL" b="1" dirty="0">
                <a:latin typeface="Open Sans" panose="020B0606030504020204" pitchFamily="34" charset="0"/>
                <a:ea typeface="Open Sans" panose="020B0606030504020204" pitchFamily="34" charset="0"/>
                <a:cs typeface="Open Sans" panose="020B0606030504020204" pitchFamily="34" charset="0"/>
              </a:rPr>
              <a:t>Profiel 3: traumatische ervaring</a:t>
            </a:r>
            <a:endParaRPr lang="nl-BE" b="1"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Tijdelijke aanduiding voor inhoud 2">
            <a:extLst>
              <a:ext uri="{FF2B5EF4-FFF2-40B4-BE49-F238E27FC236}">
                <a16:creationId xmlns:a16="http://schemas.microsoft.com/office/drawing/2014/main" id="{9BE071C0-7BFA-78B0-91D3-17C36F7DC9AB}"/>
              </a:ext>
            </a:extLst>
          </p:cNvPr>
          <p:cNvSpPr txBox="1">
            <a:spLocks noGrp="1"/>
          </p:cNvSpPr>
          <p:nvPr>
            <p:ph type="body" idx="1"/>
          </p:nvPr>
        </p:nvSpPr>
        <p:spPr>
          <a:xfrm>
            <a:off x="1190625" y="2141538"/>
            <a:ext cx="9810750" cy="3903662"/>
          </a:xfrm>
        </p:spPr>
        <p:txBody>
          <a:bodyPr/>
          <a:lstStyle/>
          <a:p>
            <a:pPr marL="342900" lvl="0" indent="-342900" algn="l">
              <a:lnSpc>
                <a:spcPct val="150000"/>
              </a:lnSpc>
              <a:buFont typeface="Arial" panose="020B0604020202020204" pitchFamily="34" charset="0"/>
              <a:buChar char="•"/>
            </a:pPr>
            <a:r>
              <a:rPr lang="nl-NL" dirty="0"/>
              <a:t>Seksueel misbruik</a:t>
            </a:r>
          </a:p>
          <a:p>
            <a:pPr marL="342900" lvl="0" indent="-342900" algn="l">
              <a:lnSpc>
                <a:spcPct val="150000"/>
              </a:lnSpc>
              <a:buFont typeface="Arial" panose="020B0604020202020204" pitchFamily="34" charset="0"/>
              <a:buChar char="•"/>
            </a:pPr>
            <a:r>
              <a:rPr lang="nl-NL" dirty="0"/>
              <a:t>Mishandeling</a:t>
            </a:r>
          </a:p>
          <a:p>
            <a:pPr marL="342900" lvl="0" indent="-342900" algn="l">
              <a:lnSpc>
                <a:spcPct val="150000"/>
              </a:lnSpc>
              <a:buFont typeface="Arial" panose="020B0604020202020204" pitchFamily="34" charset="0"/>
              <a:buChar char="•"/>
            </a:pPr>
            <a:r>
              <a:rPr lang="nl-NL" dirty="0"/>
              <a:t>Huiselijk geweld</a:t>
            </a:r>
          </a:p>
          <a:p>
            <a:pPr marL="342900" lvl="0" indent="-342900" algn="l">
              <a:lnSpc>
                <a:spcPct val="150000"/>
              </a:lnSpc>
              <a:buFont typeface="Arial" panose="020B0604020202020204" pitchFamily="34" charset="0"/>
              <a:buChar char="•"/>
            </a:pPr>
            <a:r>
              <a:rPr lang="nl-NL" dirty="0"/>
              <a:t>Verwaarlozing: onveilige hechting</a:t>
            </a:r>
          </a:p>
          <a:p>
            <a:pPr marL="342900" lvl="0" indent="-342900" algn="l">
              <a:lnSpc>
                <a:spcPct val="150000"/>
              </a:lnSpc>
              <a:buFont typeface="Arial" panose="020B0604020202020204" pitchFamily="34" charset="0"/>
              <a:buChar char="•"/>
            </a:pPr>
            <a:r>
              <a:rPr lang="nl-NL" dirty="0"/>
              <a:t>Oorlog en geweld: </a:t>
            </a:r>
            <a:r>
              <a:rPr lang="nl-NL" dirty="0" err="1"/>
              <a:t>NMBV’s</a:t>
            </a:r>
            <a:endParaRPr lang="nl-BE" dirty="0"/>
          </a:p>
        </p:txBody>
      </p:sp>
    </p:spTree>
    <p:extLst>
      <p:ext uri="{BB962C8B-B14F-4D97-AF65-F5344CB8AC3E}">
        <p14:creationId xmlns:p14="http://schemas.microsoft.com/office/powerpoint/2010/main" val="146297782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A5A793-02FD-5A03-9E8F-4170423C15D1}"/>
              </a:ext>
            </a:extLst>
          </p:cNvPr>
          <p:cNvSpPr>
            <a:spLocks noGrp="1"/>
          </p:cNvSpPr>
          <p:nvPr>
            <p:ph type="title"/>
          </p:nvPr>
        </p:nvSpPr>
        <p:spPr>
          <a:xfrm>
            <a:off x="1190625" y="658737"/>
            <a:ext cx="9810750" cy="1049591"/>
          </a:xfrm>
        </p:spPr>
        <p:txBody>
          <a:bodyPr/>
          <a:lstStyle/>
          <a:p>
            <a:r>
              <a:rPr lang="nl-NL" b="1" dirty="0">
                <a:latin typeface="Open Sans" panose="020B0606030504020204" pitchFamily="34" charset="0"/>
                <a:ea typeface="Open Sans" panose="020B0606030504020204" pitchFamily="34" charset="0"/>
                <a:cs typeface="Open Sans" panose="020B0606030504020204" pitchFamily="34" charset="0"/>
              </a:rPr>
              <a:t>Traumatische seksualisering</a:t>
            </a:r>
            <a:endParaRPr lang="nl-BE" b="1"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Tijdelijke aanduiding voor inhoud 2">
            <a:extLst>
              <a:ext uri="{FF2B5EF4-FFF2-40B4-BE49-F238E27FC236}">
                <a16:creationId xmlns:a16="http://schemas.microsoft.com/office/drawing/2014/main" id="{8FFDDDA7-829E-889E-273B-DB811F432AE8}"/>
              </a:ext>
            </a:extLst>
          </p:cNvPr>
          <p:cNvSpPr txBox="1">
            <a:spLocks noGrp="1"/>
          </p:cNvSpPr>
          <p:nvPr>
            <p:ph type="body" idx="1"/>
          </p:nvPr>
        </p:nvSpPr>
        <p:spPr>
          <a:xfrm>
            <a:off x="1190625" y="2141538"/>
            <a:ext cx="9810750" cy="3903662"/>
          </a:xfrm>
        </p:spPr>
        <p:txBody>
          <a:bodyPr/>
          <a:lstStyle/>
          <a:p>
            <a:pPr marL="342900" lvl="0" indent="-342900" algn="l">
              <a:lnSpc>
                <a:spcPct val="150000"/>
              </a:lnSpc>
              <a:buFont typeface="Arial" panose="020B0604020202020204" pitchFamily="34" charset="0"/>
              <a:buChar char="•"/>
            </a:pPr>
            <a:r>
              <a:rPr lang="nl-NL" dirty="0">
                <a:latin typeface="Open Sans" panose="020B0606030504020204" pitchFamily="34" charset="0"/>
                <a:ea typeface="Open Sans" panose="020B0606030504020204" pitchFamily="34" charset="0"/>
                <a:cs typeface="Open Sans" panose="020B0606030504020204" pitchFamily="34" charset="0"/>
              </a:rPr>
              <a:t>Sterk geseksualiseerd gedrag</a:t>
            </a:r>
          </a:p>
          <a:p>
            <a:pPr marL="342900" lvl="0" indent="-342900" algn="l">
              <a:lnSpc>
                <a:spcPct val="150000"/>
              </a:lnSpc>
              <a:buFont typeface="Arial" panose="020B0604020202020204" pitchFamily="34" charset="0"/>
              <a:buChar char="•"/>
            </a:pPr>
            <a:r>
              <a:rPr lang="nl-NL" dirty="0">
                <a:latin typeface="Open Sans" panose="020B0606030504020204" pitchFamily="34" charset="0"/>
                <a:ea typeface="Open Sans" panose="020B0606030504020204" pitchFamily="34" charset="0"/>
                <a:cs typeface="Open Sans" panose="020B0606030504020204" pitchFamily="34" charset="0"/>
              </a:rPr>
              <a:t>Verwarring intimiteit</a:t>
            </a:r>
          </a:p>
          <a:p>
            <a:pPr marL="342900" lvl="0" indent="-342900" algn="l">
              <a:lnSpc>
                <a:spcPct val="150000"/>
              </a:lnSpc>
              <a:buFont typeface="Arial" panose="020B0604020202020204" pitchFamily="34" charset="0"/>
              <a:buChar char="•"/>
            </a:pPr>
            <a:r>
              <a:rPr lang="nl-NL" dirty="0">
                <a:latin typeface="Open Sans" panose="020B0606030504020204" pitchFamily="34" charset="0"/>
                <a:ea typeface="Open Sans" panose="020B0606030504020204" pitchFamily="34" charset="0"/>
                <a:cs typeface="Open Sans" panose="020B0606030504020204" pitchFamily="34" charset="0"/>
              </a:rPr>
              <a:t>Over-afhankelijkheid aandacht</a:t>
            </a:r>
          </a:p>
          <a:p>
            <a:pPr marL="342900" lvl="0" indent="-342900" algn="l">
              <a:lnSpc>
                <a:spcPct val="150000"/>
              </a:lnSpc>
              <a:buFont typeface="Arial" panose="020B0604020202020204" pitchFamily="34" charset="0"/>
              <a:buChar char="•"/>
            </a:pPr>
            <a:r>
              <a:rPr lang="nl-NL" dirty="0">
                <a:latin typeface="Open Sans" panose="020B0606030504020204" pitchFamily="34" charset="0"/>
                <a:ea typeface="Open Sans" panose="020B0606030504020204" pitchFamily="34" charset="0"/>
                <a:cs typeface="Open Sans" panose="020B0606030504020204" pitchFamily="34" charset="0"/>
              </a:rPr>
              <a:t>Onmogelijk gevaar inschatten</a:t>
            </a:r>
          </a:p>
          <a:p>
            <a:pPr lvl="0"/>
            <a:endParaRPr lang="nl-BE" dirty="0"/>
          </a:p>
        </p:txBody>
      </p:sp>
      <p:sp>
        <p:nvSpPr>
          <p:cNvPr id="5" name="Rechteraccolade 3">
            <a:extLst>
              <a:ext uri="{FF2B5EF4-FFF2-40B4-BE49-F238E27FC236}">
                <a16:creationId xmlns:a16="http://schemas.microsoft.com/office/drawing/2014/main" id="{4D9A9C23-E2ED-2DE9-B600-DF8BBB9D1512}"/>
              </a:ext>
            </a:extLst>
          </p:cNvPr>
          <p:cNvSpPr/>
          <p:nvPr/>
        </p:nvSpPr>
        <p:spPr>
          <a:xfrm>
            <a:off x="5660572" y="2244727"/>
            <a:ext cx="435428" cy="2049682"/>
          </a:xfrm>
          <a:custGeom>
            <a:avLst/>
            <a:gdLst>
              <a:gd name="f0" fmla="val 10800000"/>
              <a:gd name="f1" fmla="val 5400000"/>
              <a:gd name="f2" fmla="val 16200000"/>
              <a:gd name="f3" fmla="val 180"/>
              <a:gd name="f4" fmla="val w"/>
              <a:gd name="f5" fmla="val h"/>
              <a:gd name="f6" fmla="val ss"/>
              <a:gd name="f7" fmla="val 0"/>
              <a:gd name="f8" fmla="*/ 5419351 1 1725033"/>
              <a:gd name="f9" fmla="+- 0 0 5400000"/>
              <a:gd name="f10" fmla="val 8333"/>
              <a:gd name="f11" fmla="val 50000"/>
              <a:gd name="f12" fmla="+- 0 0 -180"/>
              <a:gd name="f13" fmla="+- 0 0 -270"/>
              <a:gd name="f14" fmla="+- 0 0 -360"/>
              <a:gd name="f15" fmla="abs f4"/>
              <a:gd name="f16" fmla="abs f5"/>
              <a:gd name="f17" fmla="abs f6"/>
              <a:gd name="f18" fmla="+- 2700000 f1 0"/>
              <a:gd name="f19" fmla="*/ f12 f0 1"/>
              <a:gd name="f20" fmla="*/ f13 f0 1"/>
              <a:gd name="f21" fmla="*/ f14 f0 1"/>
              <a:gd name="f22" fmla="?: f15 f4 1"/>
              <a:gd name="f23" fmla="?: f16 f5 1"/>
              <a:gd name="f24" fmla="?: f17 f6 1"/>
              <a:gd name="f25" fmla="+- f18 0 f1"/>
              <a:gd name="f26" fmla="*/ f19 1 f3"/>
              <a:gd name="f27" fmla="*/ f20 1 f3"/>
              <a:gd name="f28" fmla="*/ f21 1 f3"/>
              <a:gd name="f29" fmla="*/ f22 1 21600"/>
              <a:gd name="f30" fmla="*/ f23 1 21600"/>
              <a:gd name="f31" fmla="*/ 21600 f22 1"/>
              <a:gd name="f32" fmla="*/ 21600 f23 1"/>
              <a:gd name="f33" fmla="+- f25 f1 0"/>
              <a:gd name="f34" fmla="+- f26 0 f1"/>
              <a:gd name="f35" fmla="+- f27 0 f1"/>
              <a:gd name="f36" fmla="+- f28 0 f1"/>
              <a:gd name="f37" fmla="min f30 f29"/>
              <a:gd name="f38" fmla="*/ f31 1 f24"/>
              <a:gd name="f39" fmla="*/ f32 1 f24"/>
              <a:gd name="f40" fmla="*/ f33 f8 1"/>
              <a:gd name="f41" fmla="val f38"/>
              <a:gd name="f42" fmla="val f39"/>
              <a:gd name="f43" fmla="*/ f40 1 f0"/>
              <a:gd name="f44" fmla="*/ f7 f37 1"/>
              <a:gd name="f45" fmla="+- f42 0 f7"/>
              <a:gd name="f46" fmla="+- f41 0 f7"/>
              <a:gd name="f47" fmla="+- 0 0 f43"/>
              <a:gd name="f48" fmla="*/ f41 f37 1"/>
              <a:gd name="f49" fmla="*/ f42 f37 1"/>
              <a:gd name="f50" fmla="*/ f46 1 2"/>
              <a:gd name="f51" fmla="min f46 f45"/>
              <a:gd name="f52" fmla="*/ f45 f11 1"/>
              <a:gd name="f53" fmla="+- 0 0 f47"/>
              <a:gd name="f54" fmla="+- f7 f50 0"/>
              <a:gd name="f55" fmla="*/ f51 f10 1"/>
              <a:gd name="f56" fmla="*/ f52 1 100000"/>
              <a:gd name="f57" fmla="*/ f53 f0 1"/>
              <a:gd name="f58" fmla="*/ f50 f37 1"/>
              <a:gd name="f59" fmla="*/ f55 1 100000"/>
              <a:gd name="f60" fmla="*/ f57 1 f8"/>
              <a:gd name="f61" fmla="*/ f54 f37 1"/>
              <a:gd name="f62" fmla="*/ f56 f37 1"/>
              <a:gd name="f63" fmla="+- f56 0 f59"/>
              <a:gd name="f64" fmla="+- f42 0 f59"/>
              <a:gd name="f65" fmla="+- f60 0 f1"/>
              <a:gd name="f66" fmla="*/ f59 f37 1"/>
              <a:gd name="f67" fmla="cos 1 f65"/>
              <a:gd name="f68" fmla="sin 1 f65"/>
              <a:gd name="f69" fmla="*/ f63 f37 1"/>
              <a:gd name="f70" fmla="*/ f64 f37 1"/>
              <a:gd name="f71" fmla="+- 0 0 f67"/>
              <a:gd name="f72" fmla="+- 0 0 f68"/>
              <a:gd name="f73" fmla="+- 0 0 f71"/>
              <a:gd name="f74" fmla="+- 0 0 f72"/>
              <a:gd name="f75" fmla="val f73"/>
              <a:gd name="f76" fmla="val f74"/>
              <a:gd name="f77" fmla="*/ f75 f50 1"/>
              <a:gd name="f78" fmla="*/ f76 f59 1"/>
              <a:gd name="f79" fmla="+- f7 f77 0"/>
              <a:gd name="f80" fmla="+- f59 0 f78"/>
              <a:gd name="f81" fmla="+- f42 f78 0"/>
              <a:gd name="f82" fmla="+- f81 0 f59"/>
              <a:gd name="f83" fmla="*/ f80 f37 1"/>
              <a:gd name="f84" fmla="*/ f79 f37 1"/>
              <a:gd name="f85" fmla="*/ f82 f37 1"/>
            </a:gdLst>
            <a:ahLst/>
            <a:cxnLst>
              <a:cxn ang="3cd4">
                <a:pos x="hc" y="t"/>
              </a:cxn>
              <a:cxn ang="0">
                <a:pos x="r" y="vc"/>
              </a:cxn>
              <a:cxn ang="cd4">
                <a:pos x="hc" y="b"/>
              </a:cxn>
              <a:cxn ang="cd2">
                <a:pos x="l" y="vc"/>
              </a:cxn>
              <a:cxn ang="f34">
                <a:pos x="f44" y="f44"/>
              </a:cxn>
              <a:cxn ang="f35">
                <a:pos x="f48" y="f62"/>
              </a:cxn>
              <a:cxn ang="f36">
                <a:pos x="f44" y="f49"/>
              </a:cxn>
            </a:cxnLst>
            <a:rect l="f44" t="f83" r="f84" b="f85"/>
            <a:pathLst>
              <a:path stroke="0">
                <a:moveTo>
                  <a:pt x="f44" y="f44"/>
                </a:moveTo>
                <a:arcTo wR="f58" hR="f66" stAng="f2" swAng="f1"/>
                <a:lnTo>
                  <a:pt x="f61" y="f69"/>
                </a:lnTo>
                <a:arcTo wR="f58" hR="f66" stAng="f0" swAng="f9"/>
                <a:arcTo wR="f58" hR="f66" stAng="f2" swAng="f9"/>
                <a:lnTo>
                  <a:pt x="f61" y="f70"/>
                </a:lnTo>
                <a:arcTo wR="f58" hR="f66" stAng="f7" swAng="f1"/>
                <a:close/>
              </a:path>
              <a:path fill="none">
                <a:moveTo>
                  <a:pt x="f44" y="f44"/>
                </a:moveTo>
                <a:arcTo wR="f58" hR="f66" stAng="f2" swAng="f1"/>
                <a:lnTo>
                  <a:pt x="f61" y="f69"/>
                </a:lnTo>
                <a:arcTo wR="f58" hR="f66" stAng="f0" swAng="f9"/>
                <a:arcTo wR="f58" hR="f66" stAng="f2" swAng="f9"/>
                <a:lnTo>
                  <a:pt x="f61" y="f70"/>
                </a:lnTo>
                <a:arcTo wR="f58" hR="f66" stAng="f7" swAng="f1"/>
              </a:path>
            </a:pathLst>
          </a:custGeom>
          <a:noFill/>
          <a:ln w="19046"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BE" sz="1800" b="0" i="0" u="none" strike="noStrike" kern="1200" cap="none" spc="0" baseline="0">
              <a:solidFill>
                <a:srgbClr val="000000"/>
              </a:solidFill>
              <a:uFillTx/>
              <a:latin typeface="Calibri"/>
            </a:endParaRPr>
          </a:p>
        </p:txBody>
      </p:sp>
      <p:sp>
        <p:nvSpPr>
          <p:cNvPr id="6" name="Tekstvak 5">
            <a:extLst>
              <a:ext uri="{FF2B5EF4-FFF2-40B4-BE49-F238E27FC236}">
                <a16:creationId xmlns:a16="http://schemas.microsoft.com/office/drawing/2014/main" id="{8E0CB8A8-63BA-FD82-72FA-1A8055B278EE}"/>
              </a:ext>
            </a:extLst>
          </p:cNvPr>
          <p:cNvSpPr txBox="1"/>
          <p:nvPr/>
        </p:nvSpPr>
        <p:spPr>
          <a:xfrm>
            <a:off x="6425972" y="3007958"/>
            <a:ext cx="4245431" cy="52321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2800" b="0" i="0" u="none" strike="noStrike" kern="1200" cap="none" spc="0" baseline="0" dirty="0">
                <a:solidFill>
                  <a:srgbClr val="000000"/>
                </a:solidFill>
                <a:uFillTx/>
                <a:latin typeface="Open Sans" panose="020B0606030504020204" pitchFamily="34" charset="0"/>
                <a:ea typeface="Open Sans" panose="020B0606030504020204" pitchFamily="34" charset="0"/>
                <a:cs typeface="Open Sans" panose="020B0606030504020204" pitchFamily="34" charset="0"/>
              </a:rPr>
              <a:t>“Provocatief” gedrag</a:t>
            </a:r>
            <a:endParaRPr lang="nl-BE" sz="2800" b="0" i="0" u="none" strike="noStrike" kern="1200" cap="none" spc="0" baseline="0" dirty="0">
              <a:solidFill>
                <a:srgbClr val="000000"/>
              </a:solidFill>
              <a:uFillTx/>
              <a:latin typeface="Open Sans" panose="020B0606030504020204" pitchFamily="34" charset="0"/>
              <a:ea typeface="Open Sans" panose="020B0606030504020204" pitchFamily="34" charset="0"/>
              <a:cs typeface="Open Sans" panose="020B0606030504020204" pitchFamily="34" charset="0"/>
            </a:endParaRPr>
          </a:p>
        </p:txBody>
      </p:sp>
      <p:sp>
        <p:nvSpPr>
          <p:cNvPr id="7" name="Pijl: omlaag 5">
            <a:extLst>
              <a:ext uri="{FF2B5EF4-FFF2-40B4-BE49-F238E27FC236}">
                <a16:creationId xmlns:a16="http://schemas.microsoft.com/office/drawing/2014/main" id="{A9B1C32E-B5BB-E91E-AC29-00FD2537E26A}"/>
              </a:ext>
            </a:extLst>
          </p:cNvPr>
          <p:cNvSpPr/>
          <p:nvPr/>
        </p:nvSpPr>
        <p:spPr>
          <a:xfrm>
            <a:off x="7805053" y="3609186"/>
            <a:ext cx="892628" cy="1317174"/>
          </a:xfrm>
          <a:custGeom>
            <a:avLst>
              <a:gd name="f0" fmla="val 14281"/>
              <a:gd name="f1" fmla="val 5400"/>
            </a:avLst>
            <a:gdLst>
              <a:gd name="f2" fmla="val 10800000"/>
              <a:gd name="f3" fmla="val 5400000"/>
              <a:gd name="f4" fmla="val 180"/>
              <a:gd name="f5" fmla="val w"/>
              <a:gd name="f6" fmla="val h"/>
              <a:gd name="f7" fmla="val 0"/>
              <a:gd name="f8" fmla="val 21600"/>
              <a:gd name="f9" fmla="val 10800"/>
              <a:gd name="f10" fmla="+- 0 0 -270"/>
              <a:gd name="f11" fmla="+- 0 0 -90"/>
              <a:gd name="f12" fmla="*/ f5 1 21600"/>
              <a:gd name="f13" fmla="*/ f6 1 21600"/>
              <a:gd name="f14" fmla="+- f8 0 f7"/>
              <a:gd name="f15" fmla="pin 0 f1 10800"/>
              <a:gd name="f16" fmla="pin 0 f0 21600"/>
              <a:gd name="f17" fmla="*/ f10 f2 1"/>
              <a:gd name="f18" fmla="*/ f11 f2 1"/>
              <a:gd name="f19" fmla="val f15"/>
              <a:gd name="f20" fmla="val f16"/>
              <a:gd name="f21" fmla="*/ f14 1 21600"/>
              <a:gd name="f22" fmla="*/ f15 f12 1"/>
              <a:gd name="f23" fmla="*/ f16 f13 1"/>
              <a:gd name="f24" fmla="*/ f17 1 f4"/>
              <a:gd name="f25" fmla="*/ f18 1 f4"/>
              <a:gd name="f26" fmla="+- 21600 0 f19"/>
              <a:gd name="f27" fmla="+- 21600 0 f20"/>
              <a:gd name="f28" fmla="*/ 0 f21 1"/>
              <a:gd name="f29" fmla="*/ 21600 f21 1"/>
              <a:gd name="f30" fmla="*/ f19 f12 1"/>
              <a:gd name="f31" fmla="*/ f20 f13 1"/>
              <a:gd name="f32" fmla="+- f24 0 f3"/>
              <a:gd name="f33" fmla="+- f25 0 f3"/>
              <a:gd name="f34" fmla="*/ f27 f19 1"/>
              <a:gd name="f35" fmla="*/ f28 1 f21"/>
              <a:gd name="f36" fmla="*/ f29 1 f21"/>
              <a:gd name="f37" fmla="*/ f26 f12 1"/>
              <a:gd name="f38" fmla="*/ f34 1 10800"/>
              <a:gd name="f39" fmla="*/ f35 f13 1"/>
              <a:gd name="f40" fmla="*/ f35 f12 1"/>
              <a:gd name="f41" fmla="*/ f36 f12 1"/>
              <a:gd name="f42" fmla="+- f20 f38 0"/>
              <a:gd name="f43" fmla="*/ f42 f13 1"/>
            </a:gdLst>
            <a:ahLst>
              <a:ahXY gdRefX="f1" minX="f7" maxX="f9" gdRefY="f0" minY="f7" maxY="f8">
                <a:pos x="f22" y="f23"/>
              </a:ahXY>
            </a:ahLst>
            <a:cxnLst>
              <a:cxn ang="3cd4">
                <a:pos x="hc" y="t"/>
              </a:cxn>
              <a:cxn ang="0">
                <a:pos x="r" y="vc"/>
              </a:cxn>
              <a:cxn ang="cd4">
                <a:pos x="hc" y="b"/>
              </a:cxn>
              <a:cxn ang="cd2">
                <a:pos x="l" y="vc"/>
              </a:cxn>
              <a:cxn ang="f32">
                <a:pos x="f40" y="f31"/>
              </a:cxn>
              <a:cxn ang="f33">
                <a:pos x="f41" y="f31"/>
              </a:cxn>
            </a:cxnLst>
            <a:rect l="f30" t="f39" r="f37" b="f43"/>
            <a:pathLst>
              <a:path w="21600" h="21600">
                <a:moveTo>
                  <a:pt x="f19" y="f7"/>
                </a:moveTo>
                <a:lnTo>
                  <a:pt x="f19" y="f20"/>
                </a:lnTo>
                <a:lnTo>
                  <a:pt x="f7" y="f20"/>
                </a:lnTo>
                <a:lnTo>
                  <a:pt x="f9" y="f8"/>
                </a:lnTo>
                <a:lnTo>
                  <a:pt x="f8" y="f20"/>
                </a:lnTo>
                <a:lnTo>
                  <a:pt x="f26" y="f20"/>
                </a:lnTo>
                <a:lnTo>
                  <a:pt x="f26" y="f7"/>
                </a:lnTo>
                <a:close/>
              </a:path>
            </a:pathLst>
          </a:custGeom>
          <a:solidFill>
            <a:srgbClr val="CC0000"/>
          </a:solidFill>
          <a:ln w="12701" cap="flat">
            <a:solidFill>
              <a:srgbClr val="CC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BE" sz="1800" b="0" i="0" u="none" strike="noStrike" kern="1200" cap="none" spc="0" baseline="0">
              <a:solidFill>
                <a:srgbClr val="FFFFFF"/>
              </a:solidFill>
              <a:uFillTx/>
              <a:latin typeface="Calibri"/>
            </a:endParaRPr>
          </a:p>
        </p:txBody>
      </p:sp>
      <p:sp>
        <p:nvSpPr>
          <p:cNvPr id="8" name="Tekstvak 7">
            <a:extLst>
              <a:ext uri="{FF2B5EF4-FFF2-40B4-BE49-F238E27FC236}">
                <a16:creationId xmlns:a16="http://schemas.microsoft.com/office/drawing/2014/main" id="{1E566530-D455-968D-EF89-247F91AB414D}"/>
              </a:ext>
            </a:extLst>
          </p:cNvPr>
          <p:cNvSpPr txBox="1"/>
          <p:nvPr/>
        </p:nvSpPr>
        <p:spPr>
          <a:xfrm>
            <a:off x="7072081" y="5053903"/>
            <a:ext cx="2762299" cy="523220"/>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2800" b="0" i="0" u="none" strike="noStrike" kern="1200" cap="none" spc="0" baseline="0" dirty="0">
                <a:solidFill>
                  <a:srgbClr val="000000"/>
                </a:solidFill>
                <a:uFillTx/>
                <a:latin typeface="Open Sans" panose="020B0606030504020204" pitchFamily="34" charset="0"/>
                <a:ea typeface="Open Sans" panose="020B0606030504020204" pitchFamily="34" charset="0"/>
                <a:cs typeface="Open Sans" panose="020B0606030504020204" pitchFamily="34" charset="0"/>
              </a:rPr>
              <a:t>REVICTIMISATIE</a:t>
            </a:r>
            <a:endParaRPr lang="nl-BE" sz="2800" b="0" i="0" u="none" strike="noStrike" kern="1200" cap="none" spc="0" baseline="0" dirty="0">
              <a:solidFill>
                <a:srgbClr val="000000"/>
              </a:solidFill>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71904809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animBg="1"/>
      <p:bldP spid="6" grpId="0"/>
      <p:bldP spid="7" grpId="0" animBg="1"/>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A5A793-02FD-5A03-9E8F-4170423C15D1}"/>
              </a:ext>
            </a:extLst>
          </p:cNvPr>
          <p:cNvSpPr>
            <a:spLocks noGrp="1"/>
          </p:cNvSpPr>
          <p:nvPr>
            <p:ph type="title"/>
          </p:nvPr>
        </p:nvSpPr>
        <p:spPr>
          <a:xfrm>
            <a:off x="1190618" y="569975"/>
            <a:ext cx="9810750" cy="1049591"/>
          </a:xfrm>
        </p:spPr>
        <p:txBody>
          <a:bodyPr/>
          <a:lstStyle/>
          <a:p>
            <a:r>
              <a:rPr lang="nl-NL" b="1" dirty="0">
                <a:latin typeface="Open Sans" panose="020B0606030504020204" pitchFamily="34" charset="0"/>
                <a:ea typeface="Open Sans" panose="020B0606030504020204" pitchFamily="34" charset="0"/>
                <a:cs typeface="Open Sans" panose="020B0606030504020204" pitchFamily="34" charset="0"/>
              </a:rPr>
              <a:t>Profiel 4: </a:t>
            </a:r>
            <a:r>
              <a:rPr lang="nl-NL" b="1" dirty="0" err="1">
                <a:latin typeface="Open Sans" panose="020B0606030504020204" pitchFamily="34" charset="0"/>
                <a:ea typeface="Open Sans" panose="020B0606030504020204" pitchFamily="34" charset="0"/>
                <a:cs typeface="Open Sans" panose="020B0606030504020204" pitchFamily="34" charset="0"/>
              </a:rPr>
              <a:t>multiproblem</a:t>
            </a:r>
            <a:endParaRPr lang="nl-BE" b="1"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ekstvak 3">
            <a:extLst>
              <a:ext uri="{FF2B5EF4-FFF2-40B4-BE49-F238E27FC236}">
                <a16:creationId xmlns:a16="http://schemas.microsoft.com/office/drawing/2014/main" id="{A0616C00-1272-70C8-DD6F-16E895CF3DE8}"/>
              </a:ext>
            </a:extLst>
          </p:cNvPr>
          <p:cNvSpPr txBox="1"/>
          <p:nvPr/>
        </p:nvSpPr>
        <p:spPr>
          <a:xfrm>
            <a:off x="4462052" y="3540136"/>
            <a:ext cx="3373848" cy="58477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3200" b="0" i="0" u="none" strike="noStrike" kern="1200" cap="none" spc="0" baseline="0" dirty="0">
                <a:solidFill>
                  <a:srgbClr val="000000"/>
                </a:solidFill>
                <a:uFillTx/>
                <a:latin typeface="Open Sans" panose="020B0606030504020204" pitchFamily="34" charset="0"/>
                <a:ea typeface="Open Sans" panose="020B0606030504020204" pitchFamily="34" charset="0"/>
                <a:cs typeface="Open Sans" panose="020B0606030504020204" pitchFamily="34" charset="0"/>
              </a:rPr>
              <a:t>Context ouders</a:t>
            </a:r>
            <a:endParaRPr lang="nl-BE" sz="3200" b="0" i="0" u="none" strike="noStrike" kern="1200" cap="none" spc="0" baseline="0" dirty="0">
              <a:solidFill>
                <a:srgbClr val="000000"/>
              </a:solidFill>
              <a:uFillTx/>
              <a:latin typeface="Open Sans" panose="020B0606030504020204" pitchFamily="34" charset="0"/>
              <a:ea typeface="Open Sans" panose="020B0606030504020204" pitchFamily="34" charset="0"/>
              <a:cs typeface="Open Sans" panose="020B0606030504020204" pitchFamily="34" charset="0"/>
            </a:endParaRPr>
          </a:p>
        </p:txBody>
      </p:sp>
      <p:sp>
        <p:nvSpPr>
          <p:cNvPr id="6" name="Tekstvak 4">
            <a:extLst>
              <a:ext uri="{FF2B5EF4-FFF2-40B4-BE49-F238E27FC236}">
                <a16:creationId xmlns:a16="http://schemas.microsoft.com/office/drawing/2014/main" id="{D2FC101E-8E5C-6FBD-9894-050EC1F5C0BE}"/>
              </a:ext>
            </a:extLst>
          </p:cNvPr>
          <p:cNvSpPr txBox="1"/>
          <p:nvPr/>
        </p:nvSpPr>
        <p:spPr>
          <a:xfrm>
            <a:off x="1589309" y="2228978"/>
            <a:ext cx="2334991" cy="400110"/>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2000" b="0" i="0" u="none" strike="noStrike" kern="1200" cap="none" spc="0" baseline="0" dirty="0">
                <a:solidFill>
                  <a:srgbClr val="CC0000"/>
                </a:solidFill>
                <a:uFillTx/>
                <a:latin typeface="Open Sans" panose="020B0606030504020204" pitchFamily="34" charset="0"/>
                <a:ea typeface="Open Sans" panose="020B0606030504020204" pitchFamily="34" charset="0"/>
                <a:cs typeface="Open Sans" panose="020B0606030504020204" pitchFamily="34" charset="0"/>
              </a:rPr>
              <a:t>Middelengebruik</a:t>
            </a:r>
            <a:endParaRPr lang="nl-BE" sz="2000" b="0" i="0" u="none" strike="noStrike" kern="1200" cap="none" spc="0" baseline="0" dirty="0">
              <a:solidFill>
                <a:srgbClr val="CC0000"/>
              </a:solidFill>
              <a:uFillTx/>
              <a:latin typeface="Open Sans" panose="020B0606030504020204" pitchFamily="34" charset="0"/>
              <a:ea typeface="Open Sans" panose="020B0606030504020204" pitchFamily="34" charset="0"/>
              <a:cs typeface="Open Sans" panose="020B0606030504020204" pitchFamily="34" charset="0"/>
            </a:endParaRPr>
          </a:p>
        </p:txBody>
      </p:sp>
      <p:sp>
        <p:nvSpPr>
          <p:cNvPr id="7" name="Tekstvak 10">
            <a:extLst>
              <a:ext uri="{FF2B5EF4-FFF2-40B4-BE49-F238E27FC236}">
                <a16:creationId xmlns:a16="http://schemas.microsoft.com/office/drawing/2014/main" id="{4AA425E1-38C0-65F7-4992-73C7FFDC74F1}"/>
              </a:ext>
            </a:extLst>
          </p:cNvPr>
          <p:cNvSpPr txBox="1"/>
          <p:nvPr/>
        </p:nvSpPr>
        <p:spPr>
          <a:xfrm>
            <a:off x="8523515" y="5270472"/>
            <a:ext cx="2581729" cy="400110"/>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2000" b="0" i="0" u="none" strike="noStrike" kern="1200" cap="none" spc="0" baseline="0" dirty="0">
                <a:solidFill>
                  <a:srgbClr val="CC0000"/>
                </a:solidFill>
                <a:uFillTx/>
                <a:latin typeface="Open Sans" panose="020B0606030504020204" pitchFamily="34" charset="0"/>
                <a:ea typeface="Open Sans" panose="020B0606030504020204" pitchFamily="34" charset="0"/>
                <a:cs typeface="Open Sans" panose="020B0606030504020204" pitchFamily="34" charset="0"/>
              </a:rPr>
              <a:t>Schoolproblemen</a:t>
            </a:r>
            <a:endParaRPr lang="nl-BE" sz="2000" b="0" i="0" u="none" strike="noStrike" kern="1200" cap="none" spc="0" baseline="0" dirty="0">
              <a:solidFill>
                <a:srgbClr val="CC0000"/>
              </a:solidFill>
              <a:uFillTx/>
              <a:latin typeface="Open Sans" panose="020B0606030504020204" pitchFamily="34" charset="0"/>
              <a:ea typeface="Open Sans" panose="020B0606030504020204" pitchFamily="34" charset="0"/>
              <a:cs typeface="Open Sans" panose="020B0606030504020204" pitchFamily="34" charset="0"/>
            </a:endParaRPr>
          </a:p>
        </p:txBody>
      </p:sp>
      <p:sp>
        <p:nvSpPr>
          <p:cNvPr id="8" name="Tekstvak 7">
            <a:extLst>
              <a:ext uri="{FF2B5EF4-FFF2-40B4-BE49-F238E27FC236}">
                <a16:creationId xmlns:a16="http://schemas.microsoft.com/office/drawing/2014/main" id="{ACB67DA9-C858-37F1-2AA3-83927A4BBE9D}"/>
              </a:ext>
            </a:extLst>
          </p:cNvPr>
          <p:cNvSpPr txBox="1"/>
          <p:nvPr/>
        </p:nvSpPr>
        <p:spPr>
          <a:xfrm>
            <a:off x="8523515" y="2228978"/>
            <a:ext cx="1915887" cy="400110"/>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2000" b="0" i="0" u="none" strike="noStrike" kern="1200" cap="none" spc="0" baseline="0" dirty="0">
                <a:solidFill>
                  <a:srgbClr val="CC0000"/>
                </a:solidFill>
                <a:uFillTx/>
                <a:latin typeface="Open Sans" panose="020B0606030504020204" pitchFamily="34" charset="0"/>
                <a:ea typeface="Open Sans" panose="020B0606030504020204" pitchFamily="34" charset="0"/>
                <a:cs typeface="Open Sans" panose="020B0606030504020204" pitchFamily="34" charset="0"/>
              </a:rPr>
              <a:t>Misbruik</a:t>
            </a:r>
            <a:endParaRPr lang="nl-BE" sz="2000" b="0" i="0" u="none" strike="noStrike" kern="1200" cap="none" spc="0" baseline="0" dirty="0">
              <a:solidFill>
                <a:srgbClr val="CC0000"/>
              </a:solidFill>
              <a:uFillTx/>
              <a:latin typeface="Open Sans" panose="020B0606030504020204" pitchFamily="34" charset="0"/>
              <a:ea typeface="Open Sans" panose="020B0606030504020204" pitchFamily="34" charset="0"/>
              <a:cs typeface="Open Sans" panose="020B0606030504020204" pitchFamily="34" charset="0"/>
            </a:endParaRPr>
          </a:p>
        </p:txBody>
      </p:sp>
      <p:sp>
        <p:nvSpPr>
          <p:cNvPr id="9" name="Tekstvak 5">
            <a:extLst>
              <a:ext uri="{FF2B5EF4-FFF2-40B4-BE49-F238E27FC236}">
                <a16:creationId xmlns:a16="http://schemas.microsoft.com/office/drawing/2014/main" id="{304D57E7-400B-A772-506A-2165A4FBDCD9}"/>
              </a:ext>
            </a:extLst>
          </p:cNvPr>
          <p:cNvSpPr txBox="1"/>
          <p:nvPr/>
        </p:nvSpPr>
        <p:spPr>
          <a:xfrm>
            <a:off x="778330" y="3494101"/>
            <a:ext cx="1915887" cy="707886"/>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2000" b="0" i="0" u="none" strike="noStrike" kern="1200" cap="none" spc="0" baseline="0" dirty="0">
                <a:solidFill>
                  <a:srgbClr val="CC0000"/>
                </a:solidFill>
                <a:uFillTx/>
                <a:latin typeface="Open Sans" panose="020B0606030504020204" pitchFamily="34" charset="0"/>
                <a:ea typeface="Open Sans" panose="020B0606030504020204" pitchFamily="34" charset="0"/>
                <a:cs typeface="Open Sans" panose="020B0606030504020204" pitchFamily="34" charset="0"/>
              </a:rPr>
              <a:t>Psychiatrische problemen</a:t>
            </a:r>
            <a:endParaRPr lang="nl-BE" sz="2000" b="0" i="0" u="none" strike="noStrike" kern="1200" cap="none" spc="0" baseline="0" dirty="0">
              <a:solidFill>
                <a:srgbClr val="CC0000"/>
              </a:solidFill>
              <a:uFillTx/>
              <a:latin typeface="Open Sans" panose="020B0606030504020204" pitchFamily="34" charset="0"/>
              <a:ea typeface="Open Sans" panose="020B0606030504020204" pitchFamily="34" charset="0"/>
              <a:cs typeface="Open Sans" panose="020B0606030504020204" pitchFamily="34" charset="0"/>
            </a:endParaRPr>
          </a:p>
        </p:txBody>
      </p:sp>
      <p:sp>
        <p:nvSpPr>
          <p:cNvPr id="10" name="Tekstvak 9">
            <a:extLst>
              <a:ext uri="{FF2B5EF4-FFF2-40B4-BE49-F238E27FC236}">
                <a16:creationId xmlns:a16="http://schemas.microsoft.com/office/drawing/2014/main" id="{B2FE6C5F-D04F-7F5C-8BA7-54095BD6AF6C}"/>
              </a:ext>
            </a:extLst>
          </p:cNvPr>
          <p:cNvSpPr txBox="1"/>
          <p:nvPr/>
        </p:nvSpPr>
        <p:spPr>
          <a:xfrm>
            <a:off x="8735422" y="3540136"/>
            <a:ext cx="2395224" cy="400110"/>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2000" b="0" i="0" u="none" strike="noStrike" kern="1200" cap="none" spc="0" baseline="0" dirty="0">
                <a:solidFill>
                  <a:srgbClr val="CC0000"/>
                </a:solidFill>
                <a:uFillTx/>
                <a:latin typeface="Open Sans" panose="020B0606030504020204" pitchFamily="34" charset="0"/>
                <a:ea typeface="Open Sans" panose="020B0606030504020204" pitchFamily="34" charset="0"/>
                <a:cs typeface="Open Sans" panose="020B0606030504020204" pitchFamily="34" charset="0"/>
              </a:rPr>
              <a:t>Huiselijk geweld</a:t>
            </a:r>
            <a:endParaRPr lang="nl-BE" sz="2000" b="0" i="0" u="none" strike="noStrike" kern="1200" cap="none" spc="0" baseline="0" dirty="0">
              <a:solidFill>
                <a:srgbClr val="CC0000"/>
              </a:solidFill>
              <a:uFillTx/>
              <a:latin typeface="Open Sans" panose="020B0606030504020204" pitchFamily="34" charset="0"/>
              <a:ea typeface="Open Sans" panose="020B0606030504020204" pitchFamily="34" charset="0"/>
              <a:cs typeface="Open Sans" panose="020B0606030504020204" pitchFamily="34" charset="0"/>
            </a:endParaRPr>
          </a:p>
        </p:txBody>
      </p:sp>
      <p:sp>
        <p:nvSpPr>
          <p:cNvPr id="11" name="Tekstvak 11">
            <a:extLst>
              <a:ext uri="{FF2B5EF4-FFF2-40B4-BE49-F238E27FC236}">
                <a16:creationId xmlns:a16="http://schemas.microsoft.com/office/drawing/2014/main" id="{5E0CBCC7-12D3-42ED-1A45-CCA8367CB803}"/>
              </a:ext>
            </a:extLst>
          </p:cNvPr>
          <p:cNvSpPr txBox="1"/>
          <p:nvPr/>
        </p:nvSpPr>
        <p:spPr>
          <a:xfrm>
            <a:off x="1054101" y="4978531"/>
            <a:ext cx="2699282" cy="707886"/>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2000" b="0" i="0" u="none" strike="noStrike" kern="1200" cap="none" spc="0" baseline="0" dirty="0" err="1">
                <a:solidFill>
                  <a:srgbClr val="CC0000"/>
                </a:solidFill>
                <a:uFillTx/>
                <a:latin typeface="Open Sans" panose="020B0606030504020204" pitchFamily="34" charset="0"/>
                <a:ea typeface="Open Sans" panose="020B0606030504020204" pitchFamily="34" charset="0"/>
                <a:cs typeface="Open Sans" panose="020B0606030504020204" pitchFamily="34" charset="0"/>
              </a:rPr>
              <a:t>Norm-en</a:t>
            </a:r>
            <a:r>
              <a:rPr lang="nl-NL" sz="2000" b="0" i="0" u="none" strike="noStrike" kern="1200" cap="none" spc="0" baseline="0" dirty="0">
                <a:solidFill>
                  <a:srgbClr val="CC0000"/>
                </a:solidFill>
                <a:uFillTx/>
                <a:latin typeface="Open Sans" panose="020B0606030504020204" pitchFamily="34" charset="0"/>
                <a:ea typeface="Open Sans" panose="020B0606030504020204" pitchFamily="34" charset="0"/>
                <a:cs typeface="Open Sans" panose="020B0606030504020204" pitchFamily="34" charset="0"/>
              </a:rPr>
              <a:t> </a:t>
            </a:r>
            <a:r>
              <a:rPr lang="nl-NL" sz="2000" b="0" i="0" u="none" strike="noStrike" kern="1200" cap="none" spc="0" baseline="0" dirty="0" err="1">
                <a:solidFill>
                  <a:srgbClr val="CC0000"/>
                </a:solidFill>
                <a:uFillTx/>
                <a:latin typeface="Open Sans" panose="020B0606030504020204" pitchFamily="34" charset="0"/>
                <a:ea typeface="Open Sans" panose="020B0606030504020204" pitchFamily="34" charset="0"/>
                <a:cs typeface="Open Sans" panose="020B0606030504020204" pitchFamily="34" charset="0"/>
              </a:rPr>
              <a:t>waardevervaging</a:t>
            </a:r>
            <a:endParaRPr lang="nl-BE" sz="2000" b="0" i="0" u="none" strike="noStrike" kern="1200" cap="none" spc="0" baseline="0" dirty="0">
              <a:solidFill>
                <a:srgbClr val="CC0000"/>
              </a:solidFill>
              <a:uFillTx/>
              <a:latin typeface="Open Sans" panose="020B0606030504020204" pitchFamily="34" charset="0"/>
              <a:ea typeface="Open Sans" panose="020B0606030504020204" pitchFamily="34" charset="0"/>
              <a:cs typeface="Open Sans" panose="020B0606030504020204" pitchFamily="34" charset="0"/>
            </a:endParaRPr>
          </a:p>
        </p:txBody>
      </p:sp>
      <p:sp>
        <p:nvSpPr>
          <p:cNvPr id="12" name="Tekstvak 6">
            <a:extLst>
              <a:ext uri="{FF2B5EF4-FFF2-40B4-BE49-F238E27FC236}">
                <a16:creationId xmlns:a16="http://schemas.microsoft.com/office/drawing/2014/main" id="{783EFEF1-1EE4-13A2-9671-F91F6BA68629}"/>
              </a:ext>
            </a:extLst>
          </p:cNvPr>
          <p:cNvSpPr txBox="1"/>
          <p:nvPr/>
        </p:nvSpPr>
        <p:spPr>
          <a:xfrm>
            <a:off x="5138059" y="1951978"/>
            <a:ext cx="1915887" cy="400110"/>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2000" b="0" i="0" u="none" strike="noStrike" kern="1200" cap="none" spc="0" baseline="0" dirty="0">
                <a:solidFill>
                  <a:srgbClr val="CC0000"/>
                </a:solidFill>
                <a:uFillTx/>
                <a:latin typeface="Open Sans" panose="020B0606030504020204" pitchFamily="34" charset="0"/>
                <a:ea typeface="Open Sans" panose="020B0606030504020204" pitchFamily="34" charset="0"/>
                <a:cs typeface="Open Sans" panose="020B0606030504020204" pitchFamily="34" charset="0"/>
              </a:rPr>
              <a:t>Criminaliteit</a:t>
            </a:r>
            <a:endParaRPr lang="nl-BE" sz="2000" b="0" i="0" u="none" strike="noStrike" kern="1200" cap="none" spc="0" baseline="0" dirty="0">
              <a:solidFill>
                <a:srgbClr val="CC0000"/>
              </a:solidFill>
              <a:uFillTx/>
              <a:latin typeface="Open Sans" panose="020B0606030504020204" pitchFamily="34" charset="0"/>
              <a:ea typeface="Open Sans" panose="020B0606030504020204" pitchFamily="34" charset="0"/>
              <a:cs typeface="Open Sans" panose="020B0606030504020204" pitchFamily="34" charset="0"/>
            </a:endParaRPr>
          </a:p>
        </p:txBody>
      </p:sp>
      <p:sp>
        <p:nvSpPr>
          <p:cNvPr id="13" name="Tekstvak 8">
            <a:extLst>
              <a:ext uri="{FF2B5EF4-FFF2-40B4-BE49-F238E27FC236}">
                <a16:creationId xmlns:a16="http://schemas.microsoft.com/office/drawing/2014/main" id="{14283780-510C-9D78-6603-8931B1B8BE6D}"/>
              </a:ext>
            </a:extLst>
          </p:cNvPr>
          <p:cNvSpPr txBox="1"/>
          <p:nvPr/>
        </p:nvSpPr>
        <p:spPr>
          <a:xfrm>
            <a:off x="4462052" y="5711841"/>
            <a:ext cx="3196048" cy="400110"/>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2000" b="0" i="0" u="none" strike="noStrike" kern="1200" cap="none" spc="0" baseline="0" dirty="0">
                <a:solidFill>
                  <a:srgbClr val="CC0000"/>
                </a:solidFill>
                <a:uFillTx/>
                <a:latin typeface="Open Sans" panose="020B0606030504020204" pitchFamily="34" charset="0"/>
                <a:ea typeface="Open Sans" panose="020B0606030504020204" pitchFamily="34" charset="0"/>
                <a:cs typeface="Open Sans" panose="020B0606030504020204" pitchFamily="34" charset="0"/>
              </a:rPr>
              <a:t>Instabiel sociaal netwerk</a:t>
            </a:r>
            <a:endParaRPr lang="nl-BE" sz="2000" b="0" i="0" u="none" strike="noStrike" kern="1200" cap="none" spc="0" baseline="0" dirty="0">
              <a:solidFill>
                <a:srgbClr val="CC0000"/>
              </a:solidFill>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86610578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A5A793-02FD-5A03-9E8F-4170423C15D1}"/>
              </a:ext>
            </a:extLst>
          </p:cNvPr>
          <p:cNvSpPr>
            <a:spLocks noGrp="1"/>
          </p:cNvSpPr>
          <p:nvPr>
            <p:ph type="title"/>
          </p:nvPr>
        </p:nvSpPr>
        <p:spPr>
          <a:xfrm>
            <a:off x="1190625" y="964404"/>
            <a:ext cx="9810750" cy="1049591"/>
          </a:xfrm>
        </p:spPr>
        <p:txBody>
          <a:bodyPr/>
          <a:lstStyle/>
          <a:p>
            <a:r>
              <a:rPr lang="nl-NL" b="1" dirty="0">
                <a:latin typeface="Open Sans" panose="020B0606030504020204" pitchFamily="34" charset="0"/>
                <a:ea typeface="Open Sans" panose="020B0606030504020204" pitchFamily="34" charset="0"/>
                <a:cs typeface="Open Sans" panose="020B0606030504020204" pitchFamily="34" charset="0"/>
              </a:rPr>
              <a:t>Meest voorkomende profielen</a:t>
            </a:r>
            <a:endParaRPr lang="nl-BE" b="1"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Tijdelijke aanduiding voor inhoud 2">
            <a:extLst>
              <a:ext uri="{FF2B5EF4-FFF2-40B4-BE49-F238E27FC236}">
                <a16:creationId xmlns:a16="http://schemas.microsoft.com/office/drawing/2014/main" id="{EEDF0A66-7B43-4EF1-7398-8DA1B06992DF}"/>
              </a:ext>
            </a:extLst>
          </p:cNvPr>
          <p:cNvSpPr txBox="1">
            <a:spLocks noGrp="1"/>
          </p:cNvSpPr>
          <p:nvPr>
            <p:ph type="body" idx="1"/>
          </p:nvPr>
        </p:nvSpPr>
        <p:spPr>
          <a:xfrm>
            <a:off x="1190625" y="2141538"/>
            <a:ext cx="9810750" cy="3903662"/>
          </a:xfrm>
        </p:spPr>
        <p:txBody>
          <a:bodyPr/>
          <a:lstStyle/>
          <a:p>
            <a:pPr marL="0" lvl="0" indent="0" algn="l">
              <a:lnSpc>
                <a:spcPct val="150000"/>
              </a:lnSpc>
              <a:buNone/>
            </a:pPr>
            <a:r>
              <a:rPr lang="nl-NL" sz="2800" dirty="0">
                <a:latin typeface="Open Sans" panose="020B0606030504020204" pitchFamily="34" charset="0"/>
                <a:ea typeface="Open Sans" panose="020B0606030504020204" pitchFamily="34" charset="0"/>
                <a:cs typeface="Open Sans" panose="020B0606030504020204" pitchFamily="34" charset="0"/>
              </a:rPr>
              <a:t>1. </a:t>
            </a:r>
            <a:r>
              <a:rPr lang="nl-NL" sz="1800" dirty="0">
                <a:latin typeface="Open Sans" panose="020B0606030504020204" pitchFamily="34" charset="0"/>
                <a:ea typeface="Open Sans" panose="020B0606030504020204" pitchFamily="34" charset="0"/>
                <a:cs typeface="Open Sans" panose="020B0606030504020204" pitchFamily="34" charset="0"/>
              </a:rPr>
              <a:t>Profiel fase problematiek/pubertijd</a:t>
            </a:r>
          </a:p>
          <a:p>
            <a:pPr marL="0" lvl="0" indent="0" algn="l">
              <a:lnSpc>
                <a:spcPct val="150000"/>
              </a:lnSpc>
              <a:buNone/>
            </a:pPr>
            <a:r>
              <a:rPr lang="nl-NL" sz="2800" dirty="0">
                <a:latin typeface="Open Sans" panose="020B0606030504020204" pitchFamily="34" charset="0"/>
                <a:ea typeface="Open Sans" panose="020B0606030504020204" pitchFamily="34" charset="0"/>
                <a:cs typeface="Open Sans" panose="020B0606030504020204" pitchFamily="34" charset="0"/>
              </a:rPr>
              <a:t>2. Beïnvloedbaar</a:t>
            </a:r>
          </a:p>
          <a:p>
            <a:pPr marL="0" lvl="0" indent="0" algn="l">
              <a:lnSpc>
                <a:spcPct val="150000"/>
              </a:lnSpc>
              <a:buNone/>
            </a:pPr>
            <a:r>
              <a:rPr lang="nl-NL" sz="2800" dirty="0">
                <a:latin typeface="Open Sans" panose="020B0606030504020204" pitchFamily="34" charset="0"/>
                <a:ea typeface="Open Sans" panose="020B0606030504020204" pitchFamily="34" charset="0"/>
                <a:cs typeface="Open Sans" panose="020B0606030504020204" pitchFamily="34" charset="0"/>
              </a:rPr>
              <a:t>3. Trauma</a:t>
            </a:r>
          </a:p>
          <a:p>
            <a:pPr marL="0" lvl="0" indent="0" algn="l">
              <a:lnSpc>
                <a:spcPct val="150000"/>
              </a:lnSpc>
              <a:buNone/>
            </a:pPr>
            <a:r>
              <a:rPr lang="nl-NL" sz="2800" dirty="0">
                <a:latin typeface="Open Sans" panose="020B0606030504020204" pitchFamily="34" charset="0"/>
                <a:ea typeface="Open Sans" panose="020B0606030504020204" pitchFamily="34" charset="0"/>
                <a:cs typeface="Open Sans" panose="020B0606030504020204" pitchFamily="34" charset="0"/>
              </a:rPr>
              <a:t>4. </a:t>
            </a:r>
            <a:r>
              <a:rPr lang="nl-NL" sz="2800" dirty="0" err="1">
                <a:latin typeface="Open Sans" panose="020B0606030504020204" pitchFamily="34" charset="0"/>
                <a:ea typeface="Open Sans" panose="020B0606030504020204" pitchFamily="34" charset="0"/>
                <a:cs typeface="Open Sans" panose="020B0606030504020204" pitchFamily="34" charset="0"/>
              </a:rPr>
              <a:t>Multiproblem</a:t>
            </a:r>
            <a:endParaRPr lang="nl-NL" sz="2800" dirty="0">
              <a:latin typeface="Open Sans" panose="020B0606030504020204" pitchFamily="34" charset="0"/>
              <a:ea typeface="Open Sans" panose="020B0606030504020204" pitchFamily="34" charset="0"/>
              <a:cs typeface="Open Sans" panose="020B0606030504020204" pitchFamily="34" charset="0"/>
            </a:endParaRPr>
          </a:p>
          <a:p>
            <a:pPr lvl="0"/>
            <a:endParaRPr lang="nl-BE" dirty="0"/>
          </a:p>
        </p:txBody>
      </p:sp>
    </p:spTree>
    <p:extLst>
      <p:ext uri="{BB962C8B-B14F-4D97-AF65-F5344CB8AC3E}">
        <p14:creationId xmlns:p14="http://schemas.microsoft.com/office/powerpoint/2010/main" val="215091301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Pct val="0"/>
                                  </p:iterate>
                                  <p:childTnLst>
                                    <p:set>
                                      <p:cBhvr>
                                        <p:cTn id="6" dur="indefinite"/>
                                        <p:tgtEl>
                                          <p:spTgt spid="4">
                                            <p:txEl>
                                              <p:pRg st="1" end="1"/>
                                            </p:txEl>
                                          </p:spTgt>
                                        </p:tgtEl>
                                        <p:attrNameLst>
                                          <p:attrName>style.fontWeight</p:attrName>
                                        </p:attrNameLst>
                                      </p:cBhvr>
                                      <p:to>
                                        <p:strVal val="bold"/>
                                      </p:to>
                                    </p:set>
                                  </p:childTnLst>
                                </p:cTn>
                              </p:par>
                              <p:par>
                                <p:cTn id="7" presetID="15" presetClass="emph" presetSubtype="0" nodeType="withEffect">
                                  <p:stCondLst>
                                    <p:cond delay="0"/>
                                  </p:stCondLst>
                                  <p:iterate type="lt">
                                    <p:tmPct val="0"/>
                                  </p:iterate>
                                  <p:childTnLst>
                                    <p:set>
                                      <p:cBhvr>
                                        <p:cTn id="8" dur="indefinite"/>
                                        <p:tgtEl>
                                          <p:spTgt spid="4">
                                            <p:txEl>
                                              <p:pRg st="2" end="2"/>
                                            </p:txEl>
                                          </p:spTgt>
                                        </p:tgtEl>
                                        <p:attrNameLst>
                                          <p:attrName>style.fontWeight</p:attrName>
                                        </p:attrNameLst>
                                      </p:cBhvr>
                                      <p:to>
                                        <p:strVal val="bold"/>
                                      </p:to>
                                    </p:set>
                                  </p:childTnLst>
                                </p:cTn>
                              </p:par>
                            </p:childTnLst>
                          </p:cTn>
                        </p:par>
                      </p:childTnLst>
                    </p:cTn>
                  </p:par>
                  <p:par>
                    <p:cTn id="9" fill="hold">
                      <p:stCondLst>
                        <p:cond delay="indefinite"/>
                      </p:stCondLst>
                      <p:childTnLst>
                        <p:par>
                          <p:cTn id="10" fill="hold">
                            <p:stCondLst>
                              <p:cond delay="0"/>
                            </p:stCondLst>
                            <p:childTnLst>
                              <p:par>
                                <p:cTn id="11" presetID="3" presetClass="emph" presetSubtype="2" fill="hold" nodeType="clickEffect">
                                  <p:stCondLst>
                                    <p:cond delay="0"/>
                                  </p:stCondLst>
                                  <p:childTnLst>
                                    <p:animClr clrSpc="rgb" dir="cw">
                                      <p:cBhvr override="childStyle">
                                        <p:cTn id="12" dur="2000" fill="hold"/>
                                        <p:tgtEl>
                                          <p:spTgt spid="4">
                                            <p:txEl>
                                              <p:pRg st="3" end="3"/>
                                            </p:txEl>
                                          </p:spTgt>
                                        </p:tgtEl>
                                        <p:attrNameLst>
                                          <p:attrName>style.color</p:attrName>
                                        </p:attrNameLst>
                                      </p:cBhvr>
                                      <p:to>
                                        <a:srgbClr val="CC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A5A793-02FD-5A03-9E8F-4170423C15D1}"/>
              </a:ext>
            </a:extLst>
          </p:cNvPr>
          <p:cNvSpPr>
            <a:spLocks noGrp="1"/>
          </p:cNvSpPr>
          <p:nvPr>
            <p:ph type="title"/>
          </p:nvPr>
        </p:nvSpPr>
        <p:spPr>
          <a:xfrm>
            <a:off x="1190625" y="964404"/>
            <a:ext cx="9810750" cy="1049591"/>
          </a:xfrm>
        </p:spPr>
        <p:txBody>
          <a:bodyPr/>
          <a:lstStyle/>
          <a:p>
            <a:r>
              <a:rPr lang="nl-NL" b="1" dirty="0">
                <a:latin typeface="Open Sans" panose="020B0606030504020204" pitchFamily="34" charset="0"/>
                <a:ea typeface="Open Sans" panose="020B0606030504020204" pitchFamily="34" charset="0"/>
                <a:cs typeface="Open Sans" panose="020B0606030504020204" pitchFamily="34" charset="0"/>
              </a:rPr>
              <a:t>Veelvuldig weglopen</a:t>
            </a:r>
            <a:endParaRPr lang="nl-BE" b="1"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Tijdelijke aanduiding voor inhoud 2">
            <a:extLst>
              <a:ext uri="{FF2B5EF4-FFF2-40B4-BE49-F238E27FC236}">
                <a16:creationId xmlns:a16="http://schemas.microsoft.com/office/drawing/2014/main" id="{AEFE38A1-0CB2-5244-EBD0-0FD6406F7182}"/>
              </a:ext>
            </a:extLst>
          </p:cNvPr>
          <p:cNvSpPr txBox="1">
            <a:spLocks noGrp="1"/>
          </p:cNvSpPr>
          <p:nvPr>
            <p:ph type="body" idx="1"/>
          </p:nvPr>
        </p:nvSpPr>
        <p:spPr>
          <a:xfrm>
            <a:off x="1190625" y="2141538"/>
            <a:ext cx="9810750" cy="3903662"/>
          </a:xfrm>
        </p:spPr>
        <p:txBody>
          <a:bodyPr/>
          <a:lstStyle/>
          <a:p>
            <a:pPr marL="342900" lvl="0" indent="-342900" algn="l">
              <a:lnSpc>
                <a:spcPct val="150000"/>
              </a:lnSpc>
              <a:buFont typeface="Arial" panose="020B0604020202020204" pitchFamily="34" charset="0"/>
              <a:buChar char="•"/>
            </a:pPr>
            <a:r>
              <a:rPr lang="nl-NL" dirty="0">
                <a:latin typeface="Open Sans" panose="020B0606030504020204" pitchFamily="34" charset="0"/>
                <a:ea typeface="Open Sans" panose="020B0606030504020204" pitchFamily="34" charset="0"/>
                <a:cs typeface="Open Sans" panose="020B0606030504020204" pitchFamily="34" charset="0"/>
              </a:rPr>
              <a:t>Vanaf jonge leeftijd</a:t>
            </a:r>
          </a:p>
          <a:p>
            <a:pPr marL="342900" lvl="0" indent="-342900" algn="l">
              <a:lnSpc>
                <a:spcPct val="150000"/>
              </a:lnSpc>
              <a:buFont typeface="Arial" panose="020B0604020202020204" pitchFamily="34" charset="0"/>
              <a:buChar char="•"/>
            </a:pPr>
            <a:r>
              <a:rPr lang="nl-NL" dirty="0">
                <a:latin typeface="Open Sans" panose="020B0606030504020204" pitchFamily="34" charset="0"/>
                <a:ea typeface="Open Sans" panose="020B0606030504020204" pitchFamily="34" charset="0"/>
                <a:cs typeface="Open Sans" panose="020B0606030504020204" pitchFamily="34" charset="0"/>
              </a:rPr>
              <a:t>Zeer kwetsbaar</a:t>
            </a:r>
          </a:p>
          <a:p>
            <a:pPr marL="342900" lvl="0" indent="-342900" algn="l">
              <a:lnSpc>
                <a:spcPct val="150000"/>
              </a:lnSpc>
              <a:buFont typeface="Arial" panose="020B0604020202020204" pitchFamily="34" charset="0"/>
              <a:buChar char="•"/>
            </a:pPr>
            <a:r>
              <a:rPr lang="nl-NL" dirty="0">
                <a:latin typeface="Open Sans" panose="020B0606030504020204" pitchFamily="34" charset="0"/>
                <a:ea typeface="Open Sans" panose="020B0606030504020204" pitchFamily="34" charset="0"/>
                <a:cs typeface="Open Sans" panose="020B0606030504020204" pitchFamily="34" charset="0"/>
              </a:rPr>
              <a:t>Seks als overlevingsstrategie</a:t>
            </a:r>
          </a:p>
          <a:p>
            <a:pPr marL="342900" lvl="0" indent="-342900" algn="l">
              <a:lnSpc>
                <a:spcPct val="150000"/>
              </a:lnSpc>
              <a:buFont typeface="Arial" panose="020B0604020202020204" pitchFamily="34" charset="0"/>
              <a:buChar char="•"/>
            </a:pPr>
            <a:r>
              <a:rPr lang="nl-NL" dirty="0">
                <a:latin typeface="Open Sans" panose="020B0606030504020204" pitchFamily="34" charset="0"/>
                <a:ea typeface="Open Sans" panose="020B0606030504020204" pitchFamily="34" charset="0"/>
                <a:cs typeface="Open Sans" panose="020B0606030504020204" pitchFamily="34" charset="0"/>
              </a:rPr>
              <a:t>Vergroot risico</a:t>
            </a:r>
          </a:p>
          <a:p>
            <a:pPr marL="342900" lvl="0" indent="-342900" algn="l">
              <a:lnSpc>
                <a:spcPct val="150000"/>
              </a:lnSpc>
              <a:buFont typeface="Arial" panose="020B0604020202020204" pitchFamily="34" charset="0"/>
              <a:buChar char="•"/>
            </a:pPr>
            <a:endParaRPr lang="nl-NL"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lgn="l">
              <a:lnSpc>
                <a:spcPct val="150000"/>
              </a:lnSpc>
              <a:buFont typeface="Arial" panose="020B0604020202020204" pitchFamily="34" charset="0"/>
              <a:buChar char="•"/>
            </a:pPr>
            <a:r>
              <a:rPr lang="nl-NL" dirty="0">
                <a:latin typeface="Open Sans" panose="020B0606030504020204" pitchFamily="34" charset="0"/>
                <a:ea typeface="Open Sans" panose="020B0606030504020204" pitchFamily="34" charset="0"/>
                <a:cs typeface="Open Sans" panose="020B0606030504020204" pitchFamily="34" charset="0"/>
              </a:rPr>
              <a:t>Onder pooier </a:t>
            </a:r>
            <a:r>
              <a:rPr lang="nl-NL" dirty="0">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a:t>
            </a:r>
            <a:r>
              <a:rPr lang="nl-NL" dirty="0">
                <a:latin typeface="Open Sans" panose="020B0606030504020204" pitchFamily="34" charset="0"/>
                <a:ea typeface="Open Sans" panose="020B0606030504020204" pitchFamily="34" charset="0"/>
                <a:cs typeface="Open Sans" panose="020B0606030504020204" pitchFamily="34" charset="0"/>
              </a:rPr>
              <a:t> toename wegloopgedrag</a:t>
            </a:r>
            <a:endParaRPr lang="nl-BE"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95315746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A5A793-02FD-5A03-9E8F-4170423C15D1}"/>
              </a:ext>
            </a:extLst>
          </p:cNvPr>
          <p:cNvSpPr>
            <a:spLocks noGrp="1"/>
          </p:cNvSpPr>
          <p:nvPr>
            <p:ph type="title"/>
          </p:nvPr>
        </p:nvSpPr>
        <p:spPr>
          <a:xfrm>
            <a:off x="1063625" y="766106"/>
            <a:ext cx="9810750" cy="1049591"/>
          </a:xfrm>
        </p:spPr>
        <p:txBody>
          <a:bodyPr/>
          <a:lstStyle/>
          <a:p>
            <a:r>
              <a:rPr lang="nl-NL" b="1" dirty="0">
                <a:latin typeface="Open Sans" panose="020B0606030504020204" pitchFamily="34" charset="0"/>
                <a:ea typeface="Open Sans" panose="020B0606030504020204" pitchFamily="34" charset="0"/>
                <a:cs typeface="Open Sans" panose="020B0606030504020204" pitchFamily="34" charset="0"/>
              </a:rPr>
              <a:t>Stelling:</a:t>
            </a:r>
            <a:endParaRPr lang="nl-BE" b="1"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Tijdelijke aanduiding voor inhoud 2">
            <a:extLst>
              <a:ext uri="{FF2B5EF4-FFF2-40B4-BE49-F238E27FC236}">
                <a16:creationId xmlns:a16="http://schemas.microsoft.com/office/drawing/2014/main" id="{82B646CB-E306-5BE5-073D-D54BBFEE7AE8}"/>
              </a:ext>
            </a:extLst>
          </p:cNvPr>
          <p:cNvSpPr txBox="1">
            <a:spLocks noGrp="1"/>
          </p:cNvSpPr>
          <p:nvPr>
            <p:ph type="body" idx="1"/>
          </p:nvPr>
        </p:nvSpPr>
        <p:spPr>
          <a:xfrm>
            <a:off x="1063625" y="1658825"/>
            <a:ext cx="9810750" cy="2214562"/>
          </a:xfrm>
        </p:spPr>
        <p:txBody>
          <a:bodyPr/>
          <a:lstStyle/>
          <a:p>
            <a:pPr marL="0" lvl="0" indent="0">
              <a:buNone/>
            </a:pPr>
            <a:endParaRPr lang="en-US" sz="3200" dirty="0"/>
          </a:p>
          <a:p>
            <a:pPr marL="457200" lvl="1" indent="0" algn="ctr">
              <a:buNone/>
            </a:pPr>
            <a:r>
              <a:rPr lang="en-US" sz="2800" dirty="0">
                <a:latin typeface="Open Sans" panose="020B0606030504020204" pitchFamily="34" charset="0"/>
                <a:ea typeface="Open Sans" panose="020B0606030504020204" pitchFamily="34" charset="0"/>
                <a:cs typeface="Open Sans" panose="020B0606030504020204" pitchFamily="34" charset="0"/>
              </a:rPr>
              <a:t>“</a:t>
            </a:r>
            <a:r>
              <a:rPr lang="en-US" sz="3600" dirty="0" err="1">
                <a:latin typeface="Open Sans" panose="020B0606030504020204" pitchFamily="34" charset="0"/>
                <a:ea typeface="Open Sans" panose="020B0606030504020204" pitchFamily="34" charset="0"/>
                <a:cs typeface="Open Sans" panose="020B0606030504020204" pitchFamily="34" charset="0"/>
              </a:rPr>
              <a:t>Slachtoffers</a:t>
            </a:r>
            <a:r>
              <a:rPr lang="en-US" sz="3600" dirty="0">
                <a:latin typeface="Open Sans" panose="020B0606030504020204" pitchFamily="34" charset="0"/>
                <a:ea typeface="Open Sans" panose="020B0606030504020204" pitchFamily="34" charset="0"/>
                <a:cs typeface="Open Sans" panose="020B0606030504020204" pitchFamily="34" charset="0"/>
              </a:rPr>
              <a:t> van </a:t>
            </a:r>
            <a:r>
              <a:rPr lang="en-US" sz="3600" dirty="0" err="1">
                <a:latin typeface="Open Sans" panose="020B0606030504020204" pitchFamily="34" charset="0"/>
                <a:ea typeface="Open Sans" panose="020B0606030504020204" pitchFamily="34" charset="0"/>
                <a:cs typeface="Open Sans" panose="020B0606030504020204" pitchFamily="34" charset="0"/>
              </a:rPr>
              <a:t>tienerpooiers</a:t>
            </a:r>
            <a:r>
              <a:rPr lang="en-US" sz="3600" dirty="0">
                <a:latin typeface="Open Sans" panose="020B0606030504020204" pitchFamily="34" charset="0"/>
                <a:ea typeface="Open Sans" panose="020B0606030504020204" pitchFamily="34" charset="0"/>
                <a:cs typeface="Open Sans" panose="020B0606030504020204" pitchFamily="34" charset="0"/>
              </a:rPr>
              <a:t> </a:t>
            </a:r>
            <a:r>
              <a:rPr lang="en-US" sz="3600" dirty="0" err="1">
                <a:latin typeface="Open Sans" panose="020B0606030504020204" pitchFamily="34" charset="0"/>
                <a:ea typeface="Open Sans" panose="020B0606030504020204" pitchFamily="34" charset="0"/>
                <a:cs typeface="Open Sans" panose="020B0606030504020204" pitchFamily="34" charset="0"/>
              </a:rPr>
              <a:t>komen</a:t>
            </a:r>
            <a:r>
              <a:rPr lang="en-US" sz="3600" dirty="0">
                <a:latin typeface="Open Sans" panose="020B0606030504020204" pitchFamily="34" charset="0"/>
                <a:ea typeface="Open Sans" panose="020B0606030504020204" pitchFamily="34" charset="0"/>
                <a:cs typeface="Open Sans" panose="020B0606030504020204" pitchFamily="34" charset="0"/>
              </a:rPr>
              <a:t> </a:t>
            </a:r>
            <a:r>
              <a:rPr lang="en-US" sz="3600" dirty="0" err="1">
                <a:latin typeface="Open Sans" panose="020B0606030504020204" pitchFamily="34" charset="0"/>
                <a:ea typeface="Open Sans" panose="020B0606030504020204" pitchFamily="34" charset="0"/>
                <a:cs typeface="Open Sans" panose="020B0606030504020204" pitchFamily="34" charset="0"/>
              </a:rPr>
              <a:t>uit</a:t>
            </a:r>
            <a:r>
              <a:rPr lang="en-US" sz="3600" dirty="0">
                <a:latin typeface="Open Sans" panose="020B0606030504020204" pitchFamily="34" charset="0"/>
                <a:ea typeface="Open Sans" panose="020B0606030504020204" pitchFamily="34" charset="0"/>
                <a:cs typeface="Open Sans" panose="020B0606030504020204" pitchFamily="34" charset="0"/>
              </a:rPr>
              <a:t> alle </a:t>
            </a:r>
            <a:r>
              <a:rPr lang="en-US" sz="3600" dirty="0" err="1">
                <a:latin typeface="Open Sans" panose="020B0606030504020204" pitchFamily="34" charset="0"/>
                <a:ea typeface="Open Sans" panose="020B0606030504020204" pitchFamily="34" charset="0"/>
                <a:cs typeface="Open Sans" panose="020B0606030504020204" pitchFamily="34" charset="0"/>
              </a:rPr>
              <a:t>lagen</a:t>
            </a:r>
            <a:r>
              <a:rPr lang="en-US" sz="3600" dirty="0">
                <a:latin typeface="Open Sans" panose="020B0606030504020204" pitchFamily="34" charset="0"/>
                <a:ea typeface="Open Sans" panose="020B0606030504020204" pitchFamily="34" charset="0"/>
                <a:cs typeface="Open Sans" panose="020B0606030504020204" pitchFamily="34" charset="0"/>
              </a:rPr>
              <a:t> van de </a:t>
            </a:r>
            <a:r>
              <a:rPr lang="en-US" sz="3600" dirty="0" err="1">
                <a:latin typeface="Open Sans" panose="020B0606030504020204" pitchFamily="34" charset="0"/>
                <a:ea typeface="Open Sans" panose="020B0606030504020204" pitchFamily="34" charset="0"/>
                <a:cs typeface="Open Sans" panose="020B0606030504020204" pitchFamily="34" charset="0"/>
              </a:rPr>
              <a:t>samenleving</a:t>
            </a:r>
            <a:r>
              <a:rPr lang="en-US" sz="3600" dirty="0">
                <a:latin typeface="Open Sans" panose="020B0606030504020204" pitchFamily="34" charset="0"/>
                <a:ea typeface="Open Sans" panose="020B0606030504020204" pitchFamily="34" charset="0"/>
                <a:cs typeface="Open Sans" panose="020B0606030504020204" pitchFamily="34" charset="0"/>
              </a:rPr>
              <a:t>.</a:t>
            </a:r>
            <a:r>
              <a:rPr lang="en-US" sz="3600" dirty="0"/>
              <a:t>”</a:t>
            </a:r>
            <a:endParaRPr lang="en-US" sz="2800" dirty="0">
              <a:solidFill>
                <a:srgbClr val="FFFFFF"/>
              </a:solidFill>
            </a:endParaRPr>
          </a:p>
          <a:p>
            <a:pPr marL="0" lvl="0" indent="0">
              <a:buNone/>
            </a:pPr>
            <a:endParaRPr lang="nl-BE" sz="3200" dirty="0"/>
          </a:p>
        </p:txBody>
      </p:sp>
      <p:sp>
        <p:nvSpPr>
          <p:cNvPr id="5" name="Tekstvak 4">
            <a:extLst>
              <a:ext uri="{FF2B5EF4-FFF2-40B4-BE49-F238E27FC236}">
                <a16:creationId xmlns:a16="http://schemas.microsoft.com/office/drawing/2014/main" id="{5654C227-20AC-E4A7-24E8-E4F904C9CE44}"/>
              </a:ext>
            </a:extLst>
          </p:cNvPr>
          <p:cNvSpPr txBox="1"/>
          <p:nvPr/>
        </p:nvSpPr>
        <p:spPr>
          <a:xfrm>
            <a:off x="4481896" y="3670895"/>
            <a:ext cx="3931920" cy="95410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BE" sz="2800" b="0" i="0" u="none" strike="noStrike" kern="1200" cap="none" spc="0" baseline="0" dirty="0">
                <a:solidFill>
                  <a:srgbClr val="CC0000"/>
                </a:solidFill>
                <a:uFillTx/>
                <a:latin typeface="Open Sans" panose="020B0606030504020204" pitchFamily="34" charset="0"/>
                <a:ea typeface="Open Sans" panose="020B0606030504020204" pitchFamily="34" charset="0"/>
                <a:cs typeface="Open Sans" panose="020B0606030504020204" pitchFamily="34" charset="0"/>
              </a:rPr>
              <a:t>Socio-economische omgevingsfactoren</a:t>
            </a:r>
          </a:p>
        </p:txBody>
      </p:sp>
      <p:sp>
        <p:nvSpPr>
          <p:cNvPr id="6" name="Ovaal 10">
            <a:extLst>
              <a:ext uri="{FF2B5EF4-FFF2-40B4-BE49-F238E27FC236}">
                <a16:creationId xmlns:a16="http://schemas.microsoft.com/office/drawing/2014/main" id="{405F12D6-EDA3-BDA4-4372-CBF3FB97AAEE}"/>
              </a:ext>
            </a:extLst>
          </p:cNvPr>
          <p:cNvSpPr/>
          <p:nvPr/>
        </p:nvSpPr>
        <p:spPr>
          <a:xfrm>
            <a:off x="4382007" y="3268781"/>
            <a:ext cx="3623176" cy="1717435"/>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noFill/>
          <a:ln w="12701" cap="flat">
            <a:solidFill>
              <a:srgbClr val="CC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BE" sz="1800" b="0" i="0" u="none" strike="noStrike" kern="1200" cap="none" spc="0" baseline="0">
              <a:solidFill>
                <a:srgbClr val="FFFFFF"/>
              </a:solidFill>
              <a:uFillTx/>
              <a:latin typeface="Calibri"/>
            </a:endParaRPr>
          </a:p>
        </p:txBody>
      </p:sp>
      <p:cxnSp>
        <p:nvCxnSpPr>
          <p:cNvPr id="7" name="Rechte verbindingslijn met pijl 12">
            <a:extLst>
              <a:ext uri="{FF2B5EF4-FFF2-40B4-BE49-F238E27FC236}">
                <a16:creationId xmlns:a16="http://schemas.microsoft.com/office/drawing/2014/main" id="{50E93046-F835-9EB6-BB14-FF048992C8F3}"/>
              </a:ext>
            </a:extLst>
          </p:cNvPr>
          <p:cNvCxnSpPr/>
          <p:nvPr/>
        </p:nvCxnSpPr>
        <p:spPr>
          <a:xfrm flipH="1">
            <a:off x="3283367" y="4408075"/>
            <a:ext cx="1207648" cy="368732"/>
          </a:xfrm>
          <a:prstGeom prst="straightConnector1">
            <a:avLst/>
          </a:prstGeom>
          <a:noFill/>
          <a:ln w="28575" cap="flat">
            <a:solidFill>
              <a:srgbClr val="CC0000"/>
            </a:solidFill>
            <a:prstDash val="solid"/>
            <a:miter/>
            <a:tailEnd type="arrow"/>
          </a:ln>
        </p:spPr>
      </p:cxnSp>
      <p:cxnSp>
        <p:nvCxnSpPr>
          <p:cNvPr id="8" name="Rechte verbindingslijn met pijl 13">
            <a:extLst>
              <a:ext uri="{FF2B5EF4-FFF2-40B4-BE49-F238E27FC236}">
                <a16:creationId xmlns:a16="http://schemas.microsoft.com/office/drawing/2014/main" id="{402B5F6C-3C25-9059-18B1-3984C41ED5F5}"/>
              </a:ext>
            </a:extLst>
          </p:cNvPr>
          <p:cNvCxnSpPr/>
          <p:nvPr/>
        </p:nvCxnSpPr>
        <p:spPr>
          <a:xfrm>
            <a:off x="6080003" y="4986216"/>
            <a:ext cx="0" cy="868506"/>
          </a:xfrm>
          <a:prstGeom prst="straightConnector1">
            <a:avLst/>
          </a:prstGeom>
          <a:noFill/>
          <a:ln w="28575" cap="flat">
            <a:solidFill>
              <a:srgbClr val="CC0000"/>
            </a:solidFill>
            <a:prstDash val="solid"/>
            <a:miter/>
            <a:tailEnd type="arrow"/>
          </a:ln>
        </p:spPr>
      </p:cxnSp>
      <p:cxnSp>
        <p:nvCxnSpPr>
          <p:cNvPr id="9" name="Rechte verbindingslijn met pijl 15">
            <a:extLst>
              <a:ext uri="{FF2B5EF4-FFF2-40B4-BE49-F238E27FC236}">
                <a16:creationId xmlns:a16="http://schemas.microsoft.com/office/drawing/2014/main" id="{E101C8C6-EA61-79A4-78FF-BD4950400AAE}"/>
              </a:ext>
            </a:extLst>
          </p:cNvPr>
          <p:cNvCxnSpPr/>
          <p:nvPr/>
        </p:nvCxnSpPr>
        <p:spPr>
          <a:xfrm>
            <a:off x="7987942" y="4283402"/>
            <a:ext cx="1109597" cy="460300"/>
          </a:xfrm>
          <a:prstGeom prst="straightConnector1">
            <a:avLst/>
          </a:prstGeom>
          <a:noFill/>
          <a:ln w="28575" cap="flat">
            <a:solidFill>
              <a:srgbClr val="CC0000"/>
            </a:solidFill>
            <a:prstDash val="solid"/>
            <a:miter/>
            <a:tailEnd type="arrow"/>
          </a:ln>
        </p:spPr>
      </p:cxnSp>
      <p:sp>
        <p:nvSpPr>
          <p:cNvPr id="10" name="Tekstvak 9">
            <a:extLst>
              <a:ext uri="{FF2B5EF4-FFF2-40B4-BE49-F238E27FC236}">
                <a16:creationId xmlns:a16="http://schemas.microsoft.com/office/drawing/2014/main" id="{7374A8A1-AD48-8BD6-D8AE-362C09314623}"/>
              </a:ext>
            </a:extLst>
          </p:cNvPr>
          <p:cNvSpPr txBox="1"/>
          <p:nvPr/>
        </p:nvSpPr>
        <p:spPr>
          <a:xfrm>
            <a:off x="958602" y="4630439"/>
            <a:ext cx="3931920" cy="52321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BE" sz="2800" b="0" i="0" u="none" strike="noStrike" kern="1200" cap="none" spc="0" baseline="0">
                <a:solidFill>
                  <a:srgbClr val="000000"/>
                </a:solidFill>
                <a:uFillTx/>
                <a:latin typeface="Calibri"/>
              </a:rPr>
              <a:t>Kwetsbaarheid</a:t>
            </a:r>
          </a:p>
        </p:txBody>
      </p:sp>
      <p:sp>
        <p:nvSpPr>
          <p:cNvPr id="11" name="Tekstvak 10">
            <a:extLst>
              <a:ext uri="{FF2B5EF4-FFF2-40B4-BE49-F238E27FC236}">
                <a16:creationId xmlns:a16="http://schemas.microsoft.com/office/drawing/2014/main" id="{7B1F17CF-B796-31EF-5B10-E11E3A48D60D}"/>
              </a:ext>
            </a:extLst>
          </p:cNvPr>
          <p:cNvSpPr txBox="1"/>
          <p:nvPr/>
        </p:nvSpPr>
        <p:spPr>
          <a:xfrm>
            <a:off x="4092962" y="5854722"/>
            <a:ext cx="6390499" cy="523220"/>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BE" sz="2800" b="0" i="0" u="none" strike="noStrike" kern="1200" cap="none" spc="0" baseline="0" dirty="0">
                <a:solidFill>
                  <a:srgbClr val="000000"/>
                </a:solidFill>
                <a:uFillTx/>
                <a:latin typeface="Calibri"/>
              </a:rPr>
              <a:t>Onvoldoende zorg op maat</a:t>
            </a:r>
          </a:p>
        </p:txBody>
      </p:sp>
      <p:sp>
        <p:nvSpPr>
          <p:cNvPr id="12" name="Tekstvak 11">
            <a:extLst>
              <a:ext uri="{FF2B5EF4-FFF2-40B4-BE49-F238E27FC236}">
                <a16:creationId xmlns:a16="http://schemas.microsoft.com/office/drawing/2014/main" id="{4BEAB7CD-1ACC-C53F-EE4A-26D6ECBCF9A2}"/>
              </a:ext>
            </a:extLst>
          </p:cNvPr>
          <p:cNvSpPr txBox="1"/>
          <p:nvPr/>
        </p:nvSpPr>
        <p:spPr>
          <a:xfrm>
            <a:off x="8796153" y="4683767"/>
            <a:ext cx="3931920" cy="52321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BE" sz="2800" b="0" i="0" u="none" strike="noStrike" kern="1200" cap="none" spc="0" baseline="0" dirty="0">
                <a:solidFill>
                  <a:srgbClr val="000000"/>
                </a:solidFill>
                <a:uFillTx/>
                <a:latin typeface="Calibri"/>
              </a:rPr>
              <a:t>Gebrek perspectief</a:t>
            </a:r>
          </a:p>
        </p:txBody>
      </p:sp>
      <p:sp>
        <p:nvSpPr>
          <p:cNvPr id="14" name="Tekstvak 13">
            <a:extLst>
              <a:ext uri="{FF2B5EF4-FFF2-40B4-BE49-F238E27FC236}">
                <a16:creationId xmlns:a16="http://schemas.microsoft.com/office/drawing/2014/main" id="{FEE4402A-9817-0350-3F3A-0DCC4F2C3033}"/>
              </a:ext>
            </a:extLst>
          </p:cNvPr>
          <p:cNvSpPr txBox="1"/>
          <p:nvPr/>
        </p:nvSpPr>
        <p:spPr>
          <a:xfrm>
            <a:off x="1552586" y="2031208"/>
            <a:ext cx="2957896" cy="646331"/>
          </a:xfrm>
          <a:prstGeom prst="rect">
            <a:avLst/>
          </a:prstGeom>
          <a:solidFill>
            <a:schemeClr val="bg1"/>
          </a:solidFill>
        </p:spPr>
        <p:txBody>
          <a:bodyPr wrap="square" rtlCol="0">
            <a:spAutoFit/>
          </a:bodyPr>
          <a:lstStyle/>
          <a:p>
            <a:r>
              <a:rPr lang="nl-NL" sz="3600" dirty="0">
                <a:latin typeface="Open Sans" panose="020B0606030504020204" pitchFamily="34" charset="0"/>
                <a:ea typeface="Open Sans" panose="020B0606030504020204" pitchFamily="34" charset="0"/>
                <a:cs typeface="Open Sans" panose="020B0606030504020204" pitchFamily="34" charset="0"/>
              </a:rPr>
              <a:t>“Slachtoffers</a:t>
            </a:r>
            <a:endParaRPr lang="nl-BE" sz="36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77290129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nodeType="clickEffect">
                                  <p:stCondLst>
                                    <p:cond delay="0"/>
                                  </p:stCondLst>
                                  <p:childTnLst>
                                    <p:animClr clrSpc="rgb" dir="cw">
                                      <p:cBhvr override="childStyle">
                                        <p:cTn id="10" dur="2000" fill="hold"/>
                                        <p:tgtEl>
                                          <p:spTgt spid="14">
                                            <p:txEl>
                                              <p:pRg st="0" end="0"/>
                                            </p:txEl>
                                          </p:spTgt>
                                        </p:tgtEl>
                                        <p:attrNameLst>
                                          <p:attrName>style.color</p:attrName>
                                        </p:attrNameLst>
                                      </p:cBhvr>
                                      <p:to>
                                        <a:srgbClr val="CC0000"/>
                                      </p:to>
                                    </p:animClr>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10" grpId="0"/>
      <p:bldP spid="11" grpId="0"/>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9">
            <a:extLst>
              <a:ext uri="{FF2B5EF4-FFF2-40B4-BE49-F238E27FC236}">
                <a16:creationId xmlns:a16="http://schemas.microsoft.com/office/drawing/2014/main" id="{D2982FE2-FCD5-DCB1-6EF6-3C3340D97DBB}"/>
              </a:ext>
            </a:extLst>
          </p:cNvPr>
          <p:cNvSpPr txBox="1">
            <a:spLocks/>
          </p:cNvSpPr>
          <p:nvPr/>
        </p:nvSpPr>
        <p:spPr>
          <a:xfrm>
            <a:off x="576580" y="733429"/>
            <a:ext cx="9342123" cy="1325559"/>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Fira Sans Medium" panose="020B0503050000020004" pitchFamily="34" charset="0"/>
                <a:ea typeface="+mj-ea"/>
                <a:cs typeface="+mj-cs"/>
              </a:defRPr>
            </a:lvl1pPr>
          </a:lstStyle>
          <a:p>
            <a:r>
              <a:rPr lang="nl-BE" b="1" dirty="0">
                <a:latin typeface="Open Sans" panose="020B0606030504020204" pitchFamily="34" charset="0"/>
                <a:ea typeface="Open Sans" panose="020B0606030504020204" pitchFamily="34" charset="0"/>
                <a:cs typeface="Open Sans" panose="020B0606030504020204" pitchFamily="34" charset="0"/>
              </a:rPr>
              <a:t>Wat doen wij?</a:t>
            </a:r>
          </a:p>
        </p:txBody>
      </p:sp>
      <p:sp>
        <p:nvSpPr>
          <p:cNvPr id="3" name="Tijdelijke aanduiding voor inhoud 2">
            <a:extLst>
              <a:ext uri="{FF2B5EF4-FFF2-40B4-BE49-F238E27FC236}">
                <a16:creationId xmlns:a16="http://schemas.microsoft.com/office/drawing/2014/main" id="{554AD2B6-6F79-1EF5-6C52-BD945522E13F}"/>
              </a:ext>
            </a:extLst>
          </p:cNvPr>
          <p:cNvSpPr txBox="1">
            <a:spLocks/>
          </p:cNvSpPr>
          <p:nvPr/>
        </p:nvSpPr>
        <p:spPr>
          <a:xfrm>
            <a:off x="225861" y="2245002"/>
            <a:ext cx="6530540" cy="31651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Fira Sans Light" panose="020B04030500000200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Calibri Light"/>
              <a:buAutoNum type="arabicPeriod"/>
            </a:pPr>
            <a:r>
              <a:rPr lang="nl-BE" sz="3200" dirty="0">
                <a:latin typeface="Open Sans" panose="020B0606030504020204" pitchFamily="34" charset="0"/>
                <a:ea typeface="Open Sans" panose="020B0606030504020204" pitchFamily="34" charset="0"/>
                <a:cs typeface="Open Sans" panose="020B0606030504020204" pitchFamily="34" charset="0"/>
              </a:rPr>
              <a:t>Advies</a:t>
            </a:r>
          </a:p>
          <a:p>
            <a:pPr marL="514350" indent="-514350">
              <a:buFont typeface="Calibri Light"/>
              <a:buAutoNum type="arabicPeriod"/>
            </a:pPr>
            <a:r>
              <a:rPr lang="nl-BE" sz="3200" dirty="0">
                <a:latin typeface="Open Sans" panose="020B0606030504020204" pitchFamily="34" charset="0"/>
                <a:ea typeface="Open Sans" panose="020B0606030504020204" pitchFamily="34" charset="0"/>
                <a:cs typeface="Open Sans" panose="020B0606030504020204" pitchFamily="34" charset="0"/>
              </a:rPr>
              <a:t>Beeldvorming</a:t>
            </a:r>
          </a:p>
          <a:p>
            <a:pPr marL="514350" indent="-514350">
              <a:buFont typeface="Calibri Light"/>
              <a:buAutoNum type="arabicPeriod"/>
            </a:pPr>
            <a:r>
              <a:rPr lang="nl-BE" sz="3200" dirty="0">
                <a:latin typeface="Open Sans" panose="020B0606030504020204" pitchFamily="34" charset="0"/>
                <a:ea typeface="Open Sans" panose="020B0606030504020204" pitchFamily="34" charset="0"/>
                <a:cs typeface="Open Sans" panose="020B0606030504020204" pitchFamily="34" charset="0"/>
              </a:rPr>
              <a:t>Vormingen</a:t>
            </a:r>
          </a:p>
          <a:p>
            <a:pPr marL="514350" indent="-514350">
              <a:buFont typeface="Calibri Light"/>
              <a:buAutoNum type="arabicPeriod"/>
            </a:pPr>
            <a:r>
              <a:rPr lang="nl-BE" sz="3200" dirty="0">
                <a:latin typeface="Open Sans" panose="020B0606030504020204" pitchFamily="34" charset="0"/>
                <a:ea typeface="Open Sans" panose="020B0606030504020204" pitchFamily="34" charset="0"/>
                <a:cs typeface="Open Sans" panose="020B0606030504020204" pitchFamily="34" charset="0"/>
              </a:rPr>
              <a:t>Assessments over heel Vlaanderen </a:t>
            </a:r>
          </a:p>
          <a:p>
            <a:pPr marL="0" indent="0">
              <a:buFont typeface="Arial" panose="020B0604020202020204" pitchFamily="34" charset="0"/>
              <a:buNone/>
            </a:pPr>
            <a:endParaRPr lang="nl-BE" sz="3200" dirty="0"/>
          </a:p>
        </p:txBody>
      </p:sp>
    </p:spTree>
    <p:extLst>
      <p:ext uri="{BB962C8B-B14F-4D97-AF65-F5344CB8AC3E}">
        <p14:creationId xmlns:p14="http://schemas.microsoft.com/office/powerpoint/2010/main" val="75194091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A5A793-02FD-5A03-9E8F-4170423C15D1}"/>
              </a:ext>
            </a:extLst>
          </p:cNvPr>
          <p:cNvSpPr>
            <a:spLocks noGrp="1"/>
          </p:cNvSpPr>
          <p:nvPr>
            <p:ph type="title"/>
          </p:nvPr>
        </p:nvSpPr>
        <p:spPr>
          <a:xfrm>
            <a:off x="1190625" y="964404"/>
            <a:ext cx="9810750" cy="1049591"/>
          </a:xfrm>
        </p:spPr>
        <p:txBody>
          <a:bodyPr/>
          <a:lstStyle/>
          <a:p>
            <a:r>
              <a:rPr lang="nl-NL" b="1" dirty="0">
                <a:latin typeface="Open Sans" panose="020B0606030504020204" pitchFamily="34" charset="0"/>
                <a:ea typeface="Open Sans" panose="020B0606030504020204" pitchFamily="34" charset="0"/>
                <a:cs typeface="Open Sans" panose="020B0606030504020204" pitchFamily="34" charset="0"/>
              </a:rPr>
              <a:t>Waaruit bestaat team LBTP?</a:t>
            </a:r>
            <a:endParaRPr lang="nl-BE" b="1"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jdelijke aanduiding voor tekst 2">
            <a:extLst>
              <a:ext uri="{FF2B5EF4-FFF2-40B4-BE49-F238E27FC236}">
                <a16:creationId xmlns:a16="http://schemas.microsoft.com/office/drawing/2014/main" id="{7FAC03AD-EAEE-0D23-E5AE-646B0036E3F9}"/>
              </a:ext>
            </a:extLst>
          </p:cNvPr>
          <p:cNvSpPr>
            <a:spLocks noGrp="1"/>
          </p:cNvSpPr>
          <p:nvPr>
            <p:ph type="body" idx="1"/>
          </p:nvPr>
        </p:nvSpPr>
        <p:spPr>
          <a:xfrm>
            <a:off x="1190625" y="2141316"/>
            <a:ext cx="9810750" cy="3904082"/>
          </a:xfrm>
        </p:spPr>
        <p:txBody>
          <a:bodyPr/>
          <a:lstStyle/>
          <a:p>
            <a:pPr algn="l"/>
            <a:endParaRPr lang="nl-BE" dirty="0"/>
          </a:p>
        </p:txBody>
      </p:sp>
      <p:grpSp>
        <p:nvGrpSpPr>
          <p:cNvPr id="4" name="Tijdelijke aanduiding voor inhoud 3">
            <a:extLst>
              <a:ext uri="{FF2B5EF4-FFF2-40B4-BE49-F238E27FC236}">
                <a16:creationId xmlns:a16="http://schemas.microsoft.com/office/drawing/2014/main" id="{D57675AF-9D28-03C4-E7E9-DCAB9C4F8494}"/>
              </a:ext>
            </a:extLst>
          </p:cNvPr>
          <p:cNvGrpSpPr/>
          <p:nvPr/>
        </p:nvGrpSpPr>
        <p:grpSpPr>
          <a:xfrm>
            <a:off x="842372" y="2201152"/>
            <a:ext cx="10507251" cy="3600285"/>
            <a:chOff x="842372" y="2201152"/>
            <a:chExt cx="10507251" cy="3600285"/>
          </a:xfrm>
        </p:grpSpPr>
        <p:sp>
          <p:nvSpPr>
            <p:cNvPr id="5" name="Vrije vorm: vorm 4">
              <a:extLst>
                <a:ext uri="{FF2B5EF4-FFF2-40B4-BE49-F238E27FC236}">
                  <a16:creationId xmlns:a16="http://schemas.microsoft.com/office/drawing/2014/main" id="{4E97CA30-B3B6-AA9C-5AD0-3C2C7EC2C3CA}"/>
                </a:ext>
              </a:extLst>
            </p:cNvPr>
            <p:cNvSpPr/>
            <p:nvPr/>
          </p:nvSpPr>
          <p:spPr>
            <a:xfrm>
              <a:off x="3932742" y="3808146"/>
              <a:ext cx="2163260" cy="193148"/>
            </a:xfrm>
            <a:custGeom>
              <a:avLst/>
              <a:gdLst>
                <a:gd name="f0" fmla="val w"/>
                <a:gd name="f1" fmla="val h"/>
                <a:gd name="f2" fmla="val 0"/>
                <a:gd name="f3" fmla="val 2163258"/>
                <a:gd name="f4" fmla="val 193148"/>
                <a:gd name="f5" fmla="*/ f0 1 2163258"/>
                <a:gd name="f6" fmla="*/ f1 1 193148"/>
                <a:gd name="f7" fmla="+- f4 0 f2"/>
                <a:gd name="f8" fmla="+- f3 0 f2"/>
                <a:gd name="f9" fmla="*/ f8 1 2163258"/>
                <a:gd name="f10" fmla="*/ f7 1 193148"/>
                <a:gd name="f11" fmla="*/ 0 1 f9"/>
                <a:gd name="f12" fmla="*/ 2163258 1 f9"/>
                <a:gd name="f13" fmla="*/ 0 1 f10"/>
                <a:gd name="f14" fmla="*/ 193148 1 f10"/>
                <a:gd name="f15" fmla="*/ f11 f5 1"/>
                <a:gd name="f16" fmla="*/ f12 f5 1"/>
                <a:gd name="f17" fmla="*/ f14 f6 1"/>
                <a:gd name="f18" fmla="*/ f13 f6 1"/>
              </a:gdLst>
              <a:ahLst/>
              <a:cxnLst>
                <a:cxn ang="3cd4">
                  <a:pos x="hc" y="t"/>
                </a:cxn>
                <a:cxn ang="0">
                  <a:pos x="r" y="vc"/>
                </a:cxn>
                <a:cxn ang="cd4">
                  <a:pos x="hc" y="b"/>
                </a:cxn>
                <a:cxn ang="cd2">
                  <a:pos x="l" y="vc"/>
                </a:cxn>
              </a:cxnLst>
              <a:rect l="f15" t="f18" r="f16" b="f17"/>
              <a:pathLst>
                <a:path w="2163258" h="193148">
                  <a:moveTo>
                    <a:pt x="f2" y="f4"/>
                  </a:moveTo>
                  <a:lnTo>
                    <a:pt x="f3" y="f4"/>
                  </a:lnTo>
                  <a:lnTo>
                    <a:pt x="f3" y="f2"/>
                  </a:lnTo>
                </a:path>
              </a:pathLst>
            </a:custGeom>
            <a:noFill/>
            <a:ln w="12701" cap="flat">
              <a:solidFill>
                <a:srgbClr val="34599C"/>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BE" sz="1800" b="0" i="0" u="none" strike="noStrike" kern="1200" cap="none" spc="0" baseline="0">
                <a:solidFill>
                  <a:srgbClr val="000000"/>
                </a:solidFill>
                <a:uFillTx/>
                <a:latin typeface="Calibri"/>
              </a:endParaRPr>
            </a:p>
          </p:txBody>
        </p:sp>
        <p:sp>
          <p:nvSpPr>
            <p:cNvPr id="6" name="Vrije vorm: vorm 5">
              <a:extLst>
                <a:ext uri="{FF2B5EF4-FFF2-40B4-BE49-F238E27FC236}">
                  <a16:creationId xmlns:a16="http://schemas.microsoft.com/office/drawing/2014/main" id="{B5E4D18F-248D-0B1C-8FE6-B4B129363D8E}"/>
                </a:ext>
              </a:extLst>
            </p:cNvPr>
            <p:cNvSpPr/>
            <p:nvPr/>
          </p:nvSpPr>
          <p:spPr>
            <a:xfrm>
              <a:off x="3932742" y="4001295"/>
              <a:ext cx="4326520" cy="1328860"/>
            </a:xfrm>
            <a:custGeom>
              <a:avLst/>
              <a:gdLst>
                <a:gd name="f0" fmla="val w"/>
                <a:gd name="f1" fmla="val h"/>
                <a:gd name="f2" fmla="val 0"/>
                <a:gd name="f3" fmla="val 4326517"/>
                <a:gd name="f4" fmla="val 1328858"/>
                <a:gd name="f5" fmla="val 4017480"/>
                <a:gd name="f6" fmla="*/ f0 1 4326517"/>
                <a:gd name="f7" fmla="*/ f1 1 1328858"/>
                <a:gd name="f8" fmla="+- f4 0 f2"/>
                <a:gd name="f9" fmla="+- f3 0 f2"/>
                <a:gd name="f10" fmla="*/ f9 1 4326517"/>
                <a:gd name="f11" fmla="*/ f8 1 1328858"/>
                <a:gd name="f12" fmla="*/ 0 1 f10"/>
                <a:gd name="f13" fmla="*/ 4326517 1 f10"/>
                <a:gd name="f14" fmla="*/ 0 1 f11"/>
                <a:gd name="f15" fmla="*/ 1328858 1 f11"/>
                <a:gd name="f16" fmla="*/ f12 f6 1"/>
                <a:gd name="f17" fmla="*/ f13 f6 1"/>
                <a:gd name="f18" fmla="*/ f15 f7 1"/>
                <a:gd name="f19" fmla="*/ f14 f7 1"/>
              </a:gdLst>
              <a:ahLst/>
              <a:cxnLst>
                <a:cxn ang="3cd4">
                  <a:pos x="hc" y="t"/>
                </a:cxn>
                <a:cxn ang="0">
                  <a:pos x="r" y="vc"/>
                </a:cxn>
                <a:cxn ang="cd4">
                  <a:pos x="hc" y="b"/>
                </a:cxn>
                <a:cxn ang="cd2">
                  <a:pos x="l" y="vc"/>
                </a:cxn>
              </a:cxnLst>
              <a:rect l="f16" t="f19" r="f17" b="f18"/>
              <a:pathLst>
                <a:path w="4326517" h="1328858">
                  <a:moveTo>
                    <a:pt x="f2" y="f2"/>
                  </a:moveTo>
                  <a:lnTo>
                    <a:pt x="f5" y="f2"/>
                  </a:lnTo>
                  <a:lnTo>
                    <a:pt x="f5" y="f4"/>
                  </a:lnTo>
                  <a:lnTo>
                    <a:pt x="f3" y="f4"/>
                  </a:lnTo>
                </a:path>
              </a:pathLst>
            </a:custGeom>
            <a:noFill/>
            <a:ln w="12701" cap="flat">
              <a:solidFill>
                <a:srgbClr val="34599C"/>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BE" sz="1800" b="0" i="0" u="none" strike="noStrike" kern="1200" cap="none" spc="0" baseline="0">
                <a:solidFill>
                  <a:srgbClr val="000000"/>
                </a:solidFill>
                <a:uFillTx/>
                <a:latin typeface="Calibri"/>
              </a:endParaRPr>
            </a:p>
          </p:txBody>
        </p:sp>
        <p:sp>
          <p:nvSpPr>
            <p:cNvPr id="7" name="Vrije vorm: vorm 6">
              <a:extLst>
                <a:ext uri="{FF2B5EF4-FFF2-40B4-BE49-F238E27FC236}">
                  <a16:creationId xmlns:a16="http://schemas.microsoft.com/office/drawing/2014/main" id="{3F5895DC-D27F-89FC-21B5-6787B50658C3}"/>
                </a:ext>
              </a:extLst>
            </p:cNvPr>
            <p:cNvSpPr/>
            <p:nvPr/>
          </p:nvSpPr>
          <p:spPr>
            <a:xfrm>
              <a:off x="3932742" y="3955575"/>
              <a:ext cx="4326520" cy="91440"/>
            </a:xfrm>
            <a:custGeom>
              <a:avLst/>
              <a:gdLst>
                <a:gd name="f0" fmla="val w"/>
                <a:gd name="f1" fmla="val h"/>
                <a:gd name="f2" fmla="val 0"/>
                <a:gd name="f3" fmla="val 4326517"/>
                <a:gd name="f4" fmla="val 91440"/>
                <a:gd name="f5" fmla="val 45720"/>
                <a:gd name="f6" fmla="*/ f0 1 4326517"/>
                <a:gd name="f7" fmla="*/ f1 1 91440"/>
                <a:gd name="f8" fmla="+- f4 0 f2"/>
                <a:gd name="f9" fmla="+- f3 0 f2"/>
                <a:gd name="f10" fmla="*/ f9 1 4326517"/>
                <a:gd name="f11" fmla="*/ f8 1 91440"/>
                <a:gd name="f12" fmla="*/ 0 1 f10"/>
                <a:gd name="f13" fmla="*/ 4326517 1 f10"/>
                <a:gd name="f14" fmla="*/ 0 1 f11"/>
                <a:gd name="f15" fmla="*/ 91440 1 f11"/>
                <a:gd name="f16" fmla="*/ f12 f6 1"/>
                <a:gd name="f17" fmla="*/ f13 f6 1"/>
                <a:gd name="f18" fmla="*/ f15 f7 1"/>
                <a:gd name="f19" fmla="*/ f14 f7 1"/>
              </a:gdLst>
              <a:ahLst/>
              <a:cxnLst>
                <a:cxn ang="3cd4">
                  <a:pos x="hc" y="t"/>
                </a:cxn>
                <a:cxn ang="0">
                  <a:pos x="r" y="vc"/>
                </a:cxn>
                <a:cxn ang="cd4">
                  <a:pos x="hc" y="b"/>
                </a:cxn>
                <a:cxn ang="cd2">
                  <a:pos x="l" y="vc"/>
                </a:cxn>
              </a:cxnLst>
              <a:rect l="f16" t="f19" r="f17" b="f18"/>
              <a:pathLst>
                <a:path w="4326517" h="91440">
                  <a:moveTo>
                    <a:pt x="f2" y="f5"/>
                  </a:moveTo>
                  <a:lnTo>
                    <a:pt x="f3" y="f5"/>
                  </a:lnTo>
                </a:path>
              </a:pathLst>
            </a:custGeom>
            <a:noFill/>
            <a:ln w="12701" cap="flat">
              <a:solidFill>
                <a:srgbClr val="34599C"/>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BE" sz="1800" b="0" i="0" u="none" strike="noStrike" kern="1200" cap="none" spc="0" baseline="0">
                <a:solidFill>
                  <a:srgbClr val="000000"/>
                </a:solidFill>
                <a:uFillTx/>
                <a:latin typeface="Calibri"/>
              </a:endParaRPr>
            </a:p>
          </p:txBody>
        </p:sp>
        <p:sp>
          <p:nvSpPr>
            <p:cNvPr id="8" name="Vrije vorm: vorm 7">
              <a:extLst>
                <a:ext uri="{FF2B5EF4-FFF2-40B4-BE49-F238E27FC236}">
                  <a16:creationId xmlns:a16="http://schemas.microsoft.com/office/drawing/2014/main" id="{97A09620-99FF-24B0-0700-21C688248060}"/>
                </a:ext>
              </a:extLst>
            </p:cNvPr>
            <p:cNvSpPr/>
            <p:nvPr/>
          </p:nvSpPr>
          <p:spPr>
            <a:xfrm>
              <a:off x="3932742" y="2672434"/>
              <a:ext cx="4326520" cy="1328860"/>
            </a:xfrm>
            <a:custGeom>
              <a:avLst/>
              <a:gdLst>
                <a:gd name="f0" fmla="val w"/>
                <a:gd name="f1" fmla="val h"/>
                <a:gd name="f2" fmla="val 0"/>
                <a:gd name="f3" fmla="val 4326517"/>
                <a:gd name="f4" fmla="val 1328858"/>
                <a:gd name="f5" fmla="val 4017480"/>
                <a:gd name="f6" fmla="*/ f0 1 4326517"/>
                <a:gd name="f7" fmla="*/ f1 1 1328858"/>
                <a:gd name="f8" fmla="+- f4 0 f2"/>
                <a:gd name="f9" fmla="+- f3 0 f2"/>
                <a:gd name="f10" fmla="*/ f9 1 4326517"/>
                <a:gd name="f11" fmla="*/ f8 1 1328858"/>
                <a:gd name="f12" fmla="*/ 0 1 f10"/>
                <a:gd name="f13" fmla="*/ 4326517 1 f10"/>
                <a:gd name="f14" fmla="*/ 0 1 f11"/>
                <a:gd name="f15" fmla="*/ 1328858 1 f11"/>
                <a:gd name="f16" fmla="*/ f12 f6 1"/>
                <a:gd name="f17" fmla="*/ f13 f6 1"/>
                <a:gd name="f18" fmla="*/ f15 f7 1"/>
                <a:gd name="f19" fmla="*/ f14 f7 1"/>
              </a:gdLst>
              <a:ahLst/>
              <a:cxnLst>
                <a:cxn ang="3cd4">
                  <a:pos x="hc" y="t"/>
                </a:cxn>
                <a:cxn ang="0">
                  <a:pos x="r" y="vc"/>
                </a:cxn>
                <a:cxn ang="cd4">
                  <a:pos x="hc" y="b"/>
                </a:cxn>
                <a:cxn ang="cd2">
                  <a:pos x="l" y="vc"/>
                </a:cxn>
              </a:cxnLst>
              <a:rect l="f16" t="f19" r="f17" b="f18"/>
              <a:pathLst>
                <a:path w="4326517" h="1328858">
                  <a:moveTo>
                    <a:pt x="f2" y="f4"/>
                  </a:moveTo>
                  <a:lnTo>
                    <a:pt x="f5" y="f4"/>
                  </a:lnTo>
                  <a:lnTo>
                    <a:pt x="f5" y="f2"/>
                  </a:lnTo>
                  <a:lnTo>
                    <a:pt x="f3" y="f2"/>
                  </a:lnTo>
                </a:path>
              </a:pathLst>
            </a:custGeom>
            <a:noFill/>
            <a:ln w="12701" cap="flat">
              <a:solidFill>
                <a:srgbClr val="34599C"/>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BE" sz="1800" b="0" i="0" u="none" strike="noStrike" kern="1200" cap="none" spc="0" baseline="0">
                <a:solidFill>
                  <a:srgbClr val="000000"/>
                </a:solidFill>
                <a:uFillTx/>
                <a:latin typeface="Calibri"/>
              </a:endParaRPr>
            </a:p>
          </p:txBody>
        </p:sp>
        <p:sp>
          <p:nvSpPr>
            <p:cNvPr id="9" name="Vrije vorm: vorm 8">
              <a:extLst>
                <a:ext uri="{FF2B5EF4-FFF2-40B4-BE49-F238E27FC236}">
                  <a16:creationId xmlns:a16="http://schemas.microsoft.com/office/drawing/2014/main" id="{7709D625-6EBB-F84F-878F-859825D116A7}"/>
                </a:ext>
              </a:extLst>
            </p:cNvPr>
            <p:cNvSpPr/>
            <p:nvPr/>
          </p:nvSpPr>
          <p:spPr>
            <a:xfrm>
              <a:off x="842372" y="3530013"/>
              <a:ext cx="3090370" cy="942563"/>
            </a:xfrm>
            <a:custGeom>
              <a:avLst/>
              <a:gdLst>
                <a:gd name="f0" fmla="val 10800000"/>
                <a:gd name="f1" fmla="val 5400000"/>
                <a:gd name="f2" fmla="val 180"/>
                <a:gd name="f3" fmla="val w"/>
                <a:gd name="f4" fmla="val h"/>
                <a:gd name="f5" fmla="val 0"/>
                <a:gd name="f6" fmla="val 3090369"/>
                <a:gd name="f7" fmla="val 942562"/>
                <a:gd name="f8" fmla="+- 0 0 -90"/>
                <a:gd name="f9" fmla="*/ f3 1 3090369"/>
                <a:gd name="f10" fmla="*/ f4 1 942562"/>
                <a:gd name="f11" fmla="+- f7 0 f5"/>
                <a:gd name="f12" fmla="+- f6 0 f5"/>
                <a:gd name="f13" fmla="*/ f8 f0 1"/>
                <a:gd name="f14" fmla="*/ f12 1 3090369"/>
                <a:gd name="f15" fmla="*/ f11 1 942562"/>
                <a:gd name="f16" fmla="*/ 0 f12 1"/>
                <a:gd name="f17" fmla="*/ 0 f11 1"/>
                <a:gd name="f18" fmla="*/ 3090369 f12 1"/>
                <a:gd name="f19" fmla="*/ 942562 f11 1"/>
                <a:gd name="f20" fmla="*/ f13 1 f2"/>
                <a:gd name="f21" fmla="*/ f16 1 3090369"/>
                <a:gd name="f22" fmla="*/ f17 1 942562"/>
                <a:gd name="f23" fmla="*/ f18 1 3090369"/>
                <a:gd name="f24" fmla="*/ f19 1 942562"/>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3090369" h="942562">
                  <a:moveTo>
                    <a:pt x="f5" y="f5"/>
                  </a:moveTo>
                  <a:lnTo>
                    <a:pt x="f6" y="f5"/>
                  </a:lnTo>
                  <a:lnTo>
                    <a:pt x="f6" y="f7"/>
                  </a:lnTo>
                  <a:lnTo>
                    <a:pt x="f5" y="f7"/>
                  </a:lnTo>
                  <a:lnTo>
                    <a:pt x="f5" y="f5"/>
                  </a:lnTo>
                  <a:close/>
                </a:path>
              </a:pathLst>
            </a:custGeom>
            <a:solidFill>
              <a:srgbClr val="CC0000"/>
            </a:solidFill>
            <a:ln w="12701" cap="flat">
              <a:solidFill>
                <a:srgbClr val="CC0000"/>
              </a:solidFill>
              <a:prstDash val="solid"/>
              <a:miter/>
            </a:ln>
          </p:spPr>
          <p:txBody>
            <a:bodyPr vert="horz" wrap="square" lIns="20317" tIns="20317" rIns="20317" bIns="20317" anchor="ctr" anchorCtr="1" compatLnSpc="1">
              <a:noAutofit/>
            </a:bodyPr>
            <a:lstStyle/>
            <a:p>
              <a:pPr marL="0" marR="0" lvl="0" indent="0" algn="ctr" defTabSz="1422404" rtl="0" fontAlgn="auto" hangingPunct="1">
                <a:lnSpc>
                  <a:spcPct val="90000"/>
                </a:lnSpc>
                <a:spcBef>
                  <a:spcPts val="0"/>
                </a:spcBef>
                <a:spcAft>
                  <a:spcPts val="1300"/>
                </a:spcAft>
                <a:buNone/>
                <a:tabLst/>
                <a:defRPr sz="1800" b="0" i="0" u="none" strike="noStrike" kern="0" cap="none" spc="0" baseline="0">
                  <a:solidFill>
                    <a:srgbClr val="000000"/>
                  </a:solidFill>
                  <a:uFillTx/>
                </a:defRPr>
              </a:pPr>
              <a:r>
                <a:rPr lang="nl-BE" sz="3200" b="0" i="0" u="none" strike="noStrike" kern="1200" cap="none" spc="0" baseline="0" dirty="0">
                  <a:solidFill>
                    <a:srgbClr val="FFFFFF"/>
                  </a:solidFill>
                  <a:uFillTx/>
                  <a:latin typeface="Calibri"/>
                </a:rPr>
                <a:t>Coördinator</a:t>
              </a:r>
            </a:p>
          </p:txBody>
        </p:sp>
        <p:sp>
          <p:nvSpPr>
            <p:cNvPr id="10" name="Vrije vorm: vorm 9">
              <a:extLst>
                <a:ext uri="{FF2B5EF4-FFF2-40B4-BE49-F238E27FC236}">
                  <a16:creationId xmlns:a16="http://schemas.microsoft.com/office/drawing/2014/main" id="{E5D16071-04CC-5984-11A4-780DAF49035D}"/>
                </a:ext>
              </a:extLst>
            </p:cNvPr>
            <p:cNvSpPr/>
            <p:nvPr/>
          </p:nvSpPr>
          <p:spPr>
            <a:xfrm>
              <a:off x="8259253" y="2201152"/>
              <a:ext cx="3090370" cy="942563"/>
            </a:xfrm>
            <a:custGeom>
              <a:avLst/>
              <a:gdLst>
                <a:gd name="f0" fmla="val 10800000"/>
                <a:gd name="f1" fmla="val 5400000"/>
                <a:gd name="f2" fmla="val 180"/>
                <a:gd name="f3" fmla="val w"/>
                <a:gd name="f4" fmla="val h"/>
                <a:gd name="f5" fmla="val 0"/>
                <a:gd name="f6" fmla="val 3090369"/>
                <a:gd name="f7" fmla="val 942562"/>
                <a:gd name="f8" fmla="+- 0 0 -90"/>
                <a:gd name="f9" fmla="*/ f3 1 3090369"/>
                <a:gd name="f10" fmla="*/ f4 1 942562"/>
                <a:gd name="f11" fmla="+- f7 0 f5"/>
                <a:gd name="f12" fmla="+- f6 0 f5"/>
                <a:gd name="f13" fmla="*/ f8 f0 1"/>
                <a:gd name="f14" fmla="*/ f12 1 3090369"/>
                <a:gd name="f15" fmla="*/ f11 1 942562"/>
                <a:gd name="f16" fmla="*/ 0 f12 1"/>
                <a:gd name="f17" fmla="*/ 0 f11 1"/>
                <a:gd name="f18" fmla="*/ 3090369 f12 1"/>
                <a:gd name="f19" fmla="*/ 942562 f11 1"/>
                <a:gd name="f20" fmla="*/ f13 1 f2"/>
                <a:gd name="f21" fmla="*/ f16 1 3090369"/>
                <a:gd name="f22" fmla="*/ f17 1 942562"/>
                <a:gd name="f23" fmla="*/ f18 1 3090369"/>
                <a:gd name="f24" fmla="*/ f19 1 942562"/>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3090369" h="942562">
                  <a:moveTo>
                    <a:pt x="f5" y="f5"/>
                  </a:moveTo>
                  <a:lnTo>
                    <a:pt x="f6" y="f5"/>
                  </a:lnTo>
                  <a:lnTo>
                    <a:pt x="f6" y="f7"/>
                  </a:lnTo>
                  <a:lnTo>
                    <a:pt x="f5" y="f7"/>
                  </a:lnTo>
                  <a:lnTo>
                    <a:pt x="f5" y="f5"/>
                  </a:lnTo>
                  <a:close/>
                </a:path>
              </a:pathLst>
            </a:custGeom>
            <a:solidFill>
              <a:srgbClr val="CC0000"/>
            </a:solidFill>
            <a:ln w="12701" cap="flat">
              <a:solidFill>
                <a:srgbClr val="CC0000"/>
              </a:solidFill>
              <a:prstDash val="solid"/>
              <a:miter/>
            </a:ln>
          </p:spPr>
          <p:txBody>
            <a:bodyPr vert="horz" wrap="square" lIns="20317" tIns="20317" rIns="20317" bIns="20317" anchor="ctr" anchorCtr="1" compatLnSpc="1">
              <a:noAutofit/>
            </a:bodyPr>
            <a:lstStyle/>
            <a:p>
              <a:pPr marL="0" marR="0" lvl="0" indent="0" algn="ctr" defTabSz="1422404" rtl="0" fontAlgn="auto" hangingPunct="1">
                <a:lnSpc>
                  <a:spcPct val="90000"/>
                </a:lnSpc>
                <a:spcBef>
                  <a:spcPts val="0"/>
                </a:spcBef>
                <a:spcAft>
                  <a:spcPts val="1300"/>
                </a:spcAft>
                <a:buNone/>
                <a:tabLst/>
                <a:defRPr sz="1800" b="0" i="0" u="none" strike="noStrike" kern="0" cap="none" spc="0" baseline="0">
                  <a:solidFill>
                    <a:srgbClr val="000000"/>
                  </a:solidFill>
                  <a:uFillTx/>
                </a:defRPr>
              </a:pPr>
              <a:r>
                <a:rPr lang="nl-BE" sz="3200" b="0" i="0" u="none" strike="noStrike" kern="1200" cap="none" spc="0" baseline="0" dirty="0">
                  <a:solidFill>
                    <a:srgbClr val="FFFFFF"/>
                  </a:solidFill>
                  <a:uFillTx/>
                  <a:latin typeface="Calibri"/>
                </a:rPr>
                <a:t>Psychosociaal begeleider</a:t>
              </a:r>
            </a:p>
          </p:txBody>
        </p:sp>
        <p:sp>
          <p:nvSpPr>
            <p:cNvPr id="11" name="Vrije vorm: vorm 10">
              <a:extLst>
                <a:ext uri="{FF2B5EF4-FFF2-40B4-BE49-F238E27FC236}">
                  <a16:creationId xmlns:a16="http://schemas.microsoft.com/office/drawing/2014/main" id="{9F4FB3D5-A9C4-3696-4713-05FE3AF878A0}"/>
                </a:ext>
              </a:extLst>
            </p:cNvPr>
            <p:cNvSpPr/>
            <p:nvPr/>
          </p:nvSpPr>
          <p:spPr>
            <a:xfrm>
              <a:off x="8259253" y="3530013"/>
              <a:ext cx="3090370" cy="942563"/>
            </a:xfrm>
            <a:custGeom>
              <a:avLst/>
              <a:gdLst>
                <a:gd name="f0" fmla="val 10800000"/>
                <a:gd name="f1" fmla="val 5400000"/>
                <a:gd name="f2" fmla="val 180"/>
                <a:gd name="f3" fmla="val w"/>
                <a:gd name="f4" fmla="val h"/>
                <a:gd name="f5" fmla="val 0"/>
                <a:gd name="f6" fmla="val 3090369"/>
                <a:gd name="f7" fmla="val 942562"/>
                <a:gd name="f8" fmla="+- 0 0 -90"/>
                <a:gd name="f9" fmla="*/ f3 1 3090369"/>
                <a:gd name="f10" fmla="*/ f4 1 942562"/>
                <a:gd name="f11" fmla="+- f7 0 f5"/>
                <a:gd name="f12" fmla="+- f6 0 f5"/>
                <a:gd name="f13" fmla="*/ f8 f0 1"/>
                <a:gd name="f14" fmla="*/ f12 1 3090369"/>
                <a:gd name="f15" fmla="*/ f11 1 942562"/>
                <a:gd name="f16" fmla="*/ 0 f12 1"/>
                <a:gd name="f17" fmla="*/ 0 f11 1"/>
                <a:gd name="f18" fmla="*/ 3090369 f12 1"/>
                <a:gd name="f19" fmla="*/ 942562 f11 1"/>
                <a:gd name="f20" fmla="*/ f13 1 f2"/>
                <a:gd name="f21" fmla="*/ f16 1 3090369"/>
                <a:gd name="f22" fmla="*/ f17 1 942562"/>
                <a:gd name="f23" fmla="*/ f18 1 3090369"/>
                <a:gd name="f24" fmla="*/ f19 1 942562"/>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3090369" h="942562">
                  <a:moveTo>
                    <a:pt x="f5" y="f5"/>
                  </a:moveTo>
                  <a:lnTo>
                    <a:pt x="f6" y="f5"/>
                  </a:lnTo>
                  <a:lnTo>
                    <a:pt x="f6" y="f7"/>
                  </a:lnTo>
                  <a:lnTo>
                    <a:pt x="f5" y="f7"/>
                  </a:lnTo>
                  <a:lnTo>
                    <a:pt x="f5" y="f5"/>
                  </a:lnTo>
                  <a:close/>
                </a:path>
              </a:pathLst>
            </a:custGeom>
            <a:solidFill>
              <a:srgbClr val="CC0000"/>
            </a:solidFill>
            <a:ln w="12701" cap="flat">
              <a:solidFill>
                <a:srgbClr val="CC0000"/>
              </a:solidFill>
              <a:prstDash val="solid"/>
              <a:miter/>
            </a:ln>
          </p:spPr>
          <p:txBody>
            <a:bodyPr vert="horz" wrap="square" lIns="20317" tIns="20317" rIns="20317" bIns="20317" anchor="ctr" anchorCtr="1" compatLnSpc="1">
              <a:noAutofit/>
            </a:bodyPr>
            <a:lstStyle/>
            <a:p>
              <a:pPr marL="0" marR="0" lvl="0" indent="0" algn="ctr" defTabSz="1422404" rtl="0" fontAlgn="auto" hangingPunct="1">
                <a:lnSpc>
                  <a:spcPct val="90000"/>
                </a:lnSpc>
                <a:spcBef>
                  <a:spcPts val="0"/>
                </a:spcBef>
                <a:spcAft>
                  <a:spcPts val="1300"/>
                </a:spcAft>
                <a:buNone/>
                <a:tabLst/>
                <a:defRPr sz="1800" b="0" i="0" u="none" strike="noStrike" kern="0" cap="none" spc="0" baseline="0">
                  <a:solidFill>
                    <a:srgbClr val="000000"/>
                  </a:solidFill>
                  <a:uFillTx/>
                </a:defRPr>
              </a:pPr>
              <a:r>
                <a:rPr lang="nl-BE" sz="3200" b="0" i="0" u="none" strike="noStrike" kern="1200" cap="none" spc="0" baseline="0" dirty="0">
                  <a:solidFill>
                    <a:srgbClr val="FFFFFF"/>
                  </a:solidFill>
                  <a:uFillTx/>
                  <a:latin typeface="Calibri"/>
                </a:rPr>
                <a:t>Psychosociaal begeleider</a:t>
              </a:r>
            </a:p>
          </p:txBody>
        </p:sp>
        <p:sp>
          <p:nvSpPr>
            <p:cNvPr id="12" name="Vrije vorm: vorm 11">
              <a:extLst>
                <a:ext uri="{FF2B5EF4-FFF2-40B4-BE49-F238E27FC236}">
                  <a16:creationId xmlns:a16="http://schemas.microsoft.com/office/drawing/2014/main" id="{9B9CCBD4-A493-B575-4692-0CFB7C6EB59E}"/>
                </a:ext>
              </a:extLst>
            </p:cNvPr>
            <p:cNvSpPr/>
            <p:nvPr/>
          </p:nvSpPr>
          <p:spPr>
            <a:xfrm>
              <a:off x="8259253" y="4858874"/>
              <a:ext cx="3090370" cy="942563"/>
            </a:xfrm>
            <a:custGeom>
              <a:avLst/>
              <a:gdLst>
                <a:gd name="f0" fmla="val 10800000"/>
                <a:gd name="f1" fmla="val 5400000"/>
                <a:gd name="f2" fmla="val 180"/>
                <a:gd name="f3" fmla="val w"/>
                <a:gd name="f4" fmla="val h"/>
                <a:gd name="f5" fmla="val 0"/>
                <a:gd name="f6" fmla="val 3090369"/>
                <a:gd name="f7" fmla="val 942562"/>
                <a:gd name="f8" fmla="+- 0 0 -90"/>
                <a:gd name="f9" fmla="*/ f3 1 3090369"/>
                <a:gd name="f10" fmla="*/ f4 1 942562"/>
                <a:gd name="f11" fmla="+- f7 0 f5"/>
                <a:gd name="f12" fmla="+- f6 0 f5"/>
                <a:gd name="f13" fmla="*/ f8 f0 1"/>
                <a:gd name="f14" fmla="*/ f12 1 3090369"/>
                <a:gd name="f15" fmla="*/ f11 1 942562"/>
                <a:gd name="f16" fmla="*/ 0 f12 1"/>
                <a:gd name="f17" fmla="*/ 0 f11 1"/>
                <a:gd name="f18" fmla="*/ 3090369 f12 1"/>
                <a:gd name="f19" fmla="*/ 942562 f11 1"/>
                <a:gd name="f20" fmla="*/ f13 1 f2"/>
                <a:gd name="f21" fmla="*/ f16 1 3090369"/>
                <a:gd name="f22" fmla="*/ f17 1 942562"/>
                <a:gd name="f23" fmla="*/ f18 1 3090369"/>
                <a:gd name="f24" fmla="*/ f19 1 942562"/>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3090369" h="942562">
                  <a:moveTo>
                    <a:pt x="f5" y="f5"/>
                  </a:moveTo>
                  <a:lnTo>
                    <a:pt x="f6" y="f5"/>
                  </a:lnTo>
                  <a:lnTo>
                    <a:pt x="f6" y="f7"/>
                  </a:lnTo>
                  <a:lnTo>
                    <a:pt x="f5" y="f7"/>
                  </a:lnTo>
                  <a:lnTo>
                    <a:pt x="f5" y="f5"/>
                  </a:lnTo>
                  <a:close/>
                </a:path>
              </a:pathLst>
            </a:custGeom>
            <a:solidFill>
              <a:srgbClr val="CC0000"/>
            </a:solidFill>
            <a:ln w="12701" cap="flat">
              <a:solidFill>
                <a:srgbClr val="CC0000"/>
              </a:solidFill>
              <a:prstDash val="solid"/>
              <a:miter/>
            </a:ln>
          </p:spPr>
          <p:txBody>
            <a:bodyPr vert="horz" wrap="square" lIns="20317" tIns="20317" rIns="20317" bIns="20317" anchor="ctr" anchorCtr="1" compatLnSpc="1">
              <a:noAutofit/>
            </a:bodyPr>
            <a:lstStyle/>
            <a:p>
              <a:pPr marL="0" marR="0" lvl="0" indent="0" algn="ctr" defTabSz="1422404" rtl="0" fontAlgn="auto" hangingPunct="1">
                <a:lnSpc>
                  <a:spcPct val="90000"/>
                </a:lnSpc>
                <a:spcBef>
                  <a:spcPts val="0"/>
                </a:spcBef>
                <a:spcAft>
                  <a:spcPts val="1300"/>
                </a:spcAft>
                <a:buNone/>
                <a:tabLst/>
                <a:defRPr sz="1800" b="0" i="0" u="none" strike="noStrike" kern="0" cap="none" spc="0" baseline="0">
                  <a:solidFill>
                    <a:srgbClr val="000000"/>
                  </a:solidFill>
                  <a:uFillTx/>
                </a:defRPr>
              </a:pPr>
              <a:r>
                <a:rPr lang="nl-BE" sz="3200" b="0" i="0" u="none" strike="noStrike" kern="1200" cap="none" spc="0" baseline="0" dirty="0">
                  <a:solidFill>
                    <a:srgbClr val="FFFFFF"/>
                  </a:solidFill>
                  <a:uFillTx/>
                  <a:latin typeface="Calibri"/>
                </a:rPr>
                <a:t>Psychosociaal begeleider</a:t>
              </a:r>
            </a:p>
          </p:txBody>
        </p:sp>
        <p:sp>
          <p:nvSpPr>
            <p:cNvPr id="13" name="Vrije vorm: vorm 12">
              <a:extLst>
                <a:ext uri="{FF2B5EF4-FFF2-40B4-BE49-F238E27FC236}">
                  <a16:creationId xmlns:a16="http://schemas.microsoft.com/office/drawing/2014/main" id="{D0E3144E-8876-D564-A502-B3F2EBCA1A70}"/>
                </a:ext>
              </a:extLst>
            </p:cNvPr>
            <p:cNvSpPr/>
            <p:nvPr/>
          </p:nvSpPr>
          <p:spPr>
            <a:xfrm>
              <a:off x="4550813" y="2865583"/>
              <a:ext cx="3090370" cy="942563"/>
            </a:xfrm>
            <a:custGeom>
              <a:avLst/>
              <a:gdLst>
                <a:gd name="f0" fmla="val 10800000"/>
                <a:gd name="f1" fmla="val 5400000"/>
                <a:gd name="f2" fmla="val 180"/>
                <a:gd name="f3" fmla="val w"/>
                <a:gd name="f4" fmla="val h"/>
                <a:gd name="f5" fmla="val 0"/>
                <a:gd name="f6" fmla="val 3090369"/>
                <a:gd name="f7" fmla="val 942562"/>
                <a:gd name="f8" fmla="+- 0 0 -90"/>
                <a:gd name="f9" fmla="*/ f3 1 3090369"/>
                <a:gd name="f10" fmla="*/ f4 1 942562"/>
                <a:gd name="f11" fmla="+- f7 0 f5"/>
                <a:gd name="f12" fmla="+- f6 0 f5"/>
                <a:gd name="f13" fmla="*/ f8 f0 1"/>
                <a:gd name="f14" fmla="*/ f12 1 3090369"/>
                <a:gd name="f15" fmla="*/ f11 1 942562"/>
                <a:gd name="f16" fmla="*/ 0 f12 1"/>
                <a:gd name="f17" fmla="*/ 0 f11 1"/>
                <a:gd name="f18" fmla="*/ 3090369 f12 1"/>
                <a:gd name="f19" fmla="*/ 942562 f11 1"/>
                <a:gd name="f20" fmla="*/ f13 1 f2"/>
                <a:gd name="f21" fmla="*/ f16 1 3090369"/>
                <a:gd name="f22" fmla="*/ f17 1 942562"/>
                <a:gd name="f23" fmla="*/ f18 1 3090369"/>
                <a:gd name="f24" fmla="*/ f19 1 942562"/>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3090369" h="942562">
                  <a:moveTo>
                    <a:pt x="f5" y="f5"/>
                  </a:moveTo>
                  <a:lnTo>
                    <a:pt x="f6" y="f5"/>
                  </a:lnTo>
                  <a:lnTo>
                    <a:pt x="f6" y="f7"/>
                  </a:lnTo>
                  <a:lnTo>
                    <a:pt x="f5" y="f7"/>
                  </a:lnTo>
                  <a:lnTo>
                    <a:pt x="f5" y="f5"/>
                  </a:lnTo>
                  <a:close/>
                </a:path>
              </a:pathLst>
            </a:custGeom>
            <a:solidFill>
              <a:srgbClr val="CC0000"/>
            </a:solidFill>
            <a:ln w="12701" cap="flat">
              <a:solidFill>
                <a:srgbClr val="CC0000"/>
              </a:solidFill>
              <a:prstDash val="solid"/>
              <a:miter/>
            </a:ln>
          </p:spPr>
          <p:txBody>
            <a:bodyPr vert="horz" wrap="square" lIns="20317" tIns="20317" rIns="20317" bIns="20317" anchor="ctr" anchorCtr="1" compatLnSpc="1">
              <a:noAutofit/>
            </a:bodyPr>
            <a:lstStyle/>
            <a:p>
              <a:pPr marL="0" marR="0" lvl="0" indent="0" algn="ctr" defTabSz="1422404" rtl="0" fontAlgn="auto" hangingPunct="1">
                <a:lnSpc>
                  <a:spcPct val="90000"/>
                </a:lnSpc>
                <a:spcBef>
                  <a:spcPts val="0"/>
                </a:spcBef>
                <a:spcAft>
                  <a:spcPts val="1300"/>
                </a:spcAft>
                <a:buNone/>
                <a:tabLst/>
                <a:defRPr sz="1800" b="0" i="0" u="none" strike="noStrike" kern="0" cap="none" spc="0" baseline="0">
                  <a:solidFill>
                    <a:srgbClr val="000000"/>
                  </a:solidFill>
                  <a:uFillTx/>
                </a:defRPr>
              </a:pPr>
              <a:r>
                <a:rPr lang="nl-BE" sz="3200" b="0" i="0" u="none" strike="noStrike" kern="1200" cap="none" spc="0" baseline="0">
                  <a:solidFill>
                    <a:srgbClr val="FFFFFF"/>
                  </a:solidFill>
                  <a:uFillTx/>
                  <a:latin typeface="Calibri"/>
                </a:rPr>
                <a:t>Juridisch begeleider</a:t>
              </a:r>
            </a:p>
          </p:txBody>
        </p:sp>
      </p:grpSp>
      <p:cxnSp>
        <p:nvCxnSpPr>
          <p:cNvPr id="14" name="Rechte verbindingslijn 8">
            <a:extLst>
              <a:ext uri="{FF2B5EF4-FFF2-40B4-BE49-F238E27FC236}">
                <a16:creationId xmlns:a16="http://schemas.microsoft.com/office/drawing/2014/main" id="{D513EB1C-3155-2377-1213-69B8A3EDBC4E}"/>
              </a:ext>
            </a:extLst>
          </p:cNvPr>
          <p:cNvCxnSpPr>
            <a:cxnSpLocks/>
          </p:cNvCxnSpPr>
          <p:nvPr/>
        </p:nvCxnSpPr>
        <p:spPr>
          <a:xfrm flipV="1">
            <a:off x="6095993" y="4001295"/>
            <a:ext cx="1844043" cy="857579"/>
          </a:xfrm>
          <a:prstGeom prst="straightConnector1">
            <a:avLst/>
          </a:prstGeom>
          <a:noFill/>
          <a:ln w="28575" cap="flat">
            <a:solidFill>
              <a:srgbClr val="00B050"/>
            </a:solidFill>
            <a:prstDash val="solid"/>
            <a:miter/>
          </a:ln>
        </p:spPr>
      </p:cxnSp>
      <p:sp>
        <p:nvSpPr>
          <p:cNvPr id="15" name="Ovaal 4">
            <a:extLst>
              <a:ext uri="{FF2B5EF4-FFF2-40B4-BE49-F238E27FC236}">
                <a16:creationId xmlns:a16="http://schemas.microsoft.com/office/drawing/2014/main" id="{C49E464F-81E2-CC86-2845-D146E2982724}"/>
              </a:ext>
            </a:extLst>
          </p:cNvPr>
          <p:cNvSpPr/>
          <p:nvPr/>
        </p:nvSpPr>
        <p:spPr>
          <a:xfrm>
            <a:off x="3522718" y="4824957"/>
            <a:ext cx="3886200" cy="103631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B050"/>
          </a:solidFill>
          <a:ln w="12701" cap="flat">
            <a:solidFill>
              <a:srgbClr val="00B05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BE" sz="1800" b="0" i="0" u="none" strike="noStrike" kern="1200" cap="none" spc="0" baseline="0">
              <a:solidFill>
                <a:srgbClr val="FFFFFF"/>
              </a:solidFill>
              <a:uFillTx/>
              <a:latin typeface="Calibri"/>
            </a:endParaRPr>
          </a:p>
        </p:txBody>
      </p:sp>
      <p:sp>
        <p:nvSpPr>
          <p:cNvPr id="16" name="Tekstvak 6">
            <a:extLst>
              <a:ext uri="{FF2B5EF4-FFF2-40B4-BE49-F238E27FC236}">
                <a16:creationId xmlns:a16="http://schemas.microsoft.com/office/drawing/2014/main" id="{B4301584-56F1-2AC4-0D38-AA5DA94BA7AF}"/>
              </a:ext>
            </a:extLst>
          </p:cNvPr>
          <p:cNvSpPr txBox="1"/>
          <p:nvPr/>
        </p:nvSpPr>
        <p:spPr>
          <a:xfrm>
            <a:off x="3786616" y="5076370"/>
            <a:ext cx="3703320" cy="584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BE" sz="3200" b="0" i="0" u="none" strike="noStrike" kern="1200" cap="none" spc="0" baseline="0" dirty="0">
                <a:solidFill>
                  <a:srgbClr val="FFFFFF"/>
                </a:solidFill>
                <a:uFillTx/>
                <a:latin typeface="Calibri"/>
              </a:rPr>
              <a:t>Traumapsycholoog</a:t>
            </a:r>
          </a:p>
        </p:txBody>
      </p:sp>
    </p:spTree>
    <p:extLst>
      <p:ext uri="{BB962C8B-B14F-4D97-AF65-F5344CB8AC3E}">
        <p14:creationId xmlns:p14="http://schemas.microsoft.com/office/powerpoint/2010/main" val="94706505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A5A793-02FD-5A03-9E8F-4170423C15D1}"/>
              </a:ext>
            </a:extLst>
          </p:cNvPr>
          <p:cNvSpPr>
            <a:spLocks noGrp="1"/>
          </p:cNvSpPr>
          <p:nvPr>
            <p:ph type="title"/>
          </p:nvPr>
        </p:nvSpPr>
        <p:spPr>
          <a:xfrm>
            <a:off x="1190625" y="964404"/>
            <a:ext cx="9810750" cy="1049591"/>
          </a:xfrm>
        </p:spPr>
        <p:txBody>
          <a:bodyPr/>
          <a:lstStyle/>
          <a:p>
            <a:r>
              <a:rPr lang="nl-NL" b="1" dirty="0">
                <a:latin typeface="Open Sans" panose="020B0606030504020204" pitchFamily="34" charset="0"/>
                <a:ea typeface="Open Sans" panose="020B0606030504020204" pitchFamily="34" charset="0"/>
                <a:cs typeface="Open Sans" panose="020B0606030504020204" pitchFamily="34" charset="0"/>
              </a:rPr>
              <a:t>Kennismaking jongere</a:t>
            </a:r>
            <a:endParaRPr lang="nl-BE" b="1"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Tijdelijke aanduiding voor inhoud 2">
            <a:extLst>
              <a:ext uri="{FF2B5EF4-FFF2-40B4-BE49-F238E27FC236}">
                <a16:creationId xmlns:a16="http://schemas.microsoft.com/office/drawing/2014/main" id="{099797BF-CC93-D325-7926-C1BA3687B86A}"/>
              </a:ext>
            </a:extLst>
          </p:cNvPr>
          <p:cNvSpPr txBox="1">
            <a:spLocks noGrp="1"/>
          </p:cNvSpPr>
          <p:nvPr>
            <p:ph type="body" idx="1"/>
          </p:nvPr>
        </p:nvSpPr>
        <p:spPr>
          <a:xfrm>
            <a:off x="1190625" y="2141538"/>
            <a:ext cx="9810750" cy="3903662"/>
          </a:xfrm>
        </p:spPr>
        <p:txBody>
          <a:bodyPr>
            <a:normAutofit/>
          </a:bodyPr>
          <a:lstStyle/>
          <a:p>
            <a:pPr marL="342900" lvl="0" indent="-342900" algn="l">
              <a:lnSpc>
                <a:spcPct val="150000"/>
              </a:lnSpc>
              <a:buFont typeface="Arial" panose="020B0604020202020204" pitchFamily="34" charset="0"/>
              <a:buChar char="•"/>
            </a:pPr>
            <a:r>
              <a:rPr lang="nl-BE" sz="2600" dirty="0">
                <a:latin typeface="Open Sans" panose="020B0606030504020204" pitchFamily="34" charset="0"/>
                <a:ea typeface="Open Sans" panose="020B0606030504020204" pitchFamily="34" charset="0"/>
                <a:cs typeface="Open Sans" panose="020B0606030504020204" pitchFamily="34" charset="0"/>
              </a:rPr>
              <a:t>Info aanmelder</a:t>
            </a:r>
          </a:p>
          <a:p>
            <a:pPr marL="342900" lvl="0" indent="-342900" algn="l">
              <a:lnSpc>
                <a:spcPct val="150000"/>
              </a:lnSpc>
              <a:buFont typeface="Arial" panose="020B0604020202020204" pitchFamily="34" charset="0"/>
              <a:buChar char="•"/>
            </a:pPr>
            <a:r>
              <a:rPr lang="nl-BE" sz="2600" dirty="0">
                <a:latin typeface="Open Sans" panose="020B0606030504020204" pitchFamily="34" charset="0"/>
                <a:ea typeface="Open Sans" panose="020B0606030504020204" pitchFamily="34" charset="0"/>
                <a:cs typeface="Open Sans" panose="020B0606030504020204" pitchFamily="34" charset="0"/>
              </a:rPr>
              <a:t>1 op 1 gesprekken met psychosociaal begeleider</a:t>
            </a:r>
          </a:p>
          <a:p>
            <a:pPr marL="342900" lvl="0" indent="-342900" algn="l">
              <a:lnSpc>
                <a:spcPct val="150000"/>
              </a:lnSpc>
              <a:buFont typeface="Arial" panose="020B0604020202020204" pitchFamily="34" charset="0"/>
              <a:buChar char="•"/>
            </a:pPr>
            <a:r>
              <a:rPr lang="nl-BE" sz="2600" dirty="0">
                <a:latin typeface="Open Sans" panose="020B0606030504020204" pitchFamily="34" charset="0"/>
                <a:ea typeface="Open Sans" panose="020B0606030504020204" pitchFamily="34" charset="0"/>
                <a:cs typeface="Open Sans" panose="020B0606030504020204" pitchFamily="34" charset="0"/>
              </a:rPr>
              <a:t>Op maat van de jongere</a:t>
            </a:r>
          </a:p>
          <a:p>
            <a:pPr marL="342900" lvl="0" indent="-342900" algn="l">
              <a:lnSpc>
                <a:spcPct val="150000"/>
              </a:lnSpc>
              <a:buFont typeface="Arial" panose="020B0604020202020204" pitchFamily="34" charset="0"/>
              <a:buChar char="•"/>
            </a:pPr>
            <a:r>
              <a:rPr lang="nl-BE" sz="2600" dirty="0">
                <a:latin typeface="Open Sans" panose="020B0606030504020204" pitchFamily="34" charset="0"/>
                <a:ea typeface="Open Sans" panose="020B0606030504020204" pitchFamily="34" charset="0"/>
                <a:cs typeface="Open Sans" panose="020B0606030504020204" pitchFamily="34" charset="0"/>
              </a:rPr>
              <a:t>Vertrouwensband </a:t>
            </a:r>
            <a:r>
              <a:rPr lang="nl-BE" sz="2600" dirty="0">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 beroepsgeheim</a:t>
            </a:r>
            <a:endParaRPr lang="nl-BE" sz="2600" dirty="0">
              <a:latin typeface="Open Sans" panose="020B0606030504020204" pitchFamily="34" charset="0"/>
              <a:ea typeface="Open Sans" panose="020B0606030504020204" pitchFamily="34" charset="0"/>
              <a:cs typeface="Open Sans" panose="020B0606030504020204" pitchFamily="34" charset="0"/>
            </a:endParaRPr>
          </a:p>
          <a:p>
            <a:pPr lvl="0" algn="l">
              <a:lnSpc>
                <a:spcPct val="150000"/>
              </a:lnSpc>
            </a:pPr>
            <a:endParaRPr lang="nl-BE" sz="26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lgn="l">
              <a:lnSpc>
                <a:spcPct val="150000"/>
              </a:lnSpc>
              <a:buFont typeface="Arial" panose="020B0604020202020204" pitchFamily="34" charset="0"/>
              <a:buChar char="•"/>
            </a:pPr>
            <a:endParaRPr lang="nl-BE" sz="2600" dirty="0">
              <a:latin typeface="Open Sans" panose="020B0606030504020204" pitchFamily="34" charset="0"/>
              <a:ea typeface="Open Sans" panose="020B0606030504020204" pitchFamily="34" charset="0"/>
              <a:cs typeface="Open Sans" panose="020B0606030504020204" pitchFamily="34" charset="0"/>
            </a:endParaRPr>
          </a:p>
          <a:p>
            <a:pPr marL="342900" lvl="0" indent="-342900" algn="l">
              <a:lnSpc>
                <a:spcPct val="150000"/>
              </a:lnSpc>
              <a:buFont typeface="Arial" panose="020B0604020202020204" pitchFamily="34" charset="0"/>
              <a:buChar char="•"/>
            </a:pPr>
            <a:endParaRPr lang="nl-BE" sz="26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15831720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A5A793-02FD-5A03-9E8F-4170423C15D1}"/>
              </a:ext>
            </a:extLst>
          </p:cNvPr>
          <p:cNvSpPr>
            <a:spLocks noGrp="1"/>
          </p:cNvSpPr>
          <p:nvPr>
            <p:ph type="title"/>
          </p:nvPr>
        </p:nvSpPr>
        <p:spPr>
          <a:xfrm>
            <a:off x="1190625" y="964404"/>
            <a:ext cx="9810750" cy="1049591"/>
          </a:xfrm>
        </p:spPr>
        <p:txBody>
          <a:bodyPr/>
          <a:lstStyle/>
          <a:p>
            <a:r>
              <a:rPr lang="nl-NL" b="1" dirty="0">
                <a:latin typeface="Open Sans" panose="020B0606030504020204" pitchFamily="34" charset="0"/>
                <a:ea typeface="Open Sans" panose="020B0606030504020204" pitchFamily="34" charset="0"/>
                <a:cs typeface="Open Sans" panose="020B0606030504020204" pitchFamily="34" charset="0"/>
              </a:rPr>
              <a:t>Verkregen info</a:t>
            </a:r>
            <a:endParaRPr lang="nl-BE" b="1"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Tijdelijke aanduiding voor inhoud 2">
            <a:extLst>
              <a:ext uri="{FF2B5EF4-FFF2-40B4-BE49-F238E27FC236}">
                <a16:creationId xmlns:a16="http://schemas.microsoft.com/office/drawing/2014/main" id="{868A4FF5-4846-9CDB-BDBC-14039848C6DA}"/>
              </a:ext>
            </a:extLst>
          </p:cNvPr>
          <p:cNvSpPr txBox="1">
            <a:spLocks noGrp="1"/>
          </p:cNvSpPr>
          <p:nvPr>
            <p:ph type="body" idx="1"/>
          </p:nvPr>
        </p:nvSpPr>
        <p:spPr>
          <a:xfrm>
            <a:off x="1190625" y="2141538"/>
            <a:ext cx="9810750" cy="3903662"/>
          </a:xfrm>
        </p:spPr>
        <p:txBody>
          <a:bodyPr/>
          <a:lstStyle/>
          <a:p>
            <a:pPr marL="342900" lvl="0" indent="-342900" algn="l">
              <a:lnSpc>
                <a:spcPct val="150000"/>
              </a:lnSpc>
              <a:buFont typeface="Arial" panose="020B0604020202020204" pitchFamily="34" charset="0"/>
              <a:buChar char="•"/>
            </a:pPr>
            <a:r>
              <a:rPr lang="nl-BE" sz="2400" dirty="0">
                <a:latin typeface="Open Sans" panose="020B0606030504020204" pitchFamily="34" charset="0"/>
                <a:ea typeface="Open Sans" panose="020B0606030504020204" pitchFamily="34" charset="0"/>
                <a:cs typeface="Open Sans" panose="020B0606030504020204" pitchFamily="34" charset="0"/>
              </a:rPr>
              <a:t>Afstemmen in team + traumapsycholoog</a:t>
            </a:r>
          </a:p>
          <a:p>
            <a:pPr marL="342900" lvl="0" indent="-342900" algn="l">
              <a:lnSpc>
                <a:spcPct val="150000"/>
              </a:lnSpc>
              <a:buFont typeface="Arial" panose="020B0604020202020204" pitchFamily="34" charset="0"/>
              <a:buChar char="•"/>
            </a:pPr>
            <a:r>
              <a:rPr lang="nl-BE" sz="2400" dirty="0">
                <a:latin typeface="Open Sans" panose="020B0606030504020204" pitchFamily="34" charset="0"/>
                <a:ea typeface="Open Sans" panose="020B0606030504020204" pitchFamily="34" charset="0"/>
                <a:cs typeface="Open Sans" panose="020B0606030504020204" pitchFamily="34" charset="0"/>
              </a:rPr>
              <a:t>Bruikbare info delen met parket</a:t>
            </a:r>
          </a:p>
          <a:p>
            <a:pPr marL="342900" lvl="0" indent="-342900" algn="l">
              <a:lnSpc>
                <a:spcPct val="150000"/>
              </a:lnSpc>
              <a:buFont typeface="Arial" panose="020B0604020202020204" pitchFamily="34" charset="0"/>
              <a:buChar char="•"/>
            </a:pPr>
            <a:r>
              <a:rPr lang="nl-BE" sz="2400" dirty="0">
                <a:latin typeface="Open Sans" panose="020B0606030504020204" pitchFamily="34" charset="0"/>
                <a:ea typeface="Open Sans" panose="020B0606030504020204" pitchFamily="34" charset="0"/>
                <a:cs typeface="Open Sans" panose="020B0606030504020204" pitchFamily="34" charset="0"/>
              </a:rPr>
              <a:t>Controle en uitbuiting?</a:t>
            </a:r>
          </a:p>
          <a:p>
            <a:pPr marL="698500" lvl="0" indent="-342900" algn="l">
              <a:lnSpc>
                <a:spcPct val="150000"/>
              </a:lnSpc>
              <a:buFont typeface="Courier New" panose="02070309020205020404" pitchFamily="49" charset="0"/>
              <a:buChar char="o"/>
            </a:pPr>
            <a:r>
              <a:rPr lang="nl-BE" sz="2000" dirty="0">
                <a:latin typeface="Open Sans" panose="020B0606030504020204" pitchFamily="34" charset="0"/>
                <a:ea typeface="Open Sans" panose="020B0606030504020204" pitchFamily="34" charset="0"/>
                <a:cs typeface="Open Sans" panose="020B0606030504020204" pitchFamily="34" charset="0"/>
              </a:rPr>
              <a:t>“Positief assessment”</a:t>
            </a:r>
          </a:p>
          <a:p>
            <a:pPr lvl="1" algn="l">
              <a:lnSpc>
                <a:spcPct val="150000"/>
              </a:lnSpc>
            </a:pPr>
            <a:endParaRPr lang="nl-BE" sz="2400" dirty="0">
              <a:latin typeface="Open Sans" panose="020B0606030504020204" pitchFamily="34" charset="0"/>
              <a:ea typeface="Open Sans" panose="020B0606030504020204" pitchFamily="34" charset="0"/>
              <a:cs typeface="Open Sans" panose="020B0606030504020204" pitchFamily="34" charset="0"/>
            </a:endParaRPr>
          </a:p>
          <a:p>
            <a:pPr marL="0" lvl="0" indent="0">
              <a:buNone/>
            </a:pPr>
            <a:endParaRPr lang="nl-BE" dirty="0"/>
          </a:p>
        </p:txBody>
      </p:sp>
    </p:spTree>
    <p:extLst>
      <p:ext uri="{BB962C8B-B14F-4D97-AF65-F5344CB8AC3E}">
        <p14:creationId xmlns:p14="http://schemas.microsoft.com/office/powerpoint/2010/main" val="386274829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8">
            <a:extLst>
              <a:ext uri="{FF2B5EF4-FFF2-40B4-BE49-F238E27FC236}">
                <a16:creationId xmlns:a16="http://schemas.microsoft.com/office/drawing/2014/main" id="{58346D8D-6DCE-15A3-2F0A-0E4C8CB012E6}"/>
              </a:ext>
            </a:extLst>
          </p:cNvPr>
          <p:cNvSpPr txBox="1">
            <a:spLocks noGrp="1"/>
          </p:cNvSpPr>
          <p:nvPr>
            <p:ph type="title"/>
          </p:nvPr>
        </p:nvSpPr>
        <p:spPr>
          <a:xfrm>
            <a:off x="1190625" y="455613"/>
            <a:ext cx="9810750" cy="2509837"/>
          </a:xfrm>
        </p:spPr>
        <p:txBody>
          <a:bodyPr/>
          <a:lstStyle/>
          <a:p>
            <a:pPr lvl="0"/>
            <a:r>
              <a:rPr lang="en-US" b="1" dirty="0">
                <a:latin typeface="Open Sans" panose="020B0606030504020204" pitchFamily="34" charset="0"/>
                <a:ea typeface="Open Sans" panose="020B0606030504020204" pitchFamily="34" charset="0"/>
                <a:cs typeface="Open Sans" panose="020B0606030504020204" pitchFamily="34" charset="0"/>
              </a:rPr>
              <a:t>Stelling:</a:t>
            </a:r>
            <a:br>
              <a:rPr lang="en-US" dirty="0"/>
            </a:br>
            <a:endParaRPr lang="nl-BE" dirty="0"/>
          </a:p>
        </p:txBody>
      </p:sp>
      <p:sp>
        <p:nvSpPr>
          <p:cNvPr id="5" name="Tijdelijke aanduiding voor inhoud 2">
            <a:extLst>
              <a:ext uri="{FF2B5EF4-FFF2-40B4-BE49-F238E27FC236}">
                <a16:creationId xmlns:a16="http://schemas.microsoft.com/office/drawing/2014/main" id="{5E8BF8D0-6F9A-E5A3-4237-B4B288B6522D}"/>
              </a:ext>
            </a:extLst>
          </p:cNvPr>
          <p:cNvSpPr txBox="1">
            <a:spLocks noGrp="1"/>
          </p:cNvSpPr>
          <p:nvPr>
            <p:ph type="body" idx="1"/>
          </p:nvPr>
        </p:nvSpPr>
        <p:spPr>
          <a:xfrm>
            <a:off x="1190625" y="2791047"/>
            <a:ext cx="9810750" cy="2509837"/>
          </a:xfrm>
        </p:spPr>
        <p:txBody>
          <a:bodyPr/>
          <a:lstStyle/>
          <a:p>
            <a:pPr marL="0" lvl="0" indent="0">
              <a:buNone/>
            </a:pPr>
            <a:endParaRPr lang="en-US" sz="3200" dirty="0"/>
          </a:p>
          <a:p>
            <a:pPr marL="457200" lvl="1" indent="0" algn="ctr">
              <a:buNone/>
            </a:pPr>
            <a:r>
              <a:rPr lang="en-US" sz="2800" dirty="0">
                <a:latin typeface="Open Sans" panose="020B0606030504020204" pitchFamily="34" charset="0"/>
                <a:ea typeface="Open Sans" panose="020B0606030504020204" pitchFamily="34" charset="0"/>
                <a:cs typeface="Open Sans" panose="020B0606030504020204" pitchFamily="34" charset="0"/>
              </a:rPr>
              <a:t>“</a:t>
            </a:r>
            <a:r>
              <a:rPr lang="en-US" sz="3600" dirty="0" err="1">
                <a:latin typeface="Open Sans" panose="020B0606030504020204" pitchFamily="34" charset="0"/>
                <a:ea typeface="Open Sans" panose="020B0606030504020204" pitchFamily="34" charset="0"/>
                <a:cs typeface="Open Sans" panose="020B0606030504020204" pitchFamily="34" charset="0"/>
              </a:rPr>
              <a:t>Slachtoffers</a:t>
            </a:r>
            <a:r>
              <a:rPr lang="en-US" sz="3600" dirty="0">
                <a:latin typeface="Open Sans" panose="020B0606030504020204" pitchFamily="34" charset="0"/>
                <a:ea typeface="Open Sans" panose="020B0606030504020204" pitchFamily="34" charset="0"/>
                <a:cs typeface="Open Sans" panose="020B0606030504020204" pitchFamily="34" charset="0"/>
              </a:rPr>
              <a:t> van </a:t>
            </a:r>
            <a:r>
              <a:rPr lang="en-US" sz="3600" dirty="0" err="1">
                <a:latin typeface="Open Sans" panose="020B0606030504020204" pitchFamily="34" charset="0"/>
                <a:ea typeface="Open Sans" panose="020B0606030504020204" pitchFamily="34" charset="0"/>
                <a:cs typeface="Open Sans" panose="020B0606030504020204" pitchFamily="34" charset="0"/>
              </a:rPr>
              <a:t>tienerpooiers</a:t>
            </a:r>
            <a:r>
              <a:rPr lang="en-US" sz="3600" dirty="0">
                <a:latin typeface="Open Sans" panose="020B0606030504020204" pitchFamily="34" charset="0"/>
                <a:ea typeface="Open Sans" panose="020B0606030504020204" pitchFamily="34" charset="0"/>
                <a:cs typeface="Open Sans" panose="020B0606030504020204" pitchFamily="34" charset="0"/>
              </a:rPr>
              <a:t> </a:t>
            </a:r>
            <a:r>
              <a:rPr lang="en-US" sz="3600" dirty="0" err="1">
                <a:latin typeface="Open Sans" panose="020B0606030504020204" pitchFamily="34" charset="0"/>
                <a:ea typeface="Open Sans" panose="020B0606030504020204" pitchFamily="34" charset="0"/>
                <a:cs typeface="Open Sans" panose="020B0606030504020204" pitchFamily="34" charset="0"/>
              </a:rPr>
              <a:t>komen</a:t>
            </a:r>
            <a:r>
              <a:rPr lang="en-US" sz="3600" dirty="0">
                <a:latin typeface="Open Sans" panose="020B0606030504020204" pitchFamily="34" charset="0"/>
                <a:ea typeface="Open Sans" panose="020B0606030504020204" pitchFamily="34" charset="0"/>
                <a:cs typeface="Open Sans" panose="020B0606030504020204" pitchFamily="34" charset="0"/>
              </a:rPr>
              <a:t> </a:t>
            </a:r>
            <a:r>
              <a:rPr lang="en-US" sz="3600" dirty="0" err="1">
                <a:latin typeface="Open Sans" panose="020B0606030504020204" pitchFamily="34" charset="0"/>
                <a:ea typeface="Open Sans" panose="020B0606030504020204" pitchFamily="34" charset="0"/>
                <a:cs typeface="Open Sans" panose="020B0606030504020204" pitchFamily="34" charset="0"/>
              </a:rPr>
              <a:t>uit</a:t>
            </a:r>
            <a:r>
              <a:rPr lang="en-US" sz="3600" dirty="0">
                <a:latin typeface="Open Sans" panose="020B0606030504020204" pitchFamily="34" charset="0"/>
                <a:ea typeface="Open Sans" panose="020B0606030504020204" pitchFamily="34" charset="0"/>
                <a:cs typeface="Open Sans" panose="020B0606030504020204" pitchFamily="34" charset="0"/>
              </a:rPr>
              <a:t> alle </a:t>
            </a:r>
            <a:r>
              <a:rPr lang="en-US" sz="3600" dirty="0" err="1">
                <a:latin typeface="Open Sans" panose="020B0606030504020204" pitchFamily="34" charset="0"/>
                <a:ea typeface="Open Sans" panose="020B0606030504020204" pitchFamily="34" charset="0"/>
                <a:cs typeface="Open Sans" panose="020B0606030504020204" pitchFamily="34" charset="0"/>
              </a:rPr>
              <a:t>lagen</a:t>
            </a:r>
            <a:r>
              <a:rPr lang="en-US" sz="3600" dirty="0">
                <a:latin typeface="Open Sans" panose="020B0606030504020204" pitchFamily="34" charset="0"/>
                <a:ea typeface="Open Sans" panose="020B0606030504020204" pitchFamily="34" charset="0"/>
                <a:cs typeface="Open Sans" panose="020B0606030504020204" pitchFamily="34" charset="0"/>
              </a:rPr>
              <a:t> van de </a:t>
            </a:r>
            <a:r>
              <a:rPr lang="en-US" sz="3600" dirty="0" err="1">
                <a:latin typeface="Open Sans" panose="020B0606030504020204" pitchFamily="34" charset="0"/>
                <a:ea typeface="Open Sans" panose="020B0606030504020204" pitchFamily="34" charset="0"/>
                <a:cs typeface="Open Sans" panose="020B0606030504020204" pitchFamily="34" charset="0"/>
              </a:rPr>
              <a:t>samenleving</a:t>
            </a:r>
            <a:r>
              <a:rPr lang="en-US" sz="3600" dirty="0">
                <a:latin typeface="Open Sans" panose="020B0606030504020204" pitchFamily="34" charset="0"/>
                <a:ea typeface="Open Sans" panose="020B0606030504020204" pitchFamily="34" charset="0"/>
                <a:cs typeface="Open Sans" panose="020B0606030504020204" pitchFamily="34" charset="0"/>
              </a:rPr>
              <a:t>.”</a:t>
            </a:r>
            <a:endParaRPr lang="en-US" sz="2800" dirty="0">
              <a:solidFill>
                <a:srgbClr val="FFFFFF"/>
              </a:solidFill>
              <a:latin typeface="Open Sans" panose="020B0606030504020204" pitchFamily="34" charset="0"/>
              <a:ea typeface="Open Sans" panose="020B0606030504020204" pitchFamily="34" charset="0"/>
              <a:cs typeface="Open Sans" panose="020B0606030504020204" pitchFamily="34" charset="0"/>
            </a:endParaRPr>
          </a:p>
          <a:p>
            <a:pPr marL="0" lvl="0" indent="0">
              <a:buNone/>
            </a:pPr>
            <a:endParaRPr lang="nl-BE" sz="3200" dirty="0"/>
          </a:p>
        </p:txBody>
      </p:sp>
    </p:spTree>
    <p:extLst>
      <p:ext uri="{BB962C8B-B14F-4D97-AF65-F5344CB8AC3E}">
        <p14:creationId xmlns:p14="http://schemas.microsoft.com/office/powerpoint/2010/main" val="1017574826"/>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A5A793-02FD-5A03-9E8F-4170423C15D1}"/>
              </a:ext>
            </a:extLst>
          </p:cNvPr>
          <p:cNvSpPr>
            <a:spLocks noGrp="1"/>
          </p:cNvSpPr>
          <p:nvPr>
            <p:ph type="title"/>
          </p:nvPr>
        </p:nvSpPr>
        <p:spPr>
          <a:xfrm>
            <a:off x="1190625" y="964404"/>
            <a:ext cx="9810750" cy="1049591"/>
          </a:xfrm>
        </p:spPr>
        <p:txBody>
          <a:bodyPr/>
          <a:lstStyle/>
          <a:p>
            <a:r>
              <a:rPr lang="nl-NL" b="1" dirty="0">
                <a:latin typeface="Open Sans" panose="020B0606030504020204" pitchFamily="34" charset="0"/>
                <a:ea typeface="Open Sans" panose="020B0606030504020204" pitchFamily="34" charset="0"/>
                <a:cs typeface="Open Sans" panose="020B0606030504020204" pitchFamily="34" charset="0"/>
              </a:rPr>
              <a:t>Positief assessment</a:t>
            </a:r>
            <a:endParaRPr lang="nl-BE" b="1"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Tijdelijke aanduiding voor inhoud 2">
            <a:extLst>
              <a:ext uri="{FF2B5EF4-FFF2-40B4-BE49-F238E27FC236}">
                <a16:creationId xmlns:a16="http://schemas.microsoft.com/office/drawing/2014/main" id="{2BF2CC82-B81A-61D2-93C6-FA14FAC44046}"/>
              </a:ext>
            </a:extLst>
          </p:cNvPr>
          <p:cNvSpPr txBox="1">
            <a:spLocks noGrp="1"/>
          </p:cNvSpPr>
          <p:nvPr>
            <p:ph type="body" idx="1"/>
          </p:nvPr>
        </p:nvSpPr>
        <p:spPr>
          <a:xfrm>
            <a:off x="1190625" y="2141538"/>
            <a:ext cx="9810750" cy="3903662"/>
          </a:xfrm>
        </p:spPr>
        <p:txBody>
          <a:bodyPr>
            <a:normAutofit fontScale="92500"/>
          </a:bodyPr>
          <a:lstStyle/>
          <a:p>
            <a:pPr marL="457200" lvl="0" indent="-457200" algn="l">
              <a:lnSpc>
                <a:spcPct val="150000"/>
              </a:lnSpc>
              <a:buFont typeface="Arial" panose="020B0604020202020204" pitchFamily="34" charset="0"/>
              <a:buChar char="•"/>
            </a:pPr>
            <a:r>
              <a:rPr lang="nl-BE" sz="3200" dirty="0">
                <a:latin typeface="Open Sans" panose="020B0606030504020204" pitchFamily="34" charset="0"/>
                <a:ea typeface="Open Sans" panose="020B0606030504020204" pitchFamily="34" charset="0"/>
                <a:cs typeface="Open Sans" panose="020B0606030504020204" pitchFamily="34" charset="0"/>
              </a:rPr>
              <a:t>Mits toestemming jongere </a:t>
            </a:r>
            <a:r>
              <a:rPr lang="nl-BE" sz="3200" dirty="0">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 parket</a:t>
            </a:r>
            <a:endParaRPr lang="nl-BE" sz="2800" dirty="0">
              <a:latin typeface="Open Sans" panose="020B0606030504020204" pitchFamily="34" charset="0"/>
              <a:ea typeface="Open Sans" panose="020B0606030504020204" pitchFamily="34" charset="0"/>
              <a:cs typeface="Open Sans" panose="020B0606030504020204" pitchFamily="34" charset="0"/>
            </a:endParaRPr>
          </a:p>
          <a:p>
            <a:pPr marL="457200" lvl="0" indent="-457200" algn="l">
              <a:lnSpc>
                <a:spcPct val="150000"/>
              </a:lnSpc>
              <a:buFont typeface="Arial" panose="020B0604020202020204" pitchFamily="34" charset="0"/>
              <a:buChar char="•"/>
            </a:pPr>
            <a:r>
              <a:rPr lang="nl-BE" sz="3200" dirty="0">
                <a:latin typeface="Open Sans" panose="020B0606030504020204" pitchFamily="34" charset="0"/>
                <a:ea typeface="Open Sans" panose="020B0606030504020204" pitchFamily="34" charset="0"/>
                <a:cs typeface="Open Sans" panose="020B0606030504020204" pitchFamily="34" charset="0"/>
              </a:rPr>
              <a:t>Sensibiliseren tot het afleggen van een verklaring</a:t>
            </a:r>
          </a:p>
          <a:p>
            <a:pPr marL="901700" lvl="0" indent="-457200" algn="l">
              <a:lnSpc>
                <a:spcPct val="150000"/>
              </a:lnSpc>
              <a:buFont typeface="Courier New" panose="02070309020205020404" pitchFamily="49" charset="0"/>
              <a:buChar char="o"/>
            </a:pPr>
            <a:r>
              <a:rPr lang="nl-BE" sz="2800" dirty="0">
                <a:latin typeface="Open Sans" panose="020B0606030504020204" pitchFamily="34" charset="0"/>
                <a:ea typeface="Open Sans" panose="020B0606030504020204" pitchFamily="34" charset="0"/>
                <a:cs typeface="Open Sans" panose="020B0606030504020204" pitchFamily="34" charset="0"/>
              </a:rPr>
              <a:t>Belangrijk voor mogelijk onderzoek</a:t>
            </a:r>
          </a:p>
          <a:p>
            <a:pPr marL="457200" lvl="0" indent="-457200" algn="l">
              <a:lnSpc>
                <a:spcPct val="150000"/>
              </a:lnSpc>
              <a:buFont typeface="Arial" panose="020B0604020202020204" pitchFamily="34" charset="0"/>
              <a:buChar char="•"/>
            </a:pPr>
            <a:r>
              <a:rPr lang="nl-BE" sz="3200" dirty="0">
                <a:latin typeface="Open Sans" panose="020B0606030504020204" pitchFamily="34" charset="0"/>
                <a:ea typeface="Open Sans" panose="020B0606030504020204" pitchFamily="34" charset="0"/>
                <a:cs typeface="Open Sans" panose="020B0606030504020204" pitchFamily="34" charset="0"/>
              </a:rPr>
              <a:t>Jongere ondersteunen en informeren </a:t>
            </a:r>
          </a:p>
          <a:p>
            <a:pPr marL="457200" lvl="0" indent="-457200" algn="l">
              <a:lnSpc>
                <a:spcPct val="150000"/>
              </a:lnSpc>
              <a:buFont typeface="Arial" panose="020B0604020202020204" pitchFamily="34" charset="0"/>
              <a:buChar char="•"/>
            </a:pPr>
            <a:r>
              <a:rPr lang="nl-BE" sz="3200" dirty="0">
                <a:latin typeface="Open Sans" panose="020B0606030504020204" pitchFamily="34" charset="0"/>
                <a:ea typeface="Open Sans" panose="020B0606030504020204" pitchFamily="34" charset="0"/>
                <a:cs typeface="Open Sans" panose="020B0606030504020204" pitchFamily="34" charset="0"/>
              </a:rPr>
              <a:t>Juridisch ondersteunen zolang als nodig</a:t>
            </a:r>
          </a:p>
          <a:p>
            <a:pPr lvl="0"/>
            <a:endParaRPr lang="nl-BE" dirty="0"/>
          </a:p>
        </p:txBody>
      </p:sp>
    </p:spTree>
    <p:extLst>
      <p:ext uri="{BB962C8B-B14F-4D97-AF65-F5344CB8AC3E}">
        <p14:creationId xmlns:p14="http://schemas.microsoft.com/office/powerpoint/2010/main" val="157341034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8EA2F8-EB32-2FB0-91CF-524D4A4179EA}"/>
              </a:ext>
            </a:extLst>
          </p:cNvPr>
          <p:cNvSpPr>
            <a:spLocks noGrp="1"/>
          </p:cNvSpPr>
          <p:nvPr>
            <p:ph type="title"/>
          </p:nvPr>
        </p:nvSpPr>
        <p:spPr>
          <a:xfrm>
            <a:off x="1190625" y="964405"/>
            <a:ext cx="9810750" cy="1004096"/>
          </a:xfrm>
        </p:spPr>
        <p:txBody>
          <a:bodyPr/>
          <a:lstStyle/>
          <a:p>
            <a:r>
              <a:rPr lang="nl-NL" b="1" dirty="0">
                <a:latin typeface="Open Sans" panose="020B0606030504020204" pitchFamily="34" charset="0"/>
                <a:ea typeface="Open Sans" panose="020B0606030504020204" pitchFamily="34" charset="0"/>
                <a:cs typeface="Open Sans" panose="020B0606030504020204" pitchFamily="34" charset="0"/>
              </a:rPr>
              <a:t>Geen bruikbare info</a:t>
            </a:r>
            <a:endParaRPr lang="nl-BE" b="1"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Tijdelijke aanduiding voor inhoud 2">
            <a:extLst>
              <a:ext uri="{FF2B5EF4-FFF2-40B4-BE49-F238E27FC236}">
                <a16:creationId xmlns:a16="http://schemas.microsoft.com/office/drawing/2014/main" id="{5D493F67-493F-199D-E378-7762B9A8BDD3}"/>
              </a:ext>
            </a:extLst>
          </p:cNvPr>
          <p:cNvSpPr txBox="1">
            <a:spLocks noGrp="1"/>
          </p:cNvSpPr>
          <p:nvPr>
            <p:ph type="body" idx="1"/>
          </p:nvPr>
        </p:nvSpPr>
        <p:spPr>
          <a:xfrm>
            <a:off x="1190625" y="2082800"/>
            <a:ext cx="9810750" cy="3962400"/>
          </a:xfrm>
        </p:spPr>
        <p:txBody>
          <a:bodyPr>
            <a:normAutofit/>
          </a:bodyPr>
          <a:lstStyle/>
          <a:p>
            <a:pPr marL="342900" lvl="0" indent="-342900" algn="l">
              <a:lnSpc>
                <a:spcPct val="150000"/>
              </a:lnSpc>
              <a:buFont typeface="Arial" panose="020B0604020202020204" pitchFamily="34" charset="0"/>
              <a:buChar char="•"/>
            </a:pPr>
            <a:r>
              <a:rPr lang="nl-BE" sz="2400" dirty="0">
                <a:latin typeface="Open Sans" panose="020B0606030504020204" pitchFamily="34" charset="0"/>
                <a:ea typeface="Open Sans" panose="020B0606030504020204" pitchFamily="34" charset="0"/>
                <a:cs typeface="Open Sans" panose="020B0606030504020204" pitchFamily="34" charset="0"/>
              </a:rPr>
              <a:t>Geen signalen uitbuiting of controle merkbaar</a:t>
            </a:r>
          </a:p>
          <a:p>
            <a:pPr marL="342900" lvl="0" indent="-342900" algn="l">
              <a:lnSpc>
                <a:spcPct val="150000"/>
              </a:lnSpc>
              <a:buFont typeface="Arial" panose="020B0604020202020204" pitchFamily="34" charset="0"/>
              <a:buChar char="•"/>
            </a:pPr>
            <a:r>
              <a:rPr lang="nl-BE" sz="2400" dirty="0">
                <a:latin typeface="Open Sans" panose="020B0606030504020204" pitchFamily="34" charset="0"/>
                <a:ea typeface="Open Sans" panose="020B0606030504020204" pitchFamily="34" charset="0"/>
                <a:cs typeface="Open Sans" panose="020B0606030504020204" pitchFamily="34" charset="0"/>
              </a:rPr>
              <a:t>“Negatief assessment”</a:t>
            </a:r>
          </a:p>
          <a:p>
            <a:pPr marL="342900" lvl="0" indent="-342900" algn="l">
              <a:lnSpc>
                <a:spcPct val="150000"/>
              </a:lnSpc>
              <a:buFont typeface="Arial" panose="020B0604020202020204" pitchFamily="34" charset="0"/>
              <a:buChar char="•"/>
            </a:pPr>
            <a:r>
              <a:rPr lang="nl-BE" sz="2400" dirty="0">
                <a:latin typeface="Open Sans" panose="020B0606030504020204" pitchFamily="34" charset="0"/>
                <a:ea typeface="Open Sans" panose="020B0606030504020204" pitchFamily="34" charset="0"/>
                <a:cs typeface="Open Sans" panose="020B0606030504020204" pitchFamily="34" charset="0"/>
              </a:rPr>
              <a:t>Verschillende oorzaken</a:t>
            </a:r>
          </a:p>
          <a:p>
            <a:pPr marL="342900" lvl="0" indent="-342900" algn="l">
              <a:lnSpc>
                <a:spcPct val="150000"/>
              </a:lnSpc>
              <a:buFont typeface="Arial" panose="020B0604020202020204" pitchFamily="34" charset="0"/>
              <a:buChar char="•"/>
            </a:pPr>
            <a:r>
              <a:rPr lang="nl-BE" sz="2400" dirty="0" err="1">
                <a:latin typeface="Open Sans" panose="020B0606030504020204" pitchFamily="34" charset="0"/>
                <a:ea typeface="Open Sans" panose="020B0606030504020204" pitchFamily="34" charset="0"/>
                <a:cs typeface="Open Sans" panose="020B0606030504020204" pitchFamily="34" charset="0"/>
              </a:rPr>
              <a:t>Heraanmelding</a:t>
            </a:r>
            <a:r>
              <a:rPr lang="nl-BE" sz="2400" dirty="0">
                <a:latin typeface="Open Sans" panose="020B0606030504020204" pitchFamily="34" charset="0"/>
                <a:ea typeface="Open Sans" panose="020B0606030504020204" pitchFamily="34" charset="0"/>
                <a:cs typeface="Open Sans" panose="020B0606030504020204" pitchFamily="34" charset="0"/>
              </a:rPr>
              <a:t> te verwachten en mogelijk</a:t>
            </a:r>
          </a:p>
          <a:p>
            <a:pPr marL="342900" lvl="0" indent="-342900" algn="l">
              <a:lnSpc>
                <a:spcPct val="150000"/>
              </a:lnSpc>
              <a:buFont typeface="Arial" panose="020B0604020202020204" pitchFamily="34" charset="0"/>
              <a:buChar char="•"/>
            </a:pPr>
            <a:r>
              <a:rPr lang="nl-BE" sz="2400" dirty="0">
                <a:latin typeface="Open Sans" panose="020B0606030504020204" pitchFamily="34" charset="0"/>
                <a:ea typeface="Open Sans" panose="020B0606030504020204" pitchFamily="34" charset="0"/>
                <a:cs typeface="Open Sans" panose="020B0606030504020204" pitchFamily="34" charset="0"/>
              </a:rPr>
              <a:t>Advies </a:t>
            </a:r>
            <a:r>
              <a:rPr lang="nl-BE" sz="2400" dirty="0">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 doorverwijzen</a:t>
            </a:r>
            <a:endParaRPr lang="nl-BE" sz="24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06985945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5">
            <a:extLst>
              <a:ext uri="{FF2B5EF4-FFF2-40B4-BE49-F238E27FC236}">
                <a16:creationId xmlns:a16="http://schemas.microsoft.com/office/drawing/2014/main" id="{E41F1222-6AB9-C9A7-BF93-8D8F80E6422A}"/>
              </a:ext>
            </a:extLst>
          </p:cNvPr>
          <p:cNvPicPr>
            <a:picLocks noChangeAspect="1"/>
          </p:cNvPicPr>
          <p:nvPr/>
        </p:nvPicPr>
        <p:blipFill>
          <a:blip r:embed="rId3"/>
          <a:stretch>
            <a:fillRect/>
          </a:stretch>
        </p:blipFill>
        <p:spPr>
          <a:xfrm>
            <a:off x="1736710" y="1487573"/>
            <a:ext cx="1986671" cy="1986671"/>
          </a:xfrm>
          <a:prstGeom prst="rect">
            <a:avLst/>
          </a:prstGeom>
          <a:noFill/>
          <a:ln cap="flat">
            <a:noFill/>
          </a:ln>
        </p:spPr>
      </p:pic>
      <p:sp>
        <p:nvSpPr>
          <p:cNvPr id="5" name="Tijdelijke aanduiding voor tekst 4">
            <a:extLst>
              <a:ext uri="{FF2B5EF4-FFF2-40B4-BE49-F238E27FC236}">
                <a16:creationId xmlns:a16="http://schemas.microsoft.com/office/drawing/2014/main" id="{9D581737-6F74-F223-C879-F80819AC8462}"/>
              </a:ext>
            </a:extLst>
          </p:cNvPr>
          <p:cNvSpPr txBox="1">
            <a:spLocks noGrp="1"/>
          </p:cNvSpPr>
          <p:nvPr>
            <p:ph type="body" idx="1"/>
          </p:nvPr>
        </p:nvSpPr>
        <p:spPr>
          <a:xfrm>
            <a:off x="1190625" y="1022350"/>
            <a:ext cx="9810750" cy="520142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BE" sz="1800" b="1" i="0" u="none" strike="noStrike" kern="1200" cap="none" spc="0" baseline="0" dirty="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BE" sz="1800" b="1" i="0" u="none" strike="noStrike" kern="1200" cap="none" spc="0" baseline="0" dirty="0">
              <a:solidFill>
                <a:srgbClr val="000000"/>
              </a:solidFill>
              <a:uFillTx/>
              <a:latin typeface="Calibri"/>
            </a:endParaRPr>
          </a:p>
          <a:p>
            <a:pPr marL="3943349" marR="0" lvl="8" indent="-285750" algn="just"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nl-BE" sz="2400" b="0" i="0" u="none" strike="noStrike" kern="1200" cap="none" spc="0" baseline="0" dirty="0">
                <a:solidFill>
                  <a:srgbClr val="000000"/>
                </a:solidFill>
                <a:uFillTx/>
                <a:latin typeface="Open Sans" panose="020B0606030504020204" pitchFamily="34" charset="0"/>
                <a:ea typeface="Open Sans" panose="020B0606030504020204" pitchFamily="34" charset="0"/>
                <a:cs typeface="Open Sans" panose="020B0606030504020204" pitchFamily="34" charset="0"/>
              </a:rPr>
              <a:t>Slachtoffer zelf</a:t>
            </a:r>
            <a:r>
              <a:rPr lang="en-US" sz="2400" b="0" i="0" u="none" strike="noStrike" kern="1200" cap="none" spc="0" baseline="0" dirty="0">
                <a:solidFill>
                  <a:srgbClr val="000000"/>
                </a:solidFill>
                <a:uFillTx/>
                <a:latin typeface="Open Sans" panose="020B0606030504020204" pitchFamily="34" charset="0"/>
                <a:ea typeface="Open Sans" panose="020B0606030504020204" pitchFamily="34" charset="0"/>
                <a:cs typeface="Open Sans" panose="020B0606030504020204" pitchFamily="34" charset="0"/>
              </a:rPr>
              <a:t>​</a:t>
            </a:r>
          </a:p>
          <a:p>
            <a:pPr marL="3943349" marR="0" lvl="8" indent="-285750" algn="just"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nl-BE" sz="2400" b="0" i="0" u="none" strike="noStrike" kern="1200" cap="none" spc="0" baseline="0" dirty="0">
                <a:solidFill>
                  <a:srgbClr val="000000"/>
                </a:solidFill>
                <a:uFillTx/>
                <a:latin typeface="Open Sans" panose="020B0606030504020204" pitchFamily="34" charset="0"/>
                <a:ea typeface="Open Sans" panose="020B0606030504020204" pitchFamily="34" charset="0"/>
                <a:cs typeface="Open Sans" panose="020B0606030504020204" pitchFamily="34" charset="0"/>
              </a:rPr>
              <a:t>Justitie en politie</a:t>
            </a:r>
            <a:r>
              <a:rPr lang="en-US" sz="2400" b="0" i="0" u="none" strike="noStrike" kern="1200" cap="none" spc="0" baseline="0" dirty="0">
                <a:solidFill>
                  <a:srgbClr val="000000"/>
                </a:solidFill>
                <a:uFillTx/>
                <a:latin typeface="Open Sans" panose="020B0606030504020204" pitchFamily="34" charset="0"/>
                <a:ea typeface="Open Sans" panose="020B0606030504020204" pitchFamily="34" charset="0"/>
                <a:cs typeface="Open Sans" panose="020B0606030504020204" pitchFamily="34" charset="0"/>
              </a:rPr>
              <a:t>​</a:t>
            </a:r>
          </a:p>
          <a:p>
            <a:pPr marL="3943349" marR="0" lvl="8" indent="-285750" algn="just"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nl-BE" sz="2400" b="0" i="0" u="none" strike="noStrike" kern="1200" cap="none" spc="0" baseline="0" dirty="0">
                <a:solidFill>
                  <a:srgbClr val="000000"/>
                </a:solidFill>
                <a:uFillTx/>
                <a:latin typeface="Open Sans" panose="020B0606030504020204" pitchFamily="34" charset="0"/>
                <a:ea typeface="Open Sans" panose="020B0606030504020204" pitchFamily="34" charset="0"/>
                <a:cs typeface="Open Sans" panose="020B0606030504020204" pitchFamily="34" charset="0"/>
              </a:rPr>
              <a:t>Hulpverlening of context</a:t>
            </a:r>
            <a:endParaRPr lang="en-US" sz="2400" b="0" i="0" u="none" strike="noStrike" kern="1200" cap="none" spc="0" baseline="0" dirty="0">
              <a:solidFill>
                <a:srgbClr val="000000"/>
              </a:solidFill>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BE" sz="1800" b="0" i="0" u="none" strike="noStrike" kern="1200" cap="none" spc="0" baseline="0" dirty="0">
              <a:solidFill>
                <a:srgbClr val="000000"/>
              </a:solidFill>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BE" sz="1800" b="1" i="0" u="none" strike="noStrike" kern="1200" cap="none" spc="0" baseline="0" dirty="0">
              <a:solidFill>
                <a:srgbClr val="000000"/>
              </a:solidFill>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BE" sz="2800" b="1" i="0" u="none" strike="noStrike" kern="1200" cap="none" spc="0" baseline="0" dirty="0">
              <a:solidFill>
                <a:srgbClr val="000000"/>
              </a:solidFill>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BE" sz="2800" b="1" i="0" u="none" strike="noStrike" kern="1200" cap="none" spc="0" baseline="0" dirty="0">
                <a:solidFill>
                  <a:srgbClr val="000000"/>
                </a:solidFill>
                <a:uFillTx/>
                <a:latin typeface="Open Sans" panose="020B0606030504020204" pitchFamily="34" charset="0"/>
                <a:ea typeface="Open Sans" panose="020B0606030504020204" pitchFamily="34" charset="0"/>
                <a:cs typeface="Open Sans" panose="020B0606030504020204" pitchFamily="34" charset="0"/>
              </a:rPr>
              <a:t>Wanneer:</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BE" sz="1800" b="1" i="0" u="none" strike="noStrike" kern="1200" cap="none" spc="0" baseline="0" dirty="0">
                <a:solidFill>
                  <a:srgbClr val="000000"/>
                </a:solidFill>
                <a:uFillTx/>
                <a:latin typeface="Open Sans" panose="020B0606030504020204" pitchFamily="34" charset="0"/>
                <a:ea typeface="Open Sans" panose="020B0606030504020204" pitchFamily="34" charset="0"/>
                <a:cs typeface="Open Sans" panose="020B0606030504020204" pitchFamily="34" charset="0"/>
              </a:rPr>
              <a:t> </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nl-BE" sz="2400" kern="0" dirty="0">
                <a:solidFill>
                  <a:srgbClr val="000000"/>
                </a:solidFill>
                <a:latin typeface="Open Sans" panose="020B0606030504020204" pitchFamily="34" charset="0"/>
                <a:ea typeface="Open Sans" panose="020B0606030504020204" pitchFamily="34" charset="0"/>
                <a:cs typeface="Open Sans" panose="020B0606030504020204" pitchFamily="34" charset="0"/>
              </a:rPr>
              <a:t>V</a:t>
            </a:r>
            <a:r>
              <a:rPr lang="nl-BE" sz="2400" b="0" i="0" u="none" strike="noStrike" kern="1200" cap="none" spc="0" baseline="0" dirty="0">
                <a:solidFill>
                  <a:srgbClr val="000000"/>
                </a:solidFill>
                <a:uFillTx/>
                <a:latin typeface="Open Sans" panose="020B0606030504020204" pitchFamily="34" charset="0"/>
                <a:ea typeface="Open Sans" panose="020B0606030504020204" pitchFamily="34" charset="0"/>
                <a:cs typeface="Open Sans" panose="020B0606030504020204" pitchFamily="34" charset="0"/>
              </a:rPr>
              <a:t>ermoedens</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nl-BE" sz="2400" b="0" i="0" u="none" strike="noStrike" kern="1200" cap="none" spc="0" baseline="0" dirty="0">
                <a:solidFill>
                  <a:srgbClr val="000000"/>
                </a:solidFill>
                <a:uFillTx/>
                <a:latin typeface="Open Sans" panose="020B0606030504020204" pitchFamily="34" charset="0"/>
                <a:ea typeface="Open Sans" panose="020B0606030504020204" pitchFamily="34" charset="0"/>
                <a:cs typeface="Open Sans" panose="020B0606030504020204" pitchFamily="34" charset="0"/>
              </a:rPr>
              <a:t>“prostitutie” – “dwang” – “diensten aanbieden”</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nl-BE" sz="2400" b="0" i="0" u="none" strike="noStrike" kern="1200" cap="none" spc="0" baseline="0" dirty="0">
                <a:solidFill>
                  <a:srgbClr val="000000"/>
                </a:solidFill>
                <a:uFillTx/>
                <a:latin typeface="Open Sans" panose="020B0606030504020204" pitchFamily="34" charset="0"/>
                <a:ea typeface="Open Sans" panose="020B0606030504020204" pitchFamily="34" charset="0"/>
                <a:cs typeface="Open Sans" panose="020B0606030504020204" pitchFamily="34" charset="0"/>
              </a:rPr>
              <a:t>Situatie bespreken + plan van aanpak?</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nl-BE" sz="2400" b="0" i="0" u="none" strike="noStrike" kern="1200" cap="none" spc="0" baseline="0" dirty="0">
                <a:solidFill>
                  <a:srgbClr val="000000"/>
                </a:solidFill>
                <a:uFillTx/>
                <a:latin typeface="Open Sans" panose="020B0606030504020204" pitchFamily="34" charset="0"/>
                <a:ea typeface="Open Sans" panose="020B0606030504020204" pitchFamily="34" charset="0"/>
                <a:cs typeface="Open Sans" panose="020B0606030504020204" pitchFamily="34" charset="0"/>
              </a:rPr>
              <a:t>Twijfel? Bel of mail gerust.</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BE" sz="1800" b="0" i="0" u="none" strike="noStrike" kern="1200" cap="none" spc="0" baseline="0" dirty="0">
              <a:solidFill>
                <a:srgbClr val="000000"/>
              </a:solidFill>
              <a:uFillTx/>
              <a:latin typeface="Calibri"/>
            </a:endParaRPr>
          </a:p>
        </p:txBody>
      </p:sp>
    </p:spTree>
    <p:extLst>
      <p:ext uri="{BB962C8B-B14F-4D97-AF65-F5344CB8AC3E}">
        <p14:creationId xmlns:p14="http://schemas.microsoft.com/office/powerpoint/2010/main" val="177428207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11">
            <a:extLst>
              <a:ext uri="{FF2B5EF4-FFF2-40B4-BE49-F238E27FC236}">
                <a16:creationId xmlns:a16="http://schemas.microsoft.com/office/drawing/2014/main" id="{5E5CD8FF-35CD-749B-EEAF-692D74C84A5A}"/>
              </a:ext>
            </a:extLst>
          </p:cNvPr>
          <p:cNvSpPr txBox="1">
            <a:spLocks noGrp="1"/>
          </p:cNvSpPr>
          <p:nvPr>
            <p:ph type="body" idx="1"/>
          </p:nvPr>
        </p:nvSpPr>
        <p:spPr>
          <a:xfrm>
            <a:off x="1190625" y="749300"/>
            <a:ext cx="9810750" cy="4978400"/>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800" b="1" i="0" u="none" strike="noStrike" kern="1200" cap="none" spc="0" baseline="0" dirty="0">
                <a:solidFill>
                  <a:srgbClr val="000000"/>
                </a:solidFill>
                <a:uFillTx/>
                <a:latin typeface="Calibri" pitchFamily="34"/>
              </a:rPr>
              <a:t>23 DECEMBER 2016.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800" b="1" i="0" u="none" strike="noStrike" kern="1200" cap="none" spc="0" baseline="0" dirty="0">
              <a:solidFill>
                <a:srgbClr val="000000"/>
              </a:solidFill>
              <a:uFillTx/>
              <a:latin typeface="Calibri"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800" b="0" i="0" u="none" strike="noStrike" kern="1200" cap="none" spc="0" baseline="0" dirty="0">
                <a:solidFill>
                  <a:srgbClr val="000000"/>
                </a:solidFill>
                <a:uFillTx/>
                <a:latin typeface="Calibri" pitchFamily="34"/>
              </a:rPr>
              <a:t>Omzendbrief inzake de invoering van een multidisciplinaire </a:t>
            </a:r>
            <a:r>
              <a:rPr lang="nl-NL" sz="1800" b="1" i="0" u="sng" strike="noStrike" kern="1200" cap="none" spc="0" baseline="0" dirty="0">
                <a:solidFill>
                  <a:srgbClr val="000000"/>
                </a:solidFill>
                <a:uFillTx/>
                <a:latin typeface="Calibri" pitchFamily="34"/>
              </a:rPr>
              <a:t>samenwerking</a:t>
            </a:r>
            <a:r>
              <a:rPr lang="nl-NL" sz="1800" b="0" i="0" u="none" strike="noStrike" kern="1200" cap="none" spc="0" baseline="0" dirty="0">
                <a:solidFill>
                  <a:srgbClr val="000000"/>
                </a:solidFill>
                <a:uFillTx/>
                <a:latin typeface="Calibri" pitchFamily="34"/>
              </a:rPr>
              <a:t> met betrekking tot de slachtoffers van </a:t>
            </a:r>
            <a:r>
              <a:rPr lang="nl-NL" sz="1800" b="1" i="0" u="sng" strike="noStrike" kern="1200" cap="none" spc="0" baseline="0" dirty="0">
                <a:solidFill>
                  <a:srgbClr val="000000"/>
                </a:solidFill>
                <a:uFillTx/>
                <a:latin typeface="Calibri" pitchFamily="34"/>
              </a:rPr>
              <a:t>mensenhande</a:t>
            </a:r>
            <a:r>
              <a:rPr lang="nl-NL" sz="1800" b="1" i="0" u="none" strike="noStrike" kern="1200" cap="none" spc="0" baseline="0" dirty="0">
                <a:solidFill>
                  <a:srgbClr val="000000"/>
                </a:solidFill>
                <a:uFillTx/>
                <a:latin typeface="Calibri" pitchFamily="34"/>
              </a:rPr>
              <a:t>l</a:t>
            </a:r>
            <a:r>
              <a:rPr lang="nl-NL" sz="1800" b="0" i="0" u="none" strike="noStrike" kern="1200" cap="none" spc="0" baseline="0" dirty="0">
                <a:solidFill>
                  <a:srgbClr val="000000"/>
                </a:solidFill>
                <a:uFillTx/>
                <a:latin typeface="Calibri" pitchFamily="34"/>
              </a:rPr>
              <a:t> en/of van bepaalde zwaardere vormen van mensensmokkel (COLL 05/2017) </a:t>
            </a:r>
            <a:endParaRPr lang="nl-NL" sz="1800" b="1" i="0" u="none" strike="noStrike" kern="1200" cap="none" spc="0" baseline="0" dirty="0">
              <a:solidFill>
                <a:srgbClr val="000000"/>
              </a:solidFill>
              <a:uFillTx/>
              <a:latin typeface="Calibri"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800" b="0" i="0" u="none" strike="noStrike" kern="1200" cap="none" spc="0" baseline="0" dirty="0">
              <a:solidFill>
                <a:srgbClr val="000000"/>
              </a:solidFill>
              <a:uFillTx/>
              <a:latin typeface="Calibri"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800" b="0" i="0" u="none" strike="noStrike" kern="1200" cap="none" spc="0" baseline="0" dirty="0">
                <a:solidFill>
                  <a:srgbClr val="000000"/>
                </a:solidFill>
                <a:uFillTx/>
                <a:latin typeface="Calibri" pitchFamily="34"/>
              </a:rPr>
              <a:t>Art. M3. 3. Hoe te reageren op een mogelijk slachtoffer van mensenhandel en/of een slachtoffer van bepaalde zwaardere vormen van mensensmokkel ?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800" b="0" i="0" u="none" strike="noStrike" kern="1200" cap="none" spc="0" baseline="0" dirty="0">
              <a:solidFill>
                <a:srgbClr val="000000"/>
              </a:solidFill>
              <a:uFillTx/>
              <a:latin typeface="Calibri"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800" b="0" i="0" u="none" strike="noStrike" kern="1200" cap="none" spc="0" baseline="0" dirty="0">
                <a:solidFill>
                  <a:srgbClr val="000000"/>
                </a:solidFill>
                <a:uFillTx/>
                <a:latin typeface="Calibri" pitchFamily="34"/>
              </a:rPr>
              <a:t>3.3 Doorverwijzing van de slachtoffers</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NL" sz="1800" b="0" i="0" u="none" strike="noStrike" kern="1200" cap="none" spc="0" baseline="0" dirty="0">
                <a:solidFill>
                  <a:srgbClr val="000000"/>
                </a:solidFill>
                <a:uFillTx/>
                <a:latin typeface="Calibri" pitchFamily="34"/>
              </a:rPr>
              <a:t>De politiediensten en sociale inspectiediensten, de sociale diensten, de magistraat, de ambtenaren van douane en accijnzen, enz., </a:t>
            </a:r>
            <a:r>
              <a:rPr lang="nl-NL" sz="1800" b="1" i="0" u="sng" strike="noStrike" kern="1200" cap="none" spc="0" baseline="0" dirty="0">
                <a:solidFill>
                  <a:srgbClr val="000000"/>
                </a:solidFill>
                <a:uFillTx/>
                <a:latin typeface="Calibri" pitchFamily="34"/>
              </a:rPr>
              <a:t>verwijzen</a:t>
            </a:r>
            <a:r>
              <a:rPr lang="nl-NL" sz="1800" b="0" i="0" u="none" strike="noStrike" kern="1200" cap="none" spc="0" baseline="0" dirty="0">
                <a:solidFill>
                  <a:srgbClr val="000000"/>
                </a:solidFill>
                <a:uFillTx/>
                <a:latin typeface="Calibri" pitchFamily="34"/>
              </a:rPr>
              <a:t> het slachtoffer, ongeacht de nationaliteit</a:t>
            </a:r>
            <a:r>
              <a:rPr lang="nl-NL" sz="1800" b="1" i="0" u="none" strike="noStrike" kern="1200" cap="none" spc="0" baseline="0" dirty="0">
                <a:solidFill>
                  <a:srgbClr val="000000"/>
                </a:solidFill>
                <a:uFillTx/>
                <a:latin typeface="Calibri" pitchFamily="34"/>
              </a:rPr>
              <a:t>, </a:t>
            </a:r>
            <a:r>
              <a:rPr lang="nl-NL" sz="1800" b="1" i="0" u="sng" strike="noStrike" kern="1200" cap="none" spc="0" baseline="0" dirty="0">
                <a:solidFill>
                  <a:srgbClr val="000000"/>
                </a:solidFill>
                <a:uFillTx/>
                <a:latin typeface="Calibri" pitchFamily="34"/>
              </a:rPr>
              <a:t>zo snel mogelijk door naar een erkend gespecialiseerd opvangcentrum</a:t>
            </a:r>
            <a:r>
              <a:rPr lang="nl-NL" sz="1800" b="0" i="0" u="sng" strike="noStrike" kern="1200" cap="none" spc="0" baseline="0" dirty="0">
                <a:solidFill>
                  <a:srgbClr val="000000"/>
                </a:solidFill>
                <a:uFillTx/>
                <a:latin typeface="Calibri" pitchFamily="34"/>
              </a:rPr>
              <a:t>. </a:t>
            </a:r>
            <a:r>
              <a:rPr lang="nl-NL" sz="1800" b="0" i="0" u="none" strike="noStrike" kern="1200" cap="none" spc="0" baseline="0" dirty="0">
                <a:solidFill>
                  <a:srgbClr val="000000"/>
                </a:solidFill>
                <a:uFillTx/>
                <a:latin typeface="Calibri" pitchFamily="34"/>
              </a:rPr>
              <a:t>Dat kan ook gebeuren via andere eerstelijnsdiensten zoals een sociale dienst, een voogd, de medische sector, enz. Deze erkende gespecialiseerde opvangcentra zijn het best geplaatst om een vertrouwelijk klimaat te creëren voor het vermoedelijke slachtoffer.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NL" sz="1800" b="1" i="0" u="none" strike="noStrike" kern="1200" cap="none" spc="0" baseline="0" dirty="0">
              <a:solidFill>
                <a:srgbClr val="000000"/>
              </a:solidFill>
              <a:uFillTx/>
              <a:latin typeface="Calibri" pitchFamily="34"/>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BE" sz="1800" b="0" i="0" u="none" strike="noStrike" kern="1200" cap="none" spc="0" baseline="0" dirty="0">
                <a:solidFill>
                  <a:srgbClr val="000000"/>
                </a:solidFill>
                <a:uFillTx/>
                <a:latin typeface="Calibri"/>
                <a:cs typeface="Times New Roman" pitchFamily="18"/>
              </a:rPr>
              <a:t>Art. SW 458 Beroepsgeheim </a:t>
            </a:r>
            <a:r>
              <a:rPr lang="nl-BE" sz="1800" b="1" i="0" u="sng" strike="noStrike" kern="1200" cap="none" spc="0" baseline="0" dirty="0">
                <a:solidFill>
                  <a:srgbClr val="000000"/>
                </a:solidFill>
                <a:uFillTx/>
                <a:latin typeface="Calibri"/>
                <a:cs typeface="Times New Roman" pitchFamily="18"/>
              </a:rPr>
              <a:t>(zwijgplicht)</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BE" sz="1800" b="0" i="0" u="none" strike="noStrike" kern="1200" cap="none" spc="0" baseline="0" dirty="0">
              <a:solidFill>
                <a:srgbClr val="000000"/>
              </a:solidFill>
              <a:uFillTx/>
              <a:latin typeface="Calibri"/>
              <a:cs typeface="Times New Roman" pitchFamily="18"/>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BE" sz="1800" b="0" i="0" u="none" strike="noStrike" kern="1200" cap="none" spc="0" baseline="0" dirty="0">
                <a:solidFill>
                  <a:srgbClr val="000000"/>
                </a:solidFill>
                <a:uFillTx/>
                <a:latin typeface="Calibri"/>
                <a:cs typeface="Times New Roman" pitchFamily="18"/>
              </a:rPr>
              <a:t>Art. SW 458bis: Meldingsplicht </a:t>
            </a:r>
            <a:r>
              <a:rPr lang="nl-BE" sz="1800" b="1" i="0" u="sng" strike="noStrike" kern="1200" cap="none" spc="0" baseline="0" dirty="0">
                <a:solidFill>
                  <a:srgbClr val="000000"/>
                </a:solidFill>
                <a:uFillTx/>
                <a:latin typeface="Calibri"/>
                <a:cs typeface="Times New Roman" pitchFamily="18"/>
              </a:rPr>
              <a:t>(spreekplicht)</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BE" sz="1600" b="0" i="0" u="none" strike="noStrike" kern="1200" cap="none" spc="0" baseline="0" dirty="0">
                <a:solidFill>
                  <a:srgbClr val="FFFFFF"/>
                </a:solidFill>
                <a:uFillTx/>
                <a:latin typeface="Calibri"/>
                <a:cs typeface="Times New Roman" pitchFamily="18"/>
              </a:rPr>
              <a:t>Art. SW 433quinquies valt hieronder!</a:t>
            </a:r>
          </a:p>
        </p:txBody>
      </p:sp>
    </p:spTree>
    <p:extLst>
      <p:ext uri="{BB962C8B-B14F-4D97-AF65-F5344CB8AC3E}">
        <p14:creationId xmlns:p14="http://schemas.microsoft.com/office/powerpoint/2010/main" val="1287265113"/>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C27631-D10F-CB5F-A5FA-ABC49B440EBF}"/>
              </a:ext>
            </a:extLst>
          </p:cNvPr>
          <p:cNvSpPr>
            <a:spLocks noGrp="1"/>
          </p:cNvSpPr>
          <p:nvPr>
            <p:ph type="title"/>
          </p:nvPr>
        </p:nvSpPr>
        <p:spPr>
          <a:xfrm>
            <a:off x="1190625" y="964405"/>
            <a:ext cx="9810750" cy="1004096"/>
          </a:xfrm>
        </p:spPr>
        <p:txBody>
          <a:bodyPr/>
          <a:lstStyle/>
          <a:p>
            <a:r>
              <a:rPr lang="nl-NL" b="1" dirty="0">
                <a:latin typeface="Open Sans" panose="020B0606030504020204" pitchFamily="34" charset="0"/>
                <a:ea typeface="Open Sans" panose="020B0606030504020204" pitchFamily="34" charset="0"/>
                <a:cs typeface="Open Sans" panose="020B0606030504020204" pitchFamily="34" charset="0"/>
              </a:rPr>
              <a:t>Checklist fout vriendje</a:t>
            </a:r>
            <a:endParaRPr lang="nl-BE" b="1"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jdelijke aanduiding voor tekst 2">
            <a:extLst>
              <a:ext uri="{FF2B5EF4-FFF2-40B4-BE49-F238E27FC236}">
                <a16:creationId xmlns:a16="http://schemas.microsoft.com/office/drawing/2014/main" id="{87FB51BC-8D25-45C4-4D52-BB09565077A1}"/>
              </a:ext>
            </a:extLst>
          </p:cNvPr>
          <p:cNvSpPr>
            <a:spLocks noGrp="1"/>
          </p:cNvSpPr>
          <p:nvPr>
            <p:ph type="body" idx="1"/>
          </p:nvPr>
        </p:nvSpPr>
        <p:spPr>
          <a:xfrm>
            <a:off x="1190625" y="2174379"/>
            <a:ext cx="9810750" cy="2509242"/>
          </a:xfrm>
        </p:spPr>
        <p:txBody>
          <a:bodyPr/>
          <a:lstStyle/>
          <a:p>
            <a:pPr algn="l"/>
            <a:r>
              <a:rPr lang="nl-BE" dirty="0">
                <a:hlinkClick r:id="rId2"/>
              </a:rPr>
              <a:t>https://www.payoke.be/wp-content/uploads/2022/12/Checklist-ken-je-een-slachtoffer-tienerpooier-loverboy.png</a:t>
            </a:r>
            <a:endParaRPr lang="nl-BE" dirty="0"/>
          </a:p>
          <a:p>
            <a:pPr algn="l"/>
            <a:endParaRPr lang="nl-BE" dirty="0"/>
          </a:p>
        </p:txBody>
      </p:sp>
    </p:spTree>
    <p:extLst>
      <p:ext uri="{BB962C8B-B14F-4D97-AF65-F5344CB8AC3E}">
        <p14:creationId xmlns:p14="http://schemas.microsoft.com/office/powerpoint/2010/main" val="4045137218"/>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5">
            <a:extLst>
              <a:ext uri="{FF2B5EF4-FFF2-40B4-BE49-F238E27FC236}">
                <a16:creationId xmlns:a16="http://schemas.microsoft.com/office/drawing/2014/main" id="{E652E2A6-8795-294F-A3A9-D969BDD4DE6B}"/>
              </a:ext>
            </a:extLst>
          </p:cNvPr>
          <p:cNvSpPr txBox="1">
            <a:spLocks noGrp="1"/>
          </p:cNvSpPr>
          <p:nvPr>
            <p:ph type="body" idx="1"/>
          </p:nvPr>
        </p:nvSpPr>
        <p:spPr>
          <a:xfrm>
            <a:off x="1190625" y="1874728"/>
            <a:ext cx="9810750" cy="310854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BE" sz="2800" b="1" i="0" u="none" strike="noStrike" kern="1200" cap="none" spc="0" baseline="0" dirty="0">
                <a:solidFill>
                  <a:srgbClr val="000000"/>
                </a:solidFill>
                <a:uFillTx/>
                <a:latin typeface="Open Sans" panose="020B0606030504020204" pitchFamily="34" charset="0"/>
                <a:ea typeface="Open Sans" panose="020B0606030504020204" pitchFamily="34" charset="0"/>
                <a:cs typeface="Open Sans" panose="020B0606030504020204" pitchFamily="34" charset="0"/>
              </a:rPr>
              <a:t>Contactgegevens:</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BE" sz="2800" b="0" i="0" u="none" strike="noStrike" kern="1200" cap="none" spc="0" baseline="0" dirty="0">
              <a:solidFill>
                <a:srgbClr val="000000"/>
              </a:solidFill>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BE" sz="2800" b="0" i="0" u="none" strike="noStrike" kern="1200" cap="none" spc="0" baseline="0" dirty="0" err="1">
                <a:solidFill>
                  <a:srgbClr val="000000"/>
                </a:solidFill>
                <a:uFillTx/>
                <a:latin typeface="Open Sans" panose="020B0606030504020204" pitchFamily="34" charset="0"/>
                <a:ea typeface="Open Sans" panose="020B0606030504020204" pitchFamily="34" charset="0"/>
                <a:cs typeface="Open Sans" panose="020B0606030504020204" pitchFamily="34" charset="0"/>
              </a:rPr>
              <a:t>Payoke</a:t>
            </a:r>
            <a:endParaRPr lang="nl-BE" sz="2800" b="0" i="0" u="none" strike="noStrike" kern="1200" cap="none" spc="0" baseline="0" dirty="0">
              <a:solidFill>
                <a:srgbClr val="000000"/>
              </a:solidFill>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BE" sz="2800" b="0" i="0" u="none" strike="noStrike" kern="1200" cap="none" spc="0" baseline="0" dirty="0">
                <a:solidFill>
                  <a:srgbClr val="000000"/>
                </a:solidFill>
                <a:uFillTx/>
                <a:latin typeface="Open Sans" panose="020B0606030504020204" pitchFamily="34" charset="0"/>
                <a:ea typeface="Open Sans" panose="020B0606030504020204" pitchFamily="34" charset="0"/>
                <a:cs typeface="Open Sans" panose="020B0606030504020204" pitchFamily="34" charset="0"/>
              </a:rPr>
              <a:t>Tijdens renovaties: Italiëlei 98 A, 2000 Antwerpen.</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BE" sz="2800" b="0" i="0" u="none" strike="noStrike" kern="1200" cap="none" spc="0" baseline="0" dirty="0">
              <a:solidFill>
                <a:srgbClr val="000000"/>
              </a:solidFill>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BE" sz="2800" b="0" i="0" u="none" strike="noStrike" kern="1200" cap="none" spc="0" baseline="0" dirty="0">
                <a:solidFill>
                  <a:srgbClr val="000000"/>
                </a:solidFill>
                <a:uFillTx/>
                <a:latin typeface="Open Sans" panose="020B0606030504020204" pitchFamily="34" charset="0"/>
                <a:ea typeface="Open Sans" panose="020B0606030504020204" pitchFamily="34" charset="0"/>
                <a:cs typeface="Open Sans" panose="020B0606030504020204" pitchFamily="34" charset="0"/>
              </a:rPr>
              <a:t>03/201 16 90</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BE" sz="2800" b="0" i="0" u="none" strike="noStrike" kern="1200" cap="none" spc="0" baseline="0" dirty="0">
                <a:solidFill>
                  <a:srgbClr val="000000"/>
                </a:solidFill>
                <a:uFillTx/>
                <a:latin typeface="Open Sans" panose="020B0606030504020204" pitchFamily="34" charset="0"/>
                <a:ea typeface="Open Sans" panose="020B0606030504020204" pitchFamily="34" charset="0"/>
                <a:cs typeface="Open Sans" panose="020B0606030504020204" pitchFamily="34" charset="0"/>
              </a:rPr>
              <a:t>TraffickingLBTP@payoke.be</a:t>
            </a:r>
          </a:p>
        </p:txBody>
      </p:sp>
    </p:spTree>
    <p:extLst>
      <p:ext uri="{BB962C8B-B14F-4D97-AF65-F5344CB8AC3E}">
        <p14:creationId xmlns:p14="http://schemas.microsoft.com/office/powerpoint/2010/main" val="2589110378"/>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a:extLst>
              <a:ext uri="{FF2B5EF4-FFF2-40B4-BE49-F238E27FC236}">
                <a16:creationId xmlns:a16="http://schemas.microsoft.com/office/drawing/2014/main" id="{7E42164F-360F-CFB8-912F-3562330077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29952"/>
            <a:ext cx="3033713" cy="426754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BA34695C-DBE6-88C9-6630-0091681283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4413" y="1129949"/>
            <a:ext cx="3200662" cy="4267549"/>
          </a:xfrm>
          <a:prstGeom prst="rect">
            <a:avLst/>
          </a:prstGeom>
          <a:noFill/>
          <a:extLst>
            <a:ext uri="{909E8E84-426E-40DD-AFC4-6F175D3DCCD1}">
              <a14:hiddenFill xmlns:a14="http://schemas.microsoft.com/office/drawing/2010/main">
                <a:solidFill>
                  <a:srgbClr val="FFFFFF"/>
                </a:solidFill>
              </a14:hiddenFill>
            </a:ext>
          </a:extLst>
        </p:spPr>
      </p:pic>
      <p:pic>
        <p:nvPicPr>
          <p:cNvPr id="3" name="Afbeelding 2" descr="Afbeelding met buiten, persoon, mensen, poseren&#10;&#10;Automatisch gegenereerde beschrijving">
            <a:extLst>
              <a:ext uri="{FF2B5EF4-FFF2-40B4-BE49-F238E27FC236}">
                <a16:creationId xmlns:a16="http://schemas.microsoft.com/office/drawing/2014/main" id="{897292F1-6B17-84E4-1A22-7E090DB752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49531" y="0"/>
            <a:ext cx="5142469" cy="6858000"/>
          </a:xfrm>
          <a:prstGeom prst="rect">
            <a:avLst/>
          </a:prstGeom>
        </p:spPr>
      </p:pic>
    </p:spTree>
    <p:extLst>
      <p:ext uri="{BB962C8B-B14F-4D97-AF65-F5344CB8AC3E}">
        <p14:creationId xmlns:p14="http://schemas.microsoft.com/office/powerpoint/2010/main" val="1451565162"/>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4D3C34-6E47-860B-C894-FC7518CA9B1C}"/>
              </a:ext>
            </a:extLst>
          </p:cNvPr>
          <p:cNvSpPr>
            <a:spLocks noGrp="1"/>
          </p:cNvSpPr>
          <p:nvPr>
            <p:ph type="ctrTitle"/>
          </p:nvPr>
        </p:nvSpPr>
        <p:spPr/>
        <p:txBody>
          <a:bodyPr/>
          <a:lstStyle/>
          <a:p>
            <a:endParaRPr lang="nl-BE"/>
          </a:p>
        </p:txBody>
      </p:sp>
    </p:spTree>
    <p:extLst>
      <p:ext uri="{BB962C8B-B14F-4D97-AF65-F5344CB8AC3E}">
        <p14:creationId xmlns:p14="http://schemas.microsoft.com/office/powerpoint/2010/main" val="13562632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C90A93-B951-3B2A-717B-44AD18269920}"/>
              </a:ext>
            </a:extLst>
          </p:cNvPr>
          <p:cNvSpPr>
            <a:spLocks noGrp="1"/>
          </p:cNvSpPr>
          <p:nvPr>
            <p:ph type="title"/>
          </p:nvPr>
        </p:nvSpPr>
        <p:spPr/>
        <p:txBody>
          <a:bodyPr/>
          <a:lstStyle/>
          <a:p>
            <a:endParaRPr lang="nl-BE"/>
          </a:p>
        </p:txBody>
      </p:sp>
      <p:sp>
        <p:nvSpPr>
          <p:cNvPr id="3" name="Tijdelijke aanduiding voor tekst 2">
            <a:extLst>
              <a:ext uri="{FF2B5EF4-FFF2-40B4-BE49-F238E27FC236}">
                <a16:creationId xmlns:a16="http://schemas.microsoft.com/office/drawing/2014/main" id="{C0333896-EFC8-5792-0451-C0906FD017E4}"/>
              </a:ext>
            </a:extLst>
          </p:cNvPr>
          <p:cNvSpPr>
            <a:spLocks noGrp="1"/>
          </p:cNvSpPr>
          <p:nvPr>
            <p:ph type="body" idx="1"/>
          </p:nvPr>
        </p:nvSpPr>
        <p:spPr/>
        <p:txBody>
          <a:bodyPr/>
          <a:lstStyle/>
          <a:p>
            <a:endParaRPr lang="nl-BE"/>
          </a:p>
        </p:txBody>
      </p:sp>
      <p:pic>
        <p:nvPicPr>
          <p:cNvPr id="4" name="UwQfFQB3ywI">
            <a:extLst>
              <a:ext uri="{FF2B5EF4-FFF2-40B4-BE49-F238E27FC236}">
                <a16:creationId xmlns:a16="http://schemas.microsoft.com/office/drawing/2014/main" id="{E66110B2-B935-6780-54D6-10BB2FD0B2CC}"/>
              </a:ext>
            </a:extLst>
          </p:cNvPr>
          <p:cNvPicPr>
            <a:picLocks noRot="1" noChangeAspect="1"/>
          </p:cNvPicPr>
          <p:nvPr>
            <a:videoFile r:link="rId1"/>
          </p:nvPr>
        </p:nvPicPr>
        <p:blipFill>
          <a:blip r:embed="rId3"/>
          <a:stretch>
            <a:fillRect/>
          </a:stretch>
        </p:blipFill>
        <p:spPr>
          <a:xfrm>
            <a:off x="1347669" y="964404"/>
            <a:ext cx="9653706" cy="5430209"/>
          </a:xfrm>
          <a:prstGeom prst="rect">
            <a:avLst/>
          </a:prstGeom>
        </p:spPr>
      </p:pic>
    </p:spTree>
    <p:extLst>
      <p:ext uri="{BB962C8B-B14F-4D97-AF65-F5344CB8AC3E}">
        <p14:creationId xmlns:p14="http://schemas.microsoft.com/office/powerpoint/2010/main" val="1032876418"/>
      </p:ext>
    </p:extLst>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8">
            <a:extLst>
              <a:ext uri="{FF2B5EF4-FFF2-40B4-BE49-F238E27FC236}">
                <a16:creationId xmlns:a16="http://schemas.microsoft.com/office/drawing/2014/main" id="{915B81D9-7231-39E9-9AD5-31098D9B3930}"/>
              </a:ext>
            </a:extLst>
          </p:cNvPr>
          <p:cNvSpPr txBox="1">
            <a:spLocks noGrp="1"/>
          </p:cNvSpPr>
          <p:nvPr>
            <p:ph type="title"/>
          </p:nvPr>
        </p:nvSpPr>
        <p:spPr>
          <a:xfrm>
            <a:off x="860425" y="771526"/>
            <a:ext cx="9810750" cy="1617541"/>
          </a:xfrm>
        </p:spPr>
        <p:txBody>
          <a:bodyPr/>
          <a:lstStyle/>
          <a:p>
            <a:pPr lvl="0"/>
            <a:r>
              <a:rPr lang="nl-BE" b="1" dirty="0">
                <a:latin typeface="Open Sans" panose="020B0606030504020204" pitchFamily="34" charset="0"/>
                <a:ea typeface="Open Sans" panose="020B0606030504020204" pitchFamily="34" charset="0"/>
                <a:cs typeface="Open Sans" panose="020B0606030504020204" pitchFamily="34" charset="0"/>
              </a:rPr>
              <a:t>Peiling:</a:t>
            </a:r>
          </a:p>
        </p:txBody>
      </p:sp>
      <p:sp>
        <p:nvSpPr>
          <p:cNvPr id="5" name="Tijdelijke aanduiding voor inhoud 2">
            <a:extLst>
              <a:ext uri="{FF2B5EF4-FFF2-40B4-BE49-F238E27FC236}">
                <a16:creationId xmlns:a16="http://schemas.microsoft.com/office/drawing/2014/main" id="{D31F5AAB-5993-E42B-7CD6-31EBD21B0E9B}"/>
              </a:ext>
            </a:extLst>
          </p:cNvPr>
          <p:cNvSpPr txBox="1">
            <a:spLocks noGrp="1"/>
          </p:cNvSpPr>
          <p:nvPr>
            <p:ph type="body" idx="1"/>
          </p:nvPr>
        </p:nvSpPr>
        <p:spPr>
          <a:xfrm>
            <a:off x="1190625" y="2643067"/>
            <a:ext cx="9810750" cy="2509837"/>
          </a:xfrm>
        </p:spPr>
        <p:txBody>
          <a:bodyPr>
            <a:normAutofit/>
          </a:bodyPr>
          <a:lstStyle/>
          <a:p>
            <a:pPr marL="0" lvl="0" indent="0">
              <a:buNone/>
            </a:pPr>
            <a:endParaRPr lang="en-US" sz="3200" dirty="0"/>
          </a:p>
          <a:p>
            <a:pPr marL="457200" lvl="1" indent="0">
              <a:buNone/>
            </a:pPr>
            <a:r>
              <a:rPr lang="nl-BE" sz="3600" dirty="0">
                <a:latin typeface="Open Sans" panose="020B0606030504020204" pitchFamily="34" charset="0"/>
                <a:ea typeface="Open Sans" panose="020B0606030504020204" pitchFamily="34" charset="0"/>
                <a:cs typeface="Open Sans" panose="020B0606030504020204" pitchFamily="34" charset="0"/>
              </a:rPr>
              <a:t>Hoeveel procent van de meisjes uit jeugdinstellingen komt in aanraking met tienerpooiers?</a:t>
            </a:r>
            <a:endParaRPr lang="nl-BE" sz="3600" dirty="0">
              <a:solidFill>
                <a:srgbClr val="FFFFFF"/>
              </a:solidFill>
              <a:latin typeface="Open Sans" panose="020B0606030504020204" pitchFamily="34" charset="0"/>
              <a:ea typeface="Open Sans" panose="020B0606030504020204" pitchFamily="34" charset="0"/>
              <a:cs typeface="Open Sans" panose="020B0606030504020204" pitchFamily="34" charset="0"/>
            </a:endParaRPr>
          </a:p>
          <a:p>
            <a:pPr marL="0" lvl="0" indent="0">
              <a:buNone/>
            </a:pPr>
            <a:endParaRPr lang="nl-BE" sz="3200" dirty="0"/>
          </a:p>
        </p:txBody>
      </p:sp>
    </p:spTree>
    <p:extLst>
      <p:ext uri="{BB962C8B-B14F-4D97-AF65-F5344CB8AC3E}">
        <p14:creationId xmlns:p14="http://schemas.microsoft.com/office/powerpoint/2010/main" val="179014731"/>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8">
            <a:extLst>
              <a:ext uri="{FF2B5EF4-FFF2-40B4-BE49-F238E27FC236}">
                <a16:creationId xmlns:a16="http://schemas.microsoft.com/office/drawing/2014/main" id="{CD502683-3E6F-9315-1886-875B7B57B445}"/>
              </a:ext>
            </a:extLst>
          </p:cNvPr>
          <p:cNvSpPr txBox="1">
            <a:spLocks noGrp="1"/>
          </p:cNvSpPr>
          <p:nvPr>
            <p:ph type="title"/>
          </p:nvPr>
        </p:nvSpPr>
        <p:spPr>
          <a:xfrm>
            <a:off x="588742" y="1484473"/>
            <a:ext cx="9810750" cy="784225"/>
          </a:xfrm>
        </p:spPr>
        <p:txBody>
          <a:bodyPr/>
          <a:lstStyle/>
          <a:p>
            <a:pPr lvl="0"/>
            <a:r>
              <a:rPr lang="nl-BE" b="1" dirty="0">
                <a:latin typeface="Open Sans" panose="020B0606030504020204" pitchFamily="34" charset="0"/>
                <a:ea typeface="Open Sans" panose="020B0606030504020204" pitchFamily="34" charset="0"/>
                <a:cs typeface="Open Sans" panose="020B0606030504020204" pitchFamily="34" charset="0"/>
              </a:rPr>
              <a:t>Onderzoek Child Focus 2015</a:t>
            </a:r>
          </a:p>
        </p:txBody>
      </p:sp>
      <p:sp>
        <p:nvSpPr>
          <p:cNvPr id="12" name="Tijdelijke aanduiding voor inhoud 2">
            <a:extLst>
              <a:ext uri="{FF2B5EF4-FFF2-40B4-BE49-F238E27FC236}">
                <a16:creationId xmlns:a16="http://schemas.microsoft.com/office/drawing/2014/main" id="{DAD4CF3B-F93A-5156-2FE3-4D224F30582B}"/>
              </a:ext>
            </a:extLst>
          </p:cNvPr>
          <p:cNvSpPr txBox="1">
            <a:spLocks/>
          </p:cNvSpPr>
          <p:nvPr/>
        </p:nvSpPr>
        <p:spPr>
          <a:xfrm>
            <a:off x="588742" y="2666947"/>
            <a:ext cx="9117454" cy="3781190"/>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0"/>
              </a:spcBef>
              <a:buSzTx/>
              <a:buFont typeface="Arial" panose="020B0604020202020204" pitchFamily="34" charset="0"/>
              <a:buNone/>
              <a:defRPr sz="2250" b="0" i="0" kern="1200">
                <a:solidFill>
                  <a:schemeClr val="tx1"/>
                </a:solidFill>
                <a:latin typeface="Fira Sans Light" panose="020B0403050000020004" pitchFamily="34" charset="0"/>
                <a:ea typeface="+mn-ea"/>
                <a:cs typeface="+mn-cs"/>
              </a:defRPr>
            </a:lvl1pPr>
            <a:lvl2pPr marL="0" indent="0" algn="ctr" defTabSz="914400" rtl="0" eaLnBrk="1" latinLnBrk="0" hangingPunct="1">
              <a:lnSpc>
                <a:spcPct val="90000"/>
              </a:lnSpc>
              <a:spcBef>
                <a:spcPts val="0"/>
              </a:spcBef>
              <a:buSzTx/>
              <a:buFont typeface="Arial" panose="020B0604020202020204" pitchFamily="34" charset="0"/>
              <a:buNone/>
              <a:defRPr sz="2250" kern="1200">
                <a:solidFill>
                  <a:schemeClr val="tx1"/>
                </a:solidFill>
                <a:latin typeface="+mn-lt"/>
                <a:ea typeface="+mn-ea"/>
                <a:cs typeface="+mn-cs"/>
              </a:defRPr>
            </a:lvl2pPr>
            <a:lvl3pPr marL="0" indent="0" algn="ctr" defTabSz="914400" rtl="0" eaLnBrk="1" latinLnBrk="0" hangingPunct="1">
              <a:lnSpc>
                <a:spcPct val="90000"/>
              </a:lnSpc>
              <a:spcBef>
                <a:spcPts val="0"/>
              </a:spcBef>
              <a:buSzTx/>
              <a:buFont typeface="Arial" panose="020B0604020202020204" pitchFamily="34" charset="0"/>
              <a:buNone/>
              <a:defRPr sz="2250" kern="1200">
                <a:solidFill>
                  <a:schemeClr val="tx1"/>
                </a:solidFill>
                <a:latin typeface="+mn-lt"/>
                <a:ea typeface="+mn-ea"/>
                <a:cs typeface="+mn-cs"/>
              </a:defRPr>
            </a:lvl3pPr>
            <a:lvl4pPr marL="0" indent="0" algn="ctr" defTabSz="914400" rtl="0" eaLnBrk="1" latinLnBrk="0" hangingPunct="1">
              <a:lnSpc>
                <a:spcPct val="90000"/>
              </a:lnSpc>
              <a:spcBef>
                <a:spcPts val="0"/>
              </a:spcBef>
              <a:buSzTx/>
              <a:buFont typeface="Arial" panose="020B0604020202020204" pitchFamily="34" charset="0"/>
              <a:buNone/>
              <a:defRPr sz="2250" kern="1200">
                <a:solidFill>
                  <a:schemeClr val="tx1"/>
                </a:solidFill>
                <a:latin typeface="+mn-lt"/>
                <a:ea typeface="+mn-ea"/>
                <a:cs typeface="+mn-cs"/>
              </a:defRPr>
            </a:lvl4pPr>
            <a:lvl5pPr marL="0" indent="0" algn="ctr" defTabSz="914400" rtl="0" eaLnBrk="1" latinLnBrk="0" hangingPunct="1">
              <a:lnSpc>
                <a:spcPct val="90000"/>
              </a:lnSpc>
              <a:spcBef>
                <a:spcPts val="0"/>
              </a:spcBef>
              <a:buSzTx/>
              <a:buFont typeface="Arial" panose="020B0604020202020204" pitchFamily="34" charset="0"/>
              <a:buNone/>
              <a:defRPr sz="22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gn="l">
              <a:buFont typeface="Arial" panose="020B0604020202020204" pitchFamily="34" charset="0"/>
              <a:buChar char="•"/>
            </a:pPr>
            <a:r>
              <a:rPr lang="en-US" sz="3200" dirty="0">
                <a:latin typeface="Open Sans" panose="020B0606030504020204" pitchFamily="34" charset="0"/>
                <a:ea typeface="Open Sans" panose="020B0606030504020204" pitchFamily="34" charset="0"/>
                <a:cs typeface="Open Sans" panose="020B0606030504020204" pitchFamily="34" charset="0"/>
              </a:rPr>
              <a:t>40 à 50% </a:t>
            </a:r>
            <a:r>
              <a:rPr lang="en-US" sz="3200" dirty="0" err="1">
                <a:latin typeface="Open Sans" panose="020B0606030504020204" pitchFamily="34" charset="0"/>
                <a:ea typeface="Open Sans" panose="020B0606030504020204" pitchFamily="34" charset="0"/>
                <a:cs typeface="Open Sans" panose="020B0606030504020204" pitchFamily="34" charset="0"/>
              </a:rPr>
              <a:t>meisjes</a:t>
            </a:r>
            <a:r>
              <a:rPr lang="en-US" sz="3200" dirty="0">
                <a:latin typeface="Open Sans" panose="020B0606030504020204" pitchFamily="34" charset="0"/>
                <a:ea typeface="Open Sans" panose="020B0606030504020204" pitchFamily="34" charset="0"/>
                <a:cs typeface="Open Sans" panose="020B0606030504020204" pitchFamily="34" charset="0"/>
              </a:rPr>
              <a:t> </a:t>
            </a:r>
            <a:r>
              <a:rPr lang="en-US" sz="3200" dirty="0" err="1">
                <a:latin typeface="Open Sans" panose="020B0606030504020204" pitchFamily="34" charset="0"/>
                <a:ea typeface="Open Sans" panose="020B0606030504020204" pitchFamily="34" charset="0"/>
                <a:cs typeface="Open Sans" panose="020B0606030504020204" pitchFamily="34" charset="0"/>
              </a:rPr>
              <a:t>uit</a:t>
            </a:r>
            <a:r>
              <a:rPr lang="en-US" sz="3200" dirty="0">
                <a:latin typeface="Open Sans" panose="020B0606030504020204" pitchFamily="34" charset="0"/>
                <a:ea typeface="Open Sans" panose="020B0606030504020204" pitchFamily="34" charset="0"/>
                <a:cs typeface="Open Sans" panose="020B0606030504020204" pitchFamily="34" charset="0"/>
              </a:rPr>
              <a:t> </a:t>
            </a:r>
            <a:r>
              <a:rPr lang="en-US" sz="3200" dirty="0" err="1">
                <a:latin typeface="Open Sans" panose="020B0606030504020204" pitchFamily="34" charset="0"/>
                <a:ea typeface="Open Sans" panose="020B0606030504020204" pitchFamily="34" charset="0"/>
                <a:cs typeface="Open Sans" panose="020B0606030504020204" pitchFamily="34" charset="0"/>
              </a:rPr>
              <a:t>jeugdzorg</a:t>
            </a:r>
            <a:endParaRPr lang="en-US" sz="3200" dirty="0">
              <a:latin typeface="Open Sans" panose="020B0606030504020204" pitchFamily="34" charset="0"/>
              <a:ea typeface="Open Sans" panose="020B0606030504020204" pitchFamily="34" charset="0"/>
              <a:cs typeface="Open Sans" panose="020B0606030504020204" pitchFamily="34" charset="0"/>
            </a:endParaRPr>
          </a:p>
          <a:p>
            <a:pPr algn="l"/>
            <a:endParaRPr lang="en-US" sz="3200" dirty="0">
              <a:latin typeface="Open Sans" panose="020B0606030504020204" pitchFamily="34" charset="0"/>
              <a:ea typeface="Open Sans" panose="020B0606030504020204" pitchFamily="34" charset="0"/>
              <a:cs typeface="Open Sans" panose="020B0606030504020204" pitchFamily="34" charset="0"/>
            </a:endParaRPr>
          </a:p>
          <a:p>
            <a:pPr marL="457200" indent="-457200" algn="l">
              <a:buFont typeface="Arial" panose="020B0604020202020204" pitchFamily="34" charset="0"/>
              <a:buChar char="•"/>
            </a:pPr>
            <a:r>
              <a:rPr lang="en-US" sz="3200" dirty="0">
                <a:latin typeface="Open Sans" panose="020B0606030504020204" pitchFamily="34" charset="0"/>
                <a:ea typeface="Open Sans" panose="020B0606030504020204" pitchFamily="34" charset="0"/>
                <a:cs typeface="Open Sans" panose="020B0606030504020204" pitchFamily="34" charset="0"/>
              </a:rPr>
              <a:t>COVID-19: </a:t>
            </a:r>
            <a:r>
              <a:rPr lang="en-US" sz="3200" dirty="0" err="1">
                <a:latin typeface="Open Sans" panose="020B0606030504020204" pitchFamily="34" charset="0"/>
                <a:ea typeface="Open Sans" panose="020B0606030504020204" pitchFamily="34" charset="0"/>
                <a:cs typeface="Open Sans" panose="020B0606030504020204" pitchFamily="34" charset="0"/>
              </a:rPr>
              <a:t>pandemie</a:t>
            </a:r>
            <a:endParaRPr lang="en-US" sz="3200" dirty="0">
              <a:latin typeface="Open Sans" panose="020B0606030504020204" pitchFamily="34" charset="0"/>
              <a:ea typeface="Open Sans" panose="020B0606030504020204" pitchFamily="34" charset="0"/>
              <a:cs typeface="Open Sans" panose="020B0606030504020204" pitchFamily="34" charset="0"/>
            </a:endParaRPr>
          </a:p>
          <a:p>
            <a:pPr marL="787400" lvl="4" indent="-342900" algn="l">
              <a:lnSpc>
                <a:spcPct val="150000"/>
              </a:lnSpc>
              <a:buFont typeface="Courier New" panose="02070309020205020404" pitchFamily="49" charset="0"/>
              <a:buChar char="o"/>
            </a:pPr>
            <a:r>
              <a:rPr lang="en-US" dirty="0" err="1">
                <a:latin typeface="Open Sans" panose="020B0606030504020204" pitchFamily="34" charset="0"/>
                <a:ea typeface="Open Sans" panose="020B0606030504020204" pitchFamily="34" charset="0"/>
                <a:cs typeface="Open Sans" panose="020B0606030504020204" pitchFamily="34" charset="0"/>
              </a:rPr>
              <a:t>Uitgestelde</a:t>
            </a:r>
            <a:r>
              <a:rPr lang="en-US" dirty="0">
                <a:latin typeface="Open Sans" panose="020B0606030504020204" pitchFamily="34" charset="0"/>
                <a:ea typeface="Open Sans" panose="020B0606030504020204" pitchFamily="34" charset="0"/>
                <a:cs typeface="Open Sans" panose="020B0606030504020204" pitchFamily="34" charset="0"/>
              </a:rPr>
              <a:t> </a:t>
            </a:r>
            <a:r>
              <a:rPr lang="en-US" dirty="0" err="1">
                <a:latin typeface="Open Sans" panose="020B0606030504020204" pitchFamily="34" charset="0"/>
                <a:ea typeface="Open Sans" panose="020B0606030504020204" pitchFamily="34" charset="0"/>
                <a:cs typeface="Open Sans" panose="020B0606030504020204" pitchFamily="34" charset="0"/>
              </a:rPr>
              <a:t>zorg</a:t>
            </a:r>
            <a:endParaRPr lang="en-US" dirty="0">
              <a:latin typeface="Open Sans" panose="020B0606030504020204" pitchFamily="34" charset="0"/>
              <a:ea typeface="Open Sans" panose="020B0606030504020204" pitchFamily="34" charset="0"/>
              <a:cs typeface="Open Sans" panose="020B0606030504020204" pitchFamily="34" charset="0"/>
            </a:endParaRPr>
          </a:p>
          <a:p>
            <a:pPr marL="787400" lvl="1" indent="-342900" algn="l">
              <a:lnSpc>
                <a:spcPct val="150000"/>
              </a:lnSpc>
              <a:buFont typeface="Courier New" panose="02070309020205020404" pitchFamily="49" charset="0"/>
              <a:buChar char="o"/>
            </a:pPr>
            <a:r>
              <a:rPr lang="en-US" dirty="0">
                <a:latin typeface="Open Sans" panose="020B0606030504020204" pitchFamily="34" charset="0"/>
                <a:ea typeface="Open Sans" panose="020B0606030504020204" pitchFamily="34" charset="0"/>
                <a:cs typeface="Open Sans" panose="020B0606030504020204" pitchFamily="34" charset="0"/>
              </a:rPr>
              <a:t>Meer stress </a:t>
            </a:r>
            <a:r>
              <a:rPr lang="en-US" dirty="0" err="1">
                <a:latin typeface="Open Sans" panose="020B0606030504020204" pitchFamily="34" charset="0"/>
                <a:ea typeface="Open Sans" panose="020B0606030504020204" pitchFamily="34" charset="0"/>
                <a:cs typeface="Open Sans" panose="020B0606030504020204" pitchFamily="34" charset="0"/>
              </a:rPr>
              <a:t>en</a:t>
            </a:r>
            <a:r>
              <a:rPr lang="en-US" dirty="0">
                <a:latin typeface="Open Sans" panose="020B0606030504020204" pitchFamily="34" charset="0"/>
                <a:ea typeface="Open Sans" panose="020B0606030504020204" pitchFamily="34" charset="0"/>
                <a:cs typeface="Open Sans" panose="020B0606030504020204" pitchFamily="34" charset="0"/>
              </a:rPr>
              <a:t> </a:t>
            </a:r>
            <a:r>
              <a:rPr lang="en-US" dirty="0" err="1">
                <a:latin typeface="Open Sans" panose="020B0606030504020204" pitchFamily="34" charset="0"/>
                <a:ea typeface="Open Sans" panose="020B0606030504020204" pitchFamily="34" charset="0"/>
                <a:cs typeface="Open Sans" panose="020B0606030504020204" pitchFamily="34" charset="0"/>
              </a:rPr>
              <a:t>depressieve</a:t>
            </a:r>
            <a:r>
              <a:rPr lang="en-US" dirty="0">
                <a:latin typeface="Open Sans" panose="020B0606030504020204" pitchFamily="34" charset="0"/>
                <a:ea typeface="Open Sans" panose="020B0606030504020204" pitchFamily="34" charset="0"/>
                <a:cs typeface="Open Sans" panose="020B0606030504020204" pitchFamily="34" charset="0"/>
              </a:rPr>
              <a:t> </a:t>
            </a:r>
            <a:r>
              <a:rPr lang="en-US" dirty="0" err="1">
                <a:latin typeface="Open Sans" panose="020B0606030504020204" pitchFamily="34" charset="0"/>
                <a:ea typeface="Open Sans" panose="020B0606030504020204" pitchFamily="34" charset="0"/>
                <a:cs typeface="Open Sans" panose="020B0606030504020204" pitchFamily="34" charset="0"/>
              </a:rPr>
              <a:t>klachten</a:t>
            </a:r>
            <a:endParaRPr lang="en-US" dirty="0">
              <a:latin typeface="Open Sans" panose="020B0606030504020204" pitchFamily="34" charset="0"/>
              <a:ea typeface="Open Sans" panose="020B0606030504020204" pitchFamily="34" charset="0"/>
              <a:cs typeface="Open Sans" panose="020B0606030504020204" pitchFamily="34" charset="0"/>
            </a:endParaRPr>
          </a:p>
          <a:p>
            <a:pPr marL="787400" lvl="1" indent="-342900" algn="l">
              <a:lnSpc>
                <a:spcPct val="150000"/>
              </a:lnSpc>
              <a:buFont typeface="Courier New" panose="02070309020205020404" pitchFamily="49" charset="0"/>
              <a:buChar char="o"/>
            </a:pPr>
            <a:r>
              <a:rPr lang="en-US" dirty="0" err="1">
                <a:latin typeface="Open Sans" panose="020B0606030504020204" pitchFamily="34" charset="0"/>
                <a:ea typeface="Open Sans" panose="020B0606030504020204" pitchFamily="34" charset="0"/>
                <a:cs typeface="Open Sans" panose="020B0606030504020204" pitchFamily="34" charset="0"/>
              </a:rPr>
              <a:t>Gevolgen</a:t>
            </a:r>
            <a:r>
              <a:rPr lang="en-US" dirty="0">
                <a:latin typeface="Open Sans" panose="020B0606030504020204" pitchFamily="34" charset="0"/>
                <a:ea typeface="Open Sans" panose="020B0606030504020204" pitchFamily="34" charset="0"/>
                <a:cs typeface="Open Sans" panose="020B0606030504020204" pitchFamily="34" charset="0"/>
              </a:rPr>
              <a:t> </a:t>
            </a:r>
            <a:r>
              <a:rPr lang="en-US" dirty="0" err="1">
                <a:latin typeface="Open Sans" panose="020B0606030504020204" pitchFamily="34" charset="0"/>
                <a:ea typeface="Open Sans" panose="020B0606030504020204" pitchFamily="34" charset="0"/>
                <a:cs typeface="Open Sans" panose="020B0606030504020204" pitchFamily="34" charset="0"/>
              </a:rPr>
              <a:t>groter</a:t>
            </a:r>
            <a:r>
              <a:rPr lang="en-US" dirty="0">
                <a:latin typeface="Open Sans" panose="020B0606030504020204" pitchFamily="34" charset="0"/>
                <a:ea typeface="Open Sans" panose="020B0606030504020204" pitchFamily="34" charset="0"/>
                <a:cs typeface="Open Sans" panose="020B0606030504020204" pitchFamily="34" charset="0"/>
              </a:rPr>
              <a:t> </a:t>
            </a:r>
            <a:r>
              <a:rPr lang="en-US" dirty="0" err="1">
                <a:latin typeface="Open Sans" panose="020B0606030504020204" pitchFamily="34" charset="0"/>
                <a:ea typeface="Open Sans" panose="020B0606030504020204" pitchFamily="34" charset="0"/>
                <a:cs typeface="Open Sans" panose="020B0606030504020204" pitchFamily="34" charset="0"/>
              </a:rPr>
              <a:t>voor</a:t>
            </a:r>
            <a:r>
              <a:rPr lang="en-US" dirty="0">
                <a:latin typeface="Open Sans" panose="020B0606030504020204" pitchFamily="34" charset="0"/>
                <a:ea typeface="Open Sans" panose="020B0606030504020204" pitchFamily="34" charset="0"/>
                <a:cs typeface="Open Sans" panose="020B0606030504020204" pitchFamily="34" charset="0"/>
              </a:rPr>
              <a:t> </a:t>
            </a:r>
            <a:r>
              <a:rPr lang="en-US" dirty="0" err="1">
                <a:latin typeface="Open Sans" panose="020B0606030504020204" pitchFamily="34" charset="0"/>
                <a:ea typeface="Open Sans" panose="020B0606030504020204" pitchFamily="34" charset="0"/>
                <a:cs typeface="Open Sans" panose="020B0606030504020204" pitchFamily="34" charset="0"/>
              </a:rPr>
              <a:t>kwetsbare</a:t>
            </a:r>
            <a:r>
              <a:rPr lang="en-US" dirty="0">
                <a:latin typeface="Open Sans" panose="020B0606030504020204" pitchFamily="34" charset="0"/>
                <a:ea typeface="Open Sans" panose="020B0606030504020204" pitchFamily="34" charset="0"/>
                <a:cs typeface="Open Sans" panose="020B0606030504020204" pitchFamily="34" charset="0"/>
              </a:rPr>
              <a:t> </a:t>
            </a:r>
            <a:r>
              <a:rPr lang="en-US" dirty="0" err="1">
                <a:latin typeface="Open Sans" panose="020B0606030504020204" pitchFamily="34" charset="0"/>
                <a:ea typeface="Open Sans" panose="020B0606030504020204" pitchFamily="34" charset="0"/>
                <a:cs typeface="Open Sans" panose="020B0606030504020204" pitchFamily="34" charset="0"/>
              </a:rPr>
              <a:t>jongeren</a:t>
            </a:r>
            <a:endParaRPr lang="en-US" dirty="0">
              <a:latin typeface="Open Sans" panose="020B0606030504020204" pitchFamily="34" charset="0"/>
              <a:ea typeface="Open Sans" panose="020B0606030504020204" pitchFamily="34" charset="0"/>
              <a:cs typeface="Open Sans" panose="020B0606030504020204" pitchFamily="34" charset="0"/>
            </a:endParaRPr>
          </a:p>
          <a:p>
            <a:endParaRPr lang="nl-BE" sz="3200" dirty="0"/>
          </a:p>
        </p:txBody>
      </p:sp>
    </p:spTree>
    <p:extLst>
      <p:ext uri="{BB962C8B-B14F-4D97-AF65-F5344CB8AC3E}">
        <p14:creationId xmlns:p14="http://schemas.microsoft.com/office/powerpoint/2010/main" val="14160796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CC15B6-504A-1E3D-8B26-0DC050B43D8E}"/>
              </a:ext>
            </a:extLst>
          </p:cNvPr>
          <p:cNvSpPr>
            <a:spLocks noGrp="1"/>
          </p:cNvSpPr>
          <p:nvPr>
            <p:ph type="title"/>
          </p:nvPr>
        </p:nvSpPr>
        <p:spPr>
          <a:xfrm>
            <a:off x="1190624" y="964404"/>
            <a:ext cx="9998075" cy="2705896"/>
          </a:xfrm>
        </p:spPr>
        <p:txBody>
          <a:bodyPr>
            <a:normAutofit/>
          </a:bodyPr>
          <a:lstStyle/>
          <a:p>
            <a:pPr algn="ctr"/>
            <a:r>
              <a:rPr lang="nl-NL" sz="4800" b="1" dirty="0">
                <a:solidFill>
                  <a:srgbClr val="CC0000"/>
                </a:solidFill>
                <a:latin typeface="Open Sans" panose="020B0606030504020204" pitchFamily="34" charset="0"/>
                <a:ea typeface="Open Sans" panose="020B0606030504020204" pitchFamily="34" charset="0"/>
                <a:cs typeface="Open Sans" panose="020B0606030504020204" pitchFamily="34" charset="0"/>
              </a:rPr>
              <a:t>Mensenhandel en tienerpooiers</a:t>
            </a:r>
            <a:endParaRPr lang="nl-BE" sz="4800" b="1" dirty="0">
              <a:solidFill>
                <a:srgbClr val="CC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ijdelijke aanduiding voor tekst 2">
            <a:extLst>
              <a:ext uri="{FF2B5EF4-FFF2-40B4-BE49-F238E27FC236}">
                <a16:creationId xmlns:a16="http://schemas.microsoft.com/office/drawing/2014/main" id="{B066A63C-DD73-37FC-3BF2-5276233C58CB}"/>
              </a:ext>
            </a:extLst>
          </p:cNvPr>
          <p:cNvSpPr>
            <a:spLocks noGrp="1"/>
          </p:cNvSpPr>
          <p:nvPr>
            <p:ph type="body" idx="1"/>
          </p:nvPr>
        </p:nvSpPr>
        <p:spPr/>
        <p:txBody>
          <a:bodyPr/>
          <a:lstStyle/>
          <a:p>
            <a:endParaRPr lang="nl-BE"/>
          </a:p>
        </p:txBody>
      </p:sp>
    </p:spTree>
    <p:extLst>
      <p:ext uri="{BB962C8B-B14F-4D97-AF65-F5344CB8AC3E}">
        <p14:creationId xmlns:p14="http://schemas.microsoft.com/office/powerpoint/2010/main" val="3215025224"/>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Temple front with columns Royalty Free Vector Image">
            <a:extLst>
              <a:ext uri="{FF2B5EF4-FFF2-40B4-BE49-F238E27FC236}">
                <a16:creationId xmlns:a16="http://schemas.microsoft.com/office/drawing/2014/main" id="{4D72960C-9102-C2C0-5923-20978542729F}"/>
              </a:ext>
            </a:extLst>
          </p:cNvPr>
          <p:cNvPicPr>
            <a:picLocks noChangeAspect="1"/>
          </p:cNvPicPr>
          <p:nvPr/>
        </p:nvPicPr>
        <p:blipFill>
          <a:blip r:embed="rId3">
            <a:alphaModFix amt="50000"/>
          </a:blip>
          <a:srcRect r="353" b="7434"/>
          <a:stretch>
            <a:fillRect/>
          </a:stretch>
        </p:blipFill>
        <p:spPr>
          <a:xfrm>
            <a:off x="2909081" y="365129"/>
            <a:ext cx="5740402" cy="6159498"/>
          </a:xfrm>
          <a:prstGeom prst="rect">
            <a:avLst/>
          </a:prstGeom>
          <a:noFill/>
          <a:ln cap="flat">
            <a:noFill/>
          </a:ln>
        </p:spPr>
      </p:pic>
      <p:sp>
        <p:nvSpPr>
          <p:cNvPr id="5" name="Tekstvak 18">
            <a:extLst>
              <a:ext uri="{FF2B5EF4-FFF2-40B4-BE49-F238E27FC236}">
                <a16:creationId xmlns:a16="http://schemas.microsoft.com/office/drawing/2014/main" id="{CBA4547F-4275-4AA2-E697-0F88DBCCF216}"/>
              </a:ext>
            </a:extLst>
          </p:cNvPr>
          <p:cNvSpPr txBox="1"/>
          <p:nvPr/>
        </p:nvSpPr>
        <p:spPr>
          <a:xfrm>
            <a:off x="3714832" y="2541693"/>
            <a:ext cx="502819" cy="2862318"/>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BE" sz="1800" b="1" i="0" u="none" strike="noStrike" kern="1200" cap="none" spc="0" baseline="0" dirty="0">
                <a:solidFill>
                  <a:srgbClr val="000000"/>
                </a:solidFill>
                <a:uFillTx/>
                <a:latin typeface="Open Sans" panose="020B0606030504020204" pitchFamily="34" charset="0"/>
                <a:ea typeface="Open Sans" panose="020B0606030504020204" pitchFamily="34" charset="0"/>
                <a:cs typeface="Open Sans" panose="020B0606030504020204" pitchFamily="34" charset="0"/>
              </a:rPr>
              <a:t>U</a:t>
            </a:r>
            <a:br>
              <a:rPr lang="nl-BE" sz="1800" b="1" i="0" u="none" strike="noStrike" kern="1200" cap="none" spc="0" baseline="0" dirty="0">
                <a:solidFill>
                  <a:srgbClr val="000000"/>
                </a:solidFill>
                <a:uFillTx/>
                <a:latin typeface="Open Sans" panose="020B0606030504020204" pitchFamily="34" charset="0"/>
                <a:ea typeface="Open Sans" panose="020B0606030504020204" pitchFamily="34" charset="0"/>
                <a:cs typeface="Open Sans" panose="020B0606030504020204" pitchFamily="34" charset="0"/>
              </a:rPr>
            </a:br>
            <a:r>
              <a:rPr lang="nl-BE" sz="1800" b="1" i="0" u="none" strike="noStrike" kern="1200" cap="none" spc="0" baseline="0" dirty="0">
                <a:solidFill>
                  <a:srgbClr val="000000"/>
                </a:solidFill>
                <a:uFillTx/>
                <a:latin typeface="Open Sans" panose="020B0606030504020204" pitchFamily="34" charset="0"/>
                <a:ea typeface="Open Sans" panose="020B0606030504020204" pitchFamily="34" charset="0"/>
                <a:cs typeface="Open Sans" panose="020B0606030504020204" pitchFamily="34" charset="0"/>
              </a:rPr>
              <a:t>I</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BE" sz="1800" b="1" i="0" u="none" strike="noStrike" kern="1200" cap="none" spc="0" baseline="0" dirty="0">
                <a:solidFill>
                  <a:srgbClr val="000000"/>
                </a:solidFill>
                <a:uFillTx/>
                <a:latin typeface="Open Sans" panose="020B0606030504020204" pitchFamily="34" charset="0"/>
                <a:ea typeface="Open Sans" panose="020B0606030504020204" pitchFamily="34" charset="0"/>
                <a:cs typeface="Open Sans" panose="020B0606030504020204" pitchFamily="34" charset="0"/>
              </a:rPr>
              <a:t>T</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BE" sz="1800" b="1" i="0" u="none" strike="noStrike" kern="1200" cap="none" spc="0" baseline="0" dirty="0">
                <a:solidFill>
                  <a:srgbClr val="000000"/>
                </a:solidFill>
                <a:uFillTx/>
                <a:latin typeface="Open Sans" panose="020B0606030504020204" pitchFamily="34" charset="0"/>
                <a:ea typeface="Open Sans" panose="020B0606030504020204" pitchFamily="34" charset="0"/>
                <a:cs typeface="Open Sans" panose="020B0606030504020204" pitchFamily="34" charset="0"/>
              </a:rPr>
              <a:t>B</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BE" sz="1800" b="1" i="0" u="none" strike="noStrike" kern="1200" cap="none" spc="0" baseline="0" dirty="0">
                <a:solidFill>
                  <a:srgbClr val="000000"/>
                </a:solidFill>
                <a:uFillTx/>
                <a:latin typeface="Open Sans" panose="020B0606030504020204" pitchFamily="34" charset="0"/>
                <a:ea typeface="Open Sans" panose="020B0606030504020204" pitchFamily="34" charset="0"/>
                <a:cs typeface="Open Sans" panose="020B0606030504020204" pitchFamily="34" charset="0"/>
              </a:rPr>
              <a:t>U</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BE" sz="1800" b="1" i="0" u="none" strike="noStrike" kern="1200" cap="none" spc="0" baseline="0" dirty="0">
                <a:solidFill>
                  <a:srgbClr val="000000"/>
                </a:solidFill>
                <a:uFillTx/>
                <a:latin typeface="Open Sans" panose="020B0606030504020204" pitchFamily="34" charset="0"/>
                <a:ea typeface="Open Sans" panose="020B0606030504020204" pitchFamily="34" charset="0"/>
                <a:cs typeface="Open Sans" panose="020B0606030504020204" pitchFamily="34" charset="0"/>
              </a:rPr>
              <a:t>I</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BE" sz="1800" b="1" i="0" u="none" strike="noStrike" kern="1200" cap="none" spc="0" baseline="0" dirty="0">
                <a:solidFill>
                  <a:srgbClr val="000000"/>
                </a:solidFill>
                <a:uFillTx/>
                <a:latin typeface="Open Sans" panose="020B0606030504020204" pitchFamily="34" charset="0"/>
                <a:ea typeface="Open Sans" panose="020B0606030504020204" pitchFamily="34" charset="0"/>
                <a:cs typeface="Open Sans" panose="020B0606030504020204" pitchFamily="34" charset="0"/>
              </a:rPr>
              <a:t>T</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BE" sz="1800" b="1" i="0" u="none" strike="noStrike" kern="1200" cap="none" spc="0" baseline="0" dirty="0">
                <a:solidFill>
                  <a:srgbClr val="000000"/>
                </a:solidFill>
                <a:uFillTx/>
                <a:latin typeface="Open Sans" panose="020B0606030504020204" pitchFamily="34" charset="0"/>
                <a:ea typeface="Open Sans" panose="020B0606030504020204" pitchFamily="34" charset="0"/>
                <a:cs typeface="Open Sans" panose="020B0606030504020204" pitchFamily="34" charset="0"/>
              </a:rPr>
              <a:t>I</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BE" sz="1800" b="1" i="0" u="none" strike="noStrike" kern="1200" cap="none" spc="0" baseline="0" dirty="0">
                <a:solidFill>
                  <a:srgbClr val="000000"/>
                </a:solidFill>
                <a:uFillTx/>
                <a:latin typeface="Open Sans" panose="020B0606030504020204" pitchFamily="34" charset="0"/>
                <a:ea typeface="Open Sans" panose="020B0606030504020204" pitchFamily="34" charset="0"/>
                <a:cs typeface="Open Sans" panose="020B0606030504020204" pitchFamily="34" charset="0"/>
              </a:rPr>
              <a:t>N</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BE" sz="1800" b="1" i="0" u="none" strike="noStrike" kern="1200" cap="none" spc="0" baseline="0" dirty="0">
                <a:solidFill>
                  <a:srgbClr val="000000"/>
                </a:solidFill>
                <a:uFillTx/>
                <a:latin typeface="Open Sans" panose="020B0606030504020204" pitchFamily="34" charset="0"/>
                <a:ea typeface="Open Sans" panose="020B0606030504020204" pitchFamily="34" charset="0"/>
                <a:cs typeface="Open Sans" panose="020B0606030504020204" pitchFamily="34" charset="0"/>
              </a:rPr>
              <a:t>G</a:t>
            </a:r>
            <a:r>
              <a:rPr lang="nl-BE" sz="1800" b="0" i="0" u="none" strike="noStrike" kern="1200" cap="none" spc="0" baseline="0" dirty="0">
                <a:solidFill>
                  <a:srgbClr val="000000"/>
                </a:solidFill>
                <a:uFillTx/>
                <a:latin typeface="Calibri"/>
              </a:rPr>
              <a:t> </a:t>
            </a:r>
          </a:p>
        </p:txBody>
      </p:sp>
      <p:sp>
        <p:nvSpPr>
          <p:cNvPr id="6" name="Tekstvak 19">
            <a:extLst>
              <a:ext uri="{FF2B5EF4-FFF2-40B4-BE49-F238E27FC236}">
                <a16:creationId xmlns:a16="http://schemas.microsoft.com/office/drawing/2014/main" id="{7D26724D-0B3B-3B2F-52A2-391ED028CDA8}"/>
              </a:ext>
            </a:extLst>
          </p:cNvPr>
          <p:cNvSpPr txBox="1"/>
          <p:nvPr/>
        </p:nvSpPr>
        <p:spPr>
          <a:xfrm>
            <a:off x="7310115" y="2670285"/>
            <a:ext cx="547999" cy="2308320"/>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BE" sz="1800" b="1" i="0" u="none" strike="noStrike" kern="1200" cap="none" spc="0" baseline="0" dirty="0">
                <a:solidFill>
                  <a:srgbClr val="000000"/>
                </a:solidFill>
                <a:uFillTx/>
                <a:latin typeface="Open Sans" panose="020B0606030504020204" pitchFamily="34" charset="0"/>
                <a:ea typeface="Open Sans" panose="020B0606030504020204" pitchFamily="34" charset="0"/>
                <a:cs typeface="Open Sans" panose="020B0606030504020204" pitchFamily="34" charset="0"/>
              </a:rPr>
              <a:t>C</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BE" sz="1800" b="1" i="0" u="none" strike="noStrike" kern="1200" cap="none" spc="0" baseline="0" dirty="0">
                <a:solidFill>
                  <a:srgbClr val="000000"/>
                </a:solidFill>
                <a:uFillTx/>
                <a:latin typeface="Open Sans" panose="020B0606030504020204" pitchFamily="34" charset="0"/>
                <a:ea typeface="Open Sans" panose="020B0606030504020204" pitchFamily="34" charset="0"/>
                <a:cs typeface="Open Sans" panose="020B0606030504020204" pitchFamily="34" charset="0"/>
              </a:rPr>
              <a:t>O</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BE" sz="1800" b="1" i="0" u="none" strike="noStrike" kern="1200" cap="none" spc="0" baseline="0" dirty="0">
                <a:solidFill>
                  <a:srgbClr val="000000"/>
                </a:solidFill>
                <a:uFillTx/>
                <a:latin typeface="Open Sans" panose="020B0606030504020204" pitchFamily="34" charset="0"/>
                <a:ea typeface="Open Sans" panose="020B0606030504020204" pitchFamily="34" charset="0"/>
                <a:cs typeface="Open Sans" panose="020B0606030504020204" pitchFamily="34" charset="0"/>
              </a:rPr>
              <a:t>N</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BE" sz="1800" b="1" i="0" u="none" strike="noStrike" kern="1200" cap="none" spc="0" baseline="0" dirty="0">
                <a:solidFill>
                  <a:srgbClr val="000000"/>
                </a:solidFill>
                <a:uFillTx/>
                <a:latin typeface="Open Sans" panose="020B0606030504020204" pitchFamily="34" charset="0"/>
                <a:ea typeface="Open Sans" panose="020B0606030504020204" pitchFamily="34" charset="0"/>
                <a:cs typeface="Open Sans" panose="020B0606030504020204" pitchFamily="34" charset="0"/>
              </a:rPr>
              <a:t>T</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BE" sz="1800" b="1" i="0" u="none" strike="noStrike" kern="1200" cap="none" spc="0" baseline="0" dirty="0">
                <a:solidFill>
                  <a:srgbClr val="000000"/>
                </a:solidFill>
                <a:uFillTx/>
                <a:latin typeface="Open Sans" panose="020B0606030504020204" pitchFamily="34" charset="0"/>
                <a:ea typeface="Open Sans" panose="020B0606030504020204" pitchFamily="34" charset="0"/>
                <a:cs typeface="Open Sans" panose="020B0606030504020204" pitchFamily="34" charset="0"/>
              </a:rPr>
              <a:t>R</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BE" sz="1800" b="1" i="0" u="none" strike="noStrike" kern="1200" cap="none" spc="0" baseline="0" dirty="0">
                <a:solidFill>
                  <a:srgbClr val="000000"/>
                </a:solidFill>
                <a:uFillTx/>
                <a:latin typeface="Open Sans" panose="020B0606030504020204" pitchFamily="34" charset="0"/>
                <a:ea typeface="Open Sans" panose="020B0606030504020204" pitchFamily="34" charset="0"/>
                <a:cs typeface="Open Sans" panose="020B0606030504020204" pitchFamily="34" charset="0"/>
              </a:rPr>
              <a:t>O</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BE" sz="1800" b="1" i="0" u="none" strike="noStrike" kern="1200" cap="none" spc="0" baseline="0" dirty="0">
                <a:solidFill>
                  <a:srgbClr val="000000"/>
                </a:solidFill>
                <a:uFillTx/>
                <a:latin typeface="Open Sans" panose="020B0606030504020204" pitchFamily="34" charset="0"/>
                <a:ea typeface="Open Sans" panose="020B0606030504020204" pitchFamily="34" charset="0"/>
                <a:cs typeface="Open Sans" panose="020B0606030504020204" pitchFamily="34" charset="0"/>
              </a:rPr>
              <a:t>L</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BE" sz="1800" b="1" i="0" u="none" strike="noStrike" kern="1200" cap="none" spc="0" baseline="0" dirty="0">
                <a:solidFill>
                  <a:srgbClr val="000000"/>
                </a:solidFill>
                <a:uFillTx/>
                <a:latin typeface="Open Sans" panose="020B0606030504020204" pitchFamily="34" charset="0"/>
                <a:ea typeface="Open Sans" panose="020B0606030504020204" pitchFamily="34" charset="0"/>
                <a:cs typeface="Open Sans" panose="020B0606030504020204" pitchFamily="34" charset="0"/>
              </a:rPr>
              <a:t>E</a:t>
            </a:r>
          </a:p>
        </p:txBody>
      </p:sp>
      <p:sp>
        <p:nvSpPr>
          <p:cNvPr id="7" name="Tekstvak 6">
            <a:extLst>
              <a:ext uri="{FF2B5EF4-FFF2-40B4-BE49-F238E27FC236}">
                <a16:creationId xmlns:a16="http://schemas.microsoft.com/office/drawing/2014/main" id="{E6E5B73D-C993-EB77-194A-80C3F336698B}"/>
              </a:ext>
            </a:extLst>
          </p:cNvPr>
          <p:cNvSpPr txBox="1"/>
          <p:nvPr/>
        </p:nvSpPr>
        <p:spPr>
          <a:xfrm>
            <a:off x="4584700" y="1144700"/>
            <a:ext cx="2426727" cy="400110"/>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BE" sz="2000" b="1" i="0" u="none" strike="noStrike" kern="1200" cap="none" spc="0" baseline="0" dirty="0">
                <a:solidFill>
                  <a:srgbClr val="000000"/>
                </a:solidFill>
                <a:uFillTx/>
                <a:latin typeface="Open Sans" panose="020B0606030504020204" pitchFamily="34" charset="0"/>
                <a:ea typeface="Open Sans" panose="020B0606030504020204" pitchFamily="34" charset="0"/>
                <a:cs typeface="Open Sans" panose="020B0606030504020204" pitchFamily="34" charset="0"/>
              </a:rPr>
              <a:t>MENSENHANDEL</a:t>
            </a:r>
          </a:p>
        </p:txBody>
      </p:sp>
      <p:sp>
        <p:nvSpPr>
          <p:cNvPr id="8" name="Tekstvak 9">
            <a:extLst>
              <a:ext uri="{FF2B5EF4-FFF2-40B4-BE49-F238E27FC236}">
                <a16:creationId xmlns:a16="http://schemas.microsoft.com/office/drawing/2014/main" id="{FBD2412D-FC2B-71FA-EACA-CA441B595A54}"/>
              </a:ext>
            </a:extLst>
          </p:cNvPr>
          <p:cNvSpPr txBox="1"/>
          <p:nvPr/>
        </p:nvSpPr>
        <p:spPr>
          <a:xfrm>
            <a:off x="257312" y="2849462"/>
            <a:ext cx="3429210" cy="2246769"/>
          </a:xfrm>
          <a:prstGeom prst="rect">
            <a:avLst/>
          </a:prstGeom>
          <a:noFill/>
          <a:ln cap="flat">
            <a:noFill/>
          </a:ln>
        </p:spPr>
        <p:txBody>
          <a:bodyPr vert="horz" wrap="square" lIns="91440" tIns="45720" rIns="91440" bIns="45720" anchor="t" anchorCtr="0" compatLnSpc="1">
            <a:spAutoFit/>
          </a:bodyPr>
          <a:lstStyle/>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nl-BE" sz="2800" b="0" i="0" u="none" strike="noStrike" kern="1200" cap="none" spc="0" baseline="0" dirty="0">
                <a:solidFill>
                  <a:srgbClr val="000000"/>
                </a:solidFill>
                <a:uFillTx/>
                <a:latin typeface="Open Sans" panose="020B0606030504020204" pitchFamily="34" charset="0"/>
                <a:ea typeface="Open Sans" panose="020B0606030504020204" pitchFamily="34" charset="0"/>
                <a:cs typeface="Open Sans" panose="020B0606030504020204" pitchFamily="34" charset="0"/>
              </a:rPr>
              <a:t>Seksueel</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nl-BE" sz="2800" b="0" i="0" u="none" strike="noStrike" kern="1200" cap="none" spc="0" baseline="0" dirty="0">
                <a:solidFill>
                  <a:srgbClr val="000000"/>
                </a:solidFill>
                <a:uFillTx/>
                <a:latin typeface="Open Sans" panose="020B0606030504020204" pitchFamily="34" charset="0"/>
                <a:ea typeface="Open Sans" panose="020B0606030504020204" pitchFamily="34" charset="0"/>
                <a:cs typeface="Open Sans" panose="020B0606030504020204" pitchFamily="34" charset="0"/>
              </a:rPr>
              <a:t>Economisch</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nl-BE" sz="2800" b="0" i="0" u="none" strike="noStrike" kern="1200" cap="none" spc="0" baseline="0" dirty="0">
                <a:solidFill>
                  <a:srgbClr val="000000"/>
                </a:solidFill>
                <a:uFillTx/>
                <a:latin typeface="Open Sans" panose="020B0606030504020204" pitchFamily="34" charset="0"/>
                <a:ea typeface="Open Sans" panose="020B0606030504020204" pitchFamily="34" charset="0"/>
                <a:cs typeface="Open Sans" panose="020B0606030504020204" pitchFamily="34" charset="0"/>
              </a:rPr>
              <a:t>Criminele feiten</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nl-BE" sz="2800" b="0" i="0" u="none" strike="noStrike" kern="1200" cap="none" spc="0" baseline="0" dirty="0">
                <a:solidFill>
                  <a:srgbClr val="000000"/>
                </a:solidFill>
                <a:uFillTx/>
                <a:latin typeface="Open Sans" panose="020B0606030504020204" pitchFamily="34" charset="0"/>
                <a:ea typeface="Open Sans" panose="020B0606030504020204" pitchFamily="34" charset="0"/>
                <a:cs typeface="Open Sans" panose="020B0606030504020204" pitchFamily="34" charset="0"/>
              </a:rPr>
              <a:t>Bedelarij</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nl-BE" sz="2800" b="0" i="0" u="none" strike="noStrike" kern="1200" cap="none" spc="0" baseline="0" dirty="0">
                <a:solidFill>
                  <a:srgbClr val="000000"/>
                </a:solidFill>
                <a:uFillTx/>
                <a:latin typeface="Open Sans" panose="020B0606030504020204" pitchFamily="34" charset="0"/>
                <a:ea typeface="Open Sans" panose="020B0606030504020204" pitchFamily="34" charset="0"/>
                <a:cs typeface="Open Sans" panose="020B0606030504020204" pitchFamily="34" charset="0"/>
              </a:rPr>
              <a:t>Orgaanhandel </a:t>
            </a:r>
            <a:endParaRPr lang="nl-BE" sz="1800" b="0" i="0" u="none" strike="noStrike" kern="1200" cap="none" spc="0" baseline="0" dirty="0">
              <a:solidFill>
                <a:srgbClr val="000000"/>
              </a:solidFill>
              <a:uFillTx/>
              <a:latin typeface="Open Sans" panose="020B0606030504020204" pitchFamily="34" charset="0"/>
              <a:ea typeface="Open Sans" panose="020B0606030504020204" pitchFamily="34" charset="0"/>
              <a:cs typeface="Open Sans" panose="020B0606030504020204" pitchFamily="34" charset="0"/>
            </a:endParaRPr>
          </a:p>
        </p:txBody>
      </p:sp>
      <p:sp>
        <p:nvSpPr>
          <p:cNvPr id="9" name="Tekstvak 20">
            <a:extLst>
              <a:ext uri="{FF2B5EF4-FFF2-40B4-BE49-F238E27FC236}">
                <a16:creationId xmlns:a16="http://schemas.microsoft.com/office/drawing/2014/main" id="{2F9F2E5E-E2D9-51D4-EB47-B88439763F3C}"/>
              </a:ext>
            </a:extLst>
          </p:cNvPr>
          <p:cNvSpPr txBox="1"/>
          <p:nvPr/>
        </p:nvSpPr>
        <p:spPr>
          <a:xfrm>
            <a:off x="8677793" y="2264685"/>
            <a:ext cx="2895475" cy="378565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BE" sz="2400" b="1" i="0" u="none" strike="noStrike" kern="1200" cap="none" spc="0" baseline="0" dirty="0">
                <a:solidFill>
                  <a:srgbClr val="000000"/>
                </a:solidFill>
                <a:uFillTx/>
                <a:latin typeface="Open Sans" panose="020B0606030504020204" pitchFamily="34" charset="0"/>
                <a:ea typeface="Open Sans" panose="020B0606030504020204" pitchFamily="34" charset="0"/>
                <a:cs typeface="Open Sans" panose="020B0606030504020204" pitchFamily="34" charset="0"/>
              </a:rPr>
              <a:t>Extern:</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BE" sz="2400" b="0" i="0" u="none" strike="noStrike" kern="1200" cap="none" spc="0" baseline="0" dirty="0">
                <a:solidFill>
                  <a:srgbClr val="000000"/>
                </a:solidFill>
                <a:uFillTx/>
                <a:latin typeface="Open Sans" panose="020B0606030504020204" pitchFamily="34" charset="0"/>
                <a:ea typeface="Open Sans" panose="020B0606030504020204" pitchFamily="34" charset="0"/>
                <a:cs typeface="Open Sans" panose="020B0606030504020204" pitchFamily="34" charset="0"/>
              </a:rPr>
              <a:t>geweld, bedreiging, chantage</a:t>
            </a:r>
            <a:r>
              <a:rPr lang="nl-BE" sz="2400" b="0" i="0" u="none" strike="noStrike" kern="0" cap="none" spc="0" baseline="0" dirty="0">
                <a:solidFill>
                  <a:srgbClr val="000000"/>
                </a:solidFill>
                <a:uFillTx/>
                <a:latin typeface="Open Sans" panose="020B0606030504020204" pitchFamily="34" charset="0"/>
                <a:ea typeface="Open Sans" panose="020B0606030504020204" pitchFamily="34" charset="0"/>
                <a:cs typeface="Open Sans" panose="020B0606030504020204" pitchFamily="34" charset="0"/>
              </a:rPr>
              <a:t>, misleiding…</a:t>
            </a:r>
            <a:endParaRPr lang="nl-BE" sz="2400" b="0" i="0" u="none" strike="noStrike" kern="1200" cap="none" spc="0" baseline="0" dirty="0">
              <a:solidFill>
                <a:srgbClr val="000000"/>
              </a:solidFill>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BE" sz="2400" b="1" i="0" u="none" strike="noStrike" kern="1200" cap="none" spc="0" baseline="0" dirty="0">
              <a:solidFill>
                <a:srgbClr val="000000"/>
              </a:solidFill>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BE" sz="2400" b="1" i="0" u="none" strike="noStrike" kern="1200" cap="none" spc="0" baseline="0" dirty="0">
                <a:solidFill>
                  <a:srgbClr val="000000"/>
                </a:solidFill>
                <a:uFillTx/>
                <a:latin typeface="Open Sans" panose="020B0606030504020204" pitchFamily="34" charset="0"/>
                <a:ea typeface="Open Sans" panose="020B0606030504020204" pitchFamily="34" charset="0"/>
                <a:cs typeface="Open Sans" panose="020B0606030504020204" pitchFamily="34" charset="0"/>
              </a:rPr>
              <a:t>Intern:</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BE" sz="2400" b="0" i="0" u="none" strike="noStrike" kern="1200" cap="none" spc="0" baseline="0" dirty="0">
                <a:solidFill>
                  <a:srgbClr val="000000"/>
                </a:solidFill>
                <a:uFillTx/>
                <a:latin typeface="Open Sans" panose="020B0606030504020204" pitchFamily="34" charset="0"/>
                <a:ea typeface="Open Sans" panose="020B0606030504020204" pitchFamily="34" charset="0"/>
                <a:cs typeface="Open Sans" panose="020B0606030504020204" pitchFamily="34" charset="0"/>
              </a:rPr>
              <a:t>intentionele band, loyaliteit, afhankelijkheid </a:t>
            </a:r>
          </a:p>
        </p:txBody>
      </p:sp>
    </p:spTree>
    <p:extLst>
      <p:ext uri="{BB962C8B-B14F-4D97-AF65-F5344CB8AC3E}">
        <p14:creationId xmlns:p14="http://schemas.microsoft.com/office/powerpoint/2010/main" val="249155569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ppt_x</p:attrName>
                                        </p:attrNameLst>
                                      </p:cBhvr>
                                      <p:tavLst>
                                        <p:tav tm="0">
                                          <p:val>
                                            <p:strVal val="#ppt_x"/>
                                          </p:val>
                                        </p:tav>
                                        <p:tav tm="100000">
                                          <p:val>
                                            <p:strVal val="#ppt_x"/>
                                          </p:val>
                                        </p:tav>
                                      </p:tavLst>
                                    </p:anim>
                                    <p:anim calcmode="lin" valueType="num">
                                      <p:cBhvr>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ppt_x</p:attrName>
                                        </p:attrNameLst>
                                      </p:cBhvr>
                                      <p:tavLst>
                                        <p:tav tm="0">
                                          <p:val>
                                            <p:strVal val="#ppt_x"/>
                                          </p:val>
                                        </p:tav>
                                        <p:tav tm="100000">
                                          <p:val>
                                            <p:strVal val="#ppt_x"/>
                                          </p:val>
                                        </p:tav>
                                      </p:tavLst>
                                    </p:anim>
                                    <p:anim calcmode="lin" valueType="num">
                                      <p:cBhvr>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5">
            <a:extLst>
              <a:ext uri="{FF2B5EF4-FFF2-40B4-BE49-F238E27FC236}">
                <a16:creationId xmlns:a16="http://schemas.microsoft.com/office/drawing/2014/main" id="{ACE791FC-A3EA-4AA7-3E6C-C36736D8EAA2}"/>
              </a:ext>
            </a:extLst>
          </p:cNvPr>
          <p:cNvSpPr txBox="1">
            <a:spLocks noGrp="1"/>
          </p:cNvSpPr>
          <p:nvPr>
            <p:ph type="body" idx="1"/>
          </p:nvPr>
        </p:nvSpPr>
        <p:spPr>
          <a:xfrm>
            <a:off x="1190625" y="1470025"/>
            <a:ext cx="9810750" cy="4001095"/>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BE" sz="1800" b="1" i="0" u="sng" strike="noStrike" kern="1200" cap="none" spc="0" baseline="0" dirty="0">
              <a:solidFill>
                <a:srgbClr val="000000"/>
              </a:solidFill>
              <a:uFillTx/>
              <a:latin typeface="Calibri"/>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BE" sz="4000" b="1" i="0" u="sng" strike="noStrike" kern="1200" cap="none" spc="0" baseline="0" dirty="0">
                <a:solidFill>
                  <a:srgbClr val="000000"/>
                </a:solidFill>
                <a:uFillTx/>
                <a:latin typeface="Open Sans" panose="020B0606030504020204" pitchFamily="34" charset="0"/>
                <a:ea typeface="Open Sans" panose="020B0606030504020204" pitchFamily="34" charset="0"/>
                <a:cs typeface="Open Sans" panose="020B0606030504020204" pitchFamily="34" charset="0"/>
              </a:rPr>
              <a:t>Loverboy of Tienerpooier? </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BE" sz="1800" b="1" i="0" u="sng" strike="noStrike" kern="1200" cap="none" spc="0" baseline="0" dirty="0">
              <a:solidFill>
                <a:srgbClr val="000000"/>
              </a:solidFill>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BE" dirty="0">
                <a:solidFill>
                  <a:srgbClr val="000000"/>
                </a:solidFill>
                <a:latin typeface="Open Sans" panose="020B0606030504020204" pitchFamily="34" charset="0"/>
                <a:ea typeface="Open Sans" panose="020B0606030504020204" pitchFamily="34" charset="0"/>
                <a:cs typeface="Open Sans" panose="020B0606030504020204" pitchFamily="34" charset="0"/>
              </a:rPr>
              <a:t>Tienerpooiers</a:t>
            </a:r>
            <a:r>
              <a:rPr lang="nl-BE" sz="1800" b="0" i="0" u="none" strike="noStrike" kern="1200" cap="none" spc="0" baseline="0" dirty="0">
                <a:solidFill>
                  <a:srgbClr val="000000"/>
                </a:solidFill>
                <a:uFillTx/>
                <a:latin typeface="Open Sans" panose="020B0606030504020204" pitchFamily="34" charset="0"/>
                <a:ea typeface="Open Sans" panose="020B0606030504020204" pitchFamily="34" charset="0"/>
                <a:cs typeface="Open Sans" panose="020B0606030504020204" pitchFamily="34" charset="0"/>
              </a:rPr>
              <a:t> = Modus Operandi </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BE" sz="1800" b="0" i="0" u="none" strike="noStrike" kern="1200" cap="none" spc="0" baseline="0" dirty="0">
              <a:solidFill>
                <a:srgbClr val="000000"/>
              </a:solidFill>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BE" sz="2000" b="0" i="0" u="none" strike="noStrike" kern="1200" cap="none" spc="0" baseline="0" dirty="0">
                <a:solidFill>
                  <a:srgbClr val="000000"/>
                </a:solidFill>
                <a:uFillTx/>
                <a:latin typeface="Open Sans" panose="020B0606030504020204" pitchFamily="34" charset="0"/>
                <a:ea typeface="Open Sans" panose="020B0606030504020204" pitchFamily="34" charset="0"/>
                <a:cs typeface="Open Sans" panose="020B0606030504020204" pitchFamily="34" charset="0"/>
              </a:rPr>
              <a:t>afschuwelijke handeling die de mens herleidt tot een object.</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BE" sz="1400" b="0" i="1" u="none" strike="noStrike" kern="1200" cap="none" spc="0" baseline="0" dirty="0">
                <a:solidFill>
                  <a:srgbClr val="000000"/>
                </a:solidFill>
                <a:uFillTx/>
                <a:latin typeface="Open Sans" panose="020B0606030504020204" pitchFamily="34" charset="0"/>
                <a:ea typeface="Open Sans" panose="020B0606030504020204" pitchFamily="34" charset="0"/>
                <a:cs typeface="Open Sans" panose="020B0606030504020204" pitchFamily="34" charset="0"/>
              </a:rPr>
              <a:t>Minderjarigheid is een verzwarende omstandigheid!</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BE" sz="1800" b="0" i="0" u="none" strike="noStrike" kern="1200" cap="none" spc="0" baseline="0" dirty="0">
              <a:solidFill>
                <a:srgbClr val="000000"/>
              </a:solidFill>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l-BE" sz="1800" b="0" i="0" u="none" strike="noStrike" kern="1200" cap="none" spc="0" baseline="0" dirty="0">
              <a:solidFill>
                <a:srgbClr val="000000"/>
              </a:solidFill>
              <a:uFillTx/>
              <a:latin typeface="Open Sans" panose="020B0606030504020204" pitchFamily="34" charset="0"/>
              <a:ea typeface="Open Sans" panose="020B0606030504020204" pitchFamily="34" charset="0"/>
              <a:cs typeface="Open Sans" panose="020B0606030504020204" pitchFamily="34" charset="0"/>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BE" sz="1800" b="0" i="0" u="none" strike="noStrike" kern="1200" cap="none" spc="0" baseline="0" dirty="0">
                <a:solidFill>
                  <a:srgbClr val="000000"/>
                </a:solidFill>
                <a:uFillTx/>
                <a:latin typeface="Open Sans" panose="020B0606030504020204" pitchFamily="34" charset="0"/>
                <a:ea typeface="Open Sans" panose="020B0606030504020204" pitchFamily="34" charset="0"/>
                <a:cs typeface="Open Sans" panose="020B0606030504020204" pitchFamily="34" charset="0"/>
              </a:rPr>
              <a:t>Mensenhandel</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BE" sz="1800" b="0" i="0" u="none" strike="noStrike" kern="1200" cap="none" spc="0" baseline="0" dirty="0">
                <a:solidFill>
                  <a:srgbClr val="000000"/>
                </a:solidFill>
                <a:uFillTx/>
                <a:latin typeface="Open Sans" panose="020B0606030504020204" pitchFamily="34" charset="0"/>
                <a:ea typeface="Open Sans" panose="020B0606030504020204" pitchFamily="34" charset="0"/>
                <a:cs typeface="Open Sans" panose="020B0606030504020204" pitchFamily="34" charset="0"/>
              </a:rPr>
              <a:t>Moderne slavernij</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BE" sz="1800" b="0" i="0" u="none" strike="noStrike" kern="1200" cap="none" spc="0" baseline="0" dirty="0">
                <a:solidFill>
                  <a:srgbClr val="000000"/>
                </a:solidFill>
                <a:uFillTx/>
                <a:latin typeface="Open Sans" panose="020B0606030504020204" pitchFamily="34" charset="0"/>
                <a:ea typeface="Open Sans" panose="020B0606030504020204" pitchFamily="34" charset="0"/>
                <a:cs typeface="Open Sans" panose="020B0606030504020204" pitchFamily="34" charset="0"/>
              </a:rPr>
              <a:t>Seksslavernij</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l-BE" sz="1800" b="0" i="0" u="none" strike="noStrike" kern="1200" cap="none" spc="0" baseline="0" dirty="0">
                <a:solidFill>
                  <a:srgbClr val="000000"/>
                </a:solidFill>
                <a:uFillTx/>
                <a:latin typeface="Open Sans" panose="020B0606030504020204" pitchFamily="34" charset="0"/>
                <a:ea typeface="Open Sans" panose="020B0606030504020204" pitchFamily="34" charset="0"/>
                <a:cs typeface="Open Sans" panose="020B0606030504020204" pitchFamily="34" charset="0"/>
              </a:rPr>
              <a:t>Aanzetten tot criminele feiten</a:t>
            </a:r>
          </a:p>
        </p:txBody>
      </p:sp>
    </p:spTree>
    <p:extLst>
      <p:ext uri="{BB962C8B-B14F-4D97-AF65-F5344CB8AC3E}">
        <p14:creationId xmlns:p14="http://schemas.microsoft.com/office/powerpoint/2010/main" val="361189024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516203-98A0-ABD6-6028-73F0C66E4FB2}"/>
              </a:ext>
            </a:extLst>
          </p:cNvPr>
          <p:cNvSpPr>
            <a:spLocks noGrp="1"/>
          </p:cNvSpPr>
          <p:nvPr>
            <p:ph type="title"/>
          </p:nvPr>
        </p:nvSpPr>
        <p:spPr>
          <a:xfrm>
            <a:off x="1046545" y="584292"/>
            <a:ext cx="9810750" cy="1130614"/>
          </a:xfrm>
        </p:spPr>
        <p:txBody>
          <a:bodyPr/>
          <a:lstStyle/>
          <a:p>
            <a:r>
              <a:rPr lang="nl-NL" b="1" dirty="0">
                <a:latin typeface="Open Sans" panose="020B0606030504020204" pitchFamily="34" charset="0"/>
                <a:ea typeface="Open Sans" panose="020B0606030504020204" pitchFamily="34" charset="0"/>
                <a:cs typeface="Open Sans" panose="020B0606030504020204" pitchFamily="34" charset="0"/>
              </a:rPr>
              <a:t>Omvang van het probleem</a:t>
            </a:r>
            <a:endParaRPr lang="nl-BE" b="1"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jdelijke aanduiding voor inhoud 2">
            <a:extLst>
              <a:ext uri="{FF2B5EF4-FFF2-40B4-BE49-F238E27FC236}">
                <a16:creationId xmlns:a16="http://schemas.microsoft.com/office/drawing/2014/main" id="{35237738-3B67-BBDC-1DA9-C222C7838B96}"/>
              </a:ext>
            </a:extLst>
          </p:cNvPr>
          <p:cNvSpPr txBox="1">
            <a:spLocks/>
          </p:cNvSpPr>
          <p:nvPr/>
        </p:nvSpPr>
        <p:spPr>
          <a:xfrm>
            <a:off x="1273215" y="2465407"/>
            <a:ext cx="10433010" cy="4139817"/>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0"/>
              </a:spcBef>
              <a:buSzTx/>
              <a:buFont typeface="Arial" panose="020B0604020202020204" pitchFamily="34" charset="0"/>
              <a:buNone/>
              <a:defRPr sz="2250" b="0" i="0" kern="1200">
                <a:solidFill>
                  <a:schemeClr val="tx1"/>
                </a:solidFill>
                <a:latin typeface="Fira Sans Light" panose="020B0403050000020004" pitchFamily="34" charset="0"/>
                <a:ea typeface="+mn-ea"/>
                <a:cs typeface="+mn-cs"/>
              </a:defRPr>
            </a:lvl1pPr>
            <a:lvl2pPr marL="0" indent="0" algn="ctr" defTabSz="914400" rtl="0" eaLnBrk="1" latinLnBrk="0" hangingPunct="1">
              <a:lnSpc>
                <a:spcPct val="90000"/>
              </a:lnSpc>
              <a:spcBef>
                <a:spcPts val="0"/>
              </a:spcBef>
              <a:buSzTx/>
              <a:buFont typeface="Arial" panose="020B0604020202020204" pitchFamily="34" charset="0"/>
              <a:buNone/>
              <a:defRPr sz="2250" kern="1200">
                <a:solidFill>
                  <a:schemeClr val="tx1"/>
                </a:solidFill>
                <a:latin typeface="+mn-lt"/>
                <a:ea typeface="+mn-ea"/>
                <a:cs typeface="+mn-cs"/>
              </a:defRPr>
            </a:lvl2pPr>
            <a:lvl3pPr marL="0" indent="0" algn="ctr" defTabSz="914400" rtl="0" eaLnBrk="1" latinLnBrk="0" hangingPunct="1">
              <a:lnSpc>
                <a:spcPct val="90000"/>
              </a:lnSpc>
              <a:spcBef>
                <a:spcPts val="0"/>
              </a:spcBef>
              <a:buSzTx/>
              <a:buFont typeface="Arial" panose="020B0604020202020204" pitchFamily="34" charset="0"/>
              <a:buNone/>
              <a:defRPr sz="2250" kern="1200">
                <a:solidFill>
                  <a:schemeClr val="tx1"/>
                </a:solidFill>
                <a:latin typeface="+mn-lt"/>
                <a:ea typeface="+mn-ea"/>
                <a:cs typeface="+mn-cs"/>
              </a:defRPr>
            </a:lvl3pPr>
            <a:lvl4pPr marL="0" indent="0" algn="ctr" defTabSz="914400" rtl="0" eaLnBrk="1" latinLnBrk="0" hangingPunct="1">
              <a:lnSpc>
                <a:spcPct val="90000"/>
              </a:lnSpc>
              <a:spcBef>
                <a:spcPts val="0"/>
              </a:spcBef>
              <a:buSzTx/>
              <a:buFont typeface="Arial" panose="020B0604020202020204" pitchFamily="34" charset="0"/>
              <a:buNone/>
              <a:defRPr sz="2250" kern="1200">
                <a:solidFill>
                  <a:schemeClr val="tx1"/>
                </a:solidFill>
                <a:latin typeface="+mn-lt"/>
                <a:ea typeface="+mn-ea"/>
                <a:cs typeface="+mn-cs"/>
              </a:defRPr>
            </a:lvl4pPr>
            <a:lvl5pPr marL="0" indent="0" algn="ctr" defTabSz="914400" rtl="0" eaLnBrk="1" latinLnBrk="0" hangingPunct="1">
              <a:lnSpc>
                <a:spcPct val="90000"/>
              </a:lnSpc>
              <a:spcBef>
                <a:spcPts val="0"/>
              </a:spcBef>
              <a:buSzTx/>
              <a:buFont typeface="Arial" panose="020B0604020202020204" pitchFamily="34" charset="0"/>
              <a:buNone/>
              <a:defRPr sz="22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gn="l"/>
            <a:endParaRPr lang="nl-BE"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Tijdelijke aanduiding voor inhoud 2">
            <a:extLst>
              <a:ext uri="{FF2B5EF4-FFF2-40B4-BE49-F238E27FC236}">
                <a16:creationId xmlns:a16="http://schemas.microsoft.com/office/drawing/2014/main" id="{AE2CFC80-EF6B-3BFA-11C8-8580BD743029}"/>
              </a:ext>
            </a:extLst>
          </p:cNvPr>
          <p:cNvSpPr txBox="1">
            <a:spLocks/>
          </p:cNvSpPr>
          <p:nvPr/>
        </p:nvSpPr>
        <p:spPr>
          <a:xfrm>
            <a:off x="1046545" y="2095019"/>
            <a:ext cx="9954830" cy="3889092"/>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0"/>
              </a:spcBef>
              <a:buSzTx/>
              <a:buFont typeface="Arial" panose="020B0604020202020204" pitchFamily="34" charset="0"/>
              <a:buNone/>
              <a:defRPr sz="2250" b="0" i="0" kern="1200">
                <a:solidFill>
                  <a:schemeClr val="tx1"/>
                </a:solidFill>
                <a:latin typeface="Fira Sans Light" panose="020B0403050000020004" pitchFamily="34" charset="0"/>
                <a:ea typeface="+mn-ea"/>
                <a:cs typeface="+mn-cs"/>
              </a:defRPr>
            </a:lvl1pPr>
            <a:lvl2pPr marL="0" indent="0" algn="ctr" defTabSz="914400" rtl="0" eaLnBrk="1" latinLnBrk="0" hangingPunct="1">
              <a:lnSpc>
                <a:spcPct val="90000"/>
              </a:lnSpc>
              <a:spcBef>
                <a:spcPts val="0"/>
              </a:spcBef>
              <a:buSzTx/>
              <a:buFont typeface="Arial" panose="020B0604020202020204" pitchFamily="34" charset="0"/>
              <a:buNone/>
              <a:defRPr sz="2250" kern="1200">
                <a:solidFill>
                  <a:schemeClr val="tx1"/>
                </a:solidFill>
                <a:latin typeface="+mn-lt"/>
                <a:ea typeface="+mn-ea"/>
                <a:cs typeface="+mn-cs"/>
              </a:defRPr>
            </a:lvl2pPr>
            <a:lvl3pPr marL="0" indent="0" algn="ctr" defTabSz="914400" rtl="0" eaLnBrk="1" latinLnBrk="0" hangingPunct="1">
              <a:lnSpc>
                <a:spcPct val="90000"/>
              </a:lnSpc>
              <a:spcBef>
                <a:spcPts val="0"/>
              </a:spcBef>
              <a:buSzTx/>
              <a:buFont typeface="Arial" panose="020B0604020202020204" pitchFamily="34" charset="0"/>
              <a:buNone/>
              <a:defRPr sz="2250" kern="1200">
                <a:solidFill>
                  <a:schemeClr val="tx1"/>
                </a:solidFill>
                <a:latin typeface="+mn-lt"/>
                <a:ea typeface="+mn-ea"/>
                <a:cs typeface="+mn-cs"/>
              </a:defRPr>
            </a:lvl3pPr>
            <a:lvl4pPr marL="0" indent="0" algn="ctr" defTabSz="914400" rtl="0" eaLnBrk="1" latinLnBrk="0" hangingPunct="1">
              <a:lnSpc>
                <a:spcPct val="90000"/>
              </a:lnSpc>
              <a:spcBef>
                <a:spcPts val="0"/>
              </a:spcBef>
              <a:buSzTx/>
              <a:buFont typeface="Arial" panose="020B0604020202020204" pitchFamily="34" charset="0"/>
              <a:buNone/>
              <a:defRPr sz="2250" kern="1200">
                <a:solidFill>
                  <a:schemeClr val="tx1"/>
                </a:solidFill>
                <a:latin typeface="+mn-lt"/>
                <a:ea typeface="+mn-ea"/>
                <a:cs typeface="+mn-cs"/>
              </a:defRPr>
            </a:lvl4pPr>
            <a:lvl5pPr marL="0" indent="0" algn="ctr" defTabSz="914400" rtl="0" eaLnBrk="1" latinLnBrk="0" hangingPunct="1">
              <a:lnSpc>
                <a:spcPct val="90000"/>
              </a:lnSpc>
              <a:spcBef>
                <a:spcPts val="0"/>
              </a:spcBef>
              <a:buSzTx/>
              <a:buFont typeface="Arial" panose="020B0604020202020204" pitchFamily="34" charset="0"/>
              <a:buNone/>
              <a:defRPr sz="22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l">
              <a:lnSpc>
                <a:spcPct val="160000"/>
              </a:lnSpc>
              <a:buFont typeface="Arial" panose="020B0604020202020204" pitchFamily="34" charset="0"/>
              <a:buChar char="•"/>
            </a:pPr>
            <a:r>
              <a:rPr lang="nl-BE" sz="2400" dirty="0">
                <a:latin typeface="Open Sans" panose="020B0606030504020204" pitchFamily="34" charset="0"/>
                <a:ea typeface="Open Sans" panose="020B0606030504020204" pitchFamily="34" charset="0"/>
                <a:cs typeface="Open Sans" panose="020B0606030504020204" pitchFamily="34" charset="0"/>
              </a:rPr>
              <a:t>Zeer moeilijk</a:t>
            </a:r>
          </a:p>
          <a:p>
            <a:pPr marL="342900" indent="-342900" algn="l">
              <a:lnSpc>
                <a:spcPct val="160000"/>
              </a:lnSpc>
              <a:buFont typeface="Arial" panose="020B0604020202020204" pitchFamily="34" charset="0"/>
              <a:buChar char="•"/>
            </a:pPr>
            <a:r>
              <a:rPr lang="nl-BE" sz="2400" dirty="0">
                <a:latin typeface="Open Sans" panose="020B0606030504020204" pitchFamily="34" charset="0"/>
                <a:ea typeface="Open Sans" panose="020B0606030504020204" pitchFamily="34" charset="0"/>
                <a:cs typeface="Open Sans" panose="020B0606030504020204" pitchFamily="34" charset="0"/>
              </a:rPr>
              <a:t>Detectieprobleem</a:t>
            </a:r>
          </a:p>
          <a:p>
            <a:pPr marL="342900" indent="-342900" algn="l">
              <a:lnSpc>
                <a:spcPct val="150000"/>
              </a:lnSpc>
              <a:buFont typeface="Arial" panose="020B0604020202020204" pitchFamily="34" charset="0"/>
              <a:buChar char="•"/>
            </a:pPr>
            <a:r>
              <a:rPr lang="nl-BE" sz="2400" dirty="0">
                <a:latin typeface="Open Sans" panose="020B0606030504020204" pitchFamily="34" charset="0"/>
                <a:ea typeface="Open Sans" panose="020B0606030504020204" pitchFamily="34" charset="0"/>
                <a:cs typeface="Open Sans" panose="020B0606030504020204" pitchFamily="34" charset="0"/>
              </a:rPr>
              <a:t>Methode niet nieuw </a:t>
            </a:r>
            <a:r>
              <a:rPr lang="nl-BE" sz="2400" dirty="0">
                <a:latin typeface="Open Sans" panose="020B0606030504020204" pitchFamily="34" charset="0"/>
                <a:ea typeface="Open Sans" panose="020B0606030504020204" pitchFamily="34" charset="0"/>
                <a:cs typeface="Open Sans" panose="020B0606030504020204" pitchFamily="34" charset="0"/>
                <a:sym typeface="Wingdings" panose="05000000000000000000" pitchFamily="2" charset="2"/>
              </a:rPr>
              <a:t></a:t>
            </a:r>
            <a:r>
              <a:rPr lang="nl-BE" sz="2400" dirty="0">
                <a:latin typeface="Open Sans" panose="020B0606030504020204" pitchFamily="34" charset="0"/>
                <a:ea typeface="Open Sans" panose="020B0606030504020204" pitchFamily="34" charset="0"/>
                <a:cs typeface="Open Sans" panose="020B0606030504020204" pitchFamily="34" charset="0"/>
              </a:rPr>
              <a:t> probleem = acuter</a:t>
            </a:r>
          </a:p>
          <a:p>
            <a:pPr marL="698500" lvl="2" indent="-342900" algn="l">
              <a:lnSpc>
                <a:spcPct val="150000"/>
              </a:lnSpc>
              <a:buFont typeface="Courier New" panose="02070309020205020404" pitchFamily="49" charset="0"/>
              <a:buChar char="o"/>
            </a:pPr>
            <a:r>
              <a:rPr lang="nl-BE" sz="2000" dirty="0">
                <a:latin typeface="Open Sans" panose="020B0606030504020204" pitchFamily="34" charset="0"/>
                <a:ea typeface="Open Sans" panose="020B0606030504020204" pitchFamily="34" charset="0"/>
                <a:cs typeface="Open Sans" panose="020B0606030504020204" pitchFamily="34" charset="0"/>
              </a:rPr>
              <a:t>Stijging en verjonging slachtoffers</a:t>
            </a:r>
          </a:p>
          <a:p>
            <a:pPr marL="698500" lvl="2" indent="-342900" algn="l">
              <a:lnSpc>
                <a:spcPct val="150000"/>
              </a:lnSpc>
              <a:buFont typeface="Courier New" panose="02070309020205020404" pitchFamily="49" charset="0"/>
              <a:buChar char="o"/>
            </a:pPr>
            <a:r>
              <a:rPr lang="nl-BE" sz="2000" dirty="0" err="1">
                <a:latin typeface="Open Sans" panose="020B0606030504020204" pitchFamily="34" charset="0"/>
                <a:ea typeface="Open Sans" panose="020B0606030504020204" pitchFamily="34" charset="0"/>
                <a:cs typeface="Open Sans" panose="020B0606030504020204" pitchFamily="34" charset="0"/>
              </a:rPr>
              <a:t>Social</a:t>
            </a:r>
            <a:r>
              <a:rPr lang="nl-BE" sz="2000" dirty="0">
                <a:latin typeface="Open Sans" panose="020B0606030504020204" pitchFamily="34" charset="0"/>
                <a:ea typeface="Open Sans" panose="020B0606030504020204" pitchFamily="34" charset="0"/>
                <a:cs typeface="Open Sans" panose="020B0606030504020204" pitchFamily="34" charset="0"/>
              </a:rPr>
              <a:t> media</a:t>
            </a:r>
          </a:p>
          <a:p>
            <a:pPr marL="698500" lvl="2" indent="-342900" algn="l">
              <a:lnSpc>
                <a:spcPct val="150000"/>
              </a:lnSpc>
              <a:buFont typeface="Courier New" panose="02070309020205020404" pitchFamily="49" charset="0"/>
              <a:buChar char="o"/>
            </a:pPr>
            <a:r>
              <a:rPr lang="nl-BE" sz="2000" dirty="0">
                <a:latin typeface="Open Sans" panose="020B0606030504020204" pitchFamily="34" charset="0"/>
                <a:ea typeface="Open Sans" panose="020B0606030504020204" pitchFamily="34" charset="0"/>
                <a:cs typeface="Open Sans" panose="020B0606030504020204" pitchFamily="34" charset="0"/>
              </a:rPr>
              <a:t>Losse criminele netwerken</a:t>
            </a:r>
          </a:p>
          <a:p>
            <a:pPr marL="698500" lvl="2" indent="-342900" algn="l">
              <a:lnSpc>
                <a:spcPct val="150000"/>
              </a:lnSpc>
              <a:buFont typeface="Courier New" panose="02070309020205020404" pitchFamily="49" charset="0"/>
              <a:buChar char="o"/>
            </a:pPr>
            <a:r>
              <a:rPr lang="nl-BE" sz="2000" dirty="0">
                <a:latin typeface="Open Sans" panose="020B0606030504020204" pitchFamily="34" charset="0"/>
                <a:ea typeface="Open Sans" panose="020B0606030504020204" pitchFamily="34" charset="0"/>
                <a:cs typeface="Open Sans" panose="020B0606030504020204" pitchFamily="34" charset="0"/>
              </a:rPr>
              <a:t>Pooiers steken landsgrens over</a:t>
            </a:r>
          </a:p>
          <a:p>
            <a:pPr lvl="2" algn="l">
              <a:lnSpc>
                <a:spcPct val="150000"/>
              </a:lnSpc>
            </a:pPr>
            <a:endParaRPr lang="nl-BE" sz="24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21366011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uiExpand="1" build="p"/>
    </p:bldLst>
  </p:timing>
</p:sld>
</file>

<file path=ppt/theme/theme1.xml><?xml version="1.0" encoding="utf-8"?>
<a:theme xmlns:a="http://schemas.openxmlformats.org/drawingml/2006/main" name="Thema1">
  <a:themeElements>
    <a:clrScheme name="Kantoorth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th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a1" id="{992259FD-F51C-4CA8-90E2-79F038706101}" vid="{AD242E9B-F914-4FFF-B579-259A8BD9D815}"/>
    </a:ext>
  </a:extLst>
</a:theme>
</file>

<file path=ppt/theme/theme2.xml><?xml version="1.0" encoding="utf-8"?>
<a:theme xmlns:a="http://schemas.openxmlformats.org/drawingml/2006/main" name="1_Kantoorthema">
  <a:themeElements>
    <a:clrScheme name="Kantoorth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th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Thema1</Template>
  <TotalTime>0</TotalTime>
  <Words>3089</Words>
  <Application>Microsoft Office PowerPoint</Application>
  <PresentationFormat>Breedbeeld</PresentationFormat>
  <Paragraphs>447</Paragraphs>
  <Slides>38</Slides>
  <Notes>29</Notes>
  <HiddenSlides>0</HiddenSlides>
  <MMClips>1</MMClips>
  <ScaleCrop>false</ScaleCrop>
  <HeadingPairs>
    <vt:vector size="6" baseType="variant">
      <vt:variant>
        <vt:lpstr>Gebruikte lettertypen</vt:lpstr>
      </vt:variant>
      <vt:variant>
        <vt:i4>12</vt:i4>
      </vt:variant>
      <vt:variant>
        <vt:lpstr>Thema</vt:lpstr>
      </vt:variant>
      <vt:variant>
        <vt:i4>2</vt:i4>
      </vt:variant>
      <vt:variant>
        <vt:lpstr>Diatitels</vt:lpstr>
      </vt:variant>
      <vt:variant>
        <vt:i4>38</vt:i4>
      </vt:variant>
    </vt:vector>
  </HeadingPairs>
  <TitlesOfParts>
    <vt:vector size="52" baseType="lpstr">
      <vt:lpstr>Arial</vt:lpstr>
      <vt:lpstr>Calibri</vt:lpstr>
      <vt:lpstr>Calibri Light</vt:lpstr>
      <vt:lpstr>Courier New</vt:lpstr>
      <vt:lpstr>fira sans</vt:lpstr>
      <vt:lpstr>Fira Sans Light</vt:lpstr>
      <vt:lpstr>Fira Sans Medium</vt:lpstr>
      <vt:lpstr>Fira Sans SemiBold</vt:lpstr>
      <vt:lpstr>Open Sans</vt:lpstr>
      <vt:lpstr>Open Sans</vt:lpstr>
      <vt:lpstr>Times New Roman</vt:lpstr>
      <vt:lpstr>Wingdings</vt:lpstr>
      <vt:lpstr>Thema1</vt:lpstr>
      <vt:lpstr>1_Kantoorthema</vt:lpstr>
      <vt:lpstr>“To accommodate and  support victims of Traffic in  Human Beings” </vt:lpstr>
      <vt:lpstr>PowerPoint-presentatie</vt:lpstr>
      <vt:lpstr>Stelling: </vt:lpstr>
      <vt:lpstr>Peiling:</vt:lpstr>
      <vt:lpstr>Onderzoek Child Focus 2015</vt:lpstr>
      <vt:lpstr>Mensenhandel en tienerpooiers</vt:lpstr>
      <vt:lpstr>PowerPoint-presentatie</vt:lpstr>
      <vt:lpstr>PowerPoint-presentatie</vt:lpstr>
      <vt:lpstr>Omvang van het probleem</vt:lpstr>
      <vt:lpstr>Daderprofiel</vt:lpstr>
      <vt:lpstr>Daderstructuren</vt:lpstr>
      <vt:lpstr>Werkwijze</vt:lpstr>
      <vt:lpstr>1. Ronselen/ grooming</vt:lpstr>
      <vt:lpstr>2. Inpalmen</vt:lpstr>
      <vt:lpstr>3. Losweken/ isoleren van context</vt:lpstr>
      <vt:lpstr>4. Uitbuiting</vt:lpstr>
      <vt:lpstr>Slachtoffers</vt:lpstr>
      <vt:lpstr>Profiel 1: fase problematiek/ pubertijd</vt:lpstr>
      <vt:lpstr>Profiel 2: zeer beïnvloedbaar</vt:lpstr>
      <vt:lpstr>Profiel 3: traumatische ervaring</vt:lpstr>
      <vt:lpstr>Traumatische seksualisering</vt:lpstr>
      <vt:lpstr>Profiel 4: multiproblem</vt:lpstr>
      <vt:lpstr>Meest voorkomende profielen</vt:lpstr>
      <vt:lpstr>Veelvuldig weglopen</vt:lpstr>
      <vt:lpstr>Stelling:</vt:lpstr>
      <vt:lpstr>PowerPoint-presentatie</vt:lpstr>
      <vt:lpstr>Waaruit bestaat team LBTP?</vt:lpstr>
      <vt:lpstr>Kennismaking jongere</vt:lpstr>
      <vt:lpstr>Verkregen info</vt:lpstr>
      <vt:lpstr>Positief assessment</vt:lpstr>
      <vt:lpstr>Geen bruikbare info</vt:lpstr>
      <vt:lpstr>PowerPoint-presentatie</vt:lpstr>
      <vt:lpstr>PowerPoint-presentatie</vt:lpstr>
      <vt:lpstr>Checklist fout vriendje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 accommodate and  support victims of Traffic in  Human Beings”</dc:title>
  <dc:creator>Isabel Vaessens</dc:creator>
  <cp:lastModifiedBy>Isabel Vaessens</cp:lastModifiedBy>
  <cp:revision>6</cp:revision>
  <dcterms:created xsi:type="dcterms:W3CDTF">2023-02-27T11:23:42Z</dcterms:created>
  <dcterms:modified xsi:type="dcterms:W3CDTF">2023-06-12T09:20:54Z</dcterms:modified>
</cp:coreProperties>
</file>