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7" r:id="rId3"/>
    <p:sldId id="307" r:id="rId4"/>
    <p:sldId id="301" r:id="rId5"/>
    <p:sldId id="308" r:id="rId6"/>
    <p:sldId id="257" r:id="rId7"/>
    <p:sldId id="259" r:id="rId8"/>
    <p:sldId id="260" r:id="rId9"/>
    <p:sldId id="262" r:id="rId10"/>
    <p:sldId id="261" r:id="rId11"/>
    <p:sldId id="263" r:id="rId12"/>
    <p:sldId id="270" r:id="rId13"/>
    <p:sldId id="268" r:id="rId14"/>
    <p:sldId id="309" r:id="rId15"/>
    <p:sldId id="266" r:id="rId16"/>
    <p:sldId id="311" r:id="rId17"/>
    <p:sldId id="310" r:id="rId18"/>
    <p:sldId id="312" r:id="rId19"/>
    <p:sldId id="269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0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5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32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aresourcecenter.org/sites/default/files/library/14genderresponsivestrategiescommunity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visie.nl/sites/movisie.nl/files/2019-11/Wat-werkt-bij-de-aanpak-van-dak-en-thuisloosheid-onder-jongeren.pdf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mungos.org/publication/women-and-rough-sleeping-a-critical-re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uu.com/st-neos/docs/13-factsheet_totaal_in_vo_2018" TargetMode="External"/><Relationship Id="rId5" Type="http://schemas.openxmlformats.org/officeDocument/2006/relationships/hyperlink" Target="https://www.raadrvs.nl/binaries/raadrvs/documenten/publicaties/2020/04/21/herstel-begint-met-een-huis---dakloosheid-voorkomen-en-verminderen/RVS+advies_Herstel+begint+met+een+huis.pdf" TargetMode="External"/><Relationship Id="rId4" Type="http://schemas.openxmlformats.org/officeDocument/2006/relationships/hyperlink" Target="https://www.regioplan.nl/wp-content/uploads/2020/05/19175-Eindrapport-Opvangplaatsen-voor-acute-crisissituaties-Regioplan-6mrt20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47D3D6-7F07-4171-9C5C-FDC147700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nl-BE" sz="2600" dirty="0"/>
              <a:t>KADANS Wonen </a:t>
            </a:r>
            <a:br>
              <a:rPr lang="nl-BE" sz="2600" dirty="0"/>
            </a:br>
            <a:br>
              <a:rPr lang="nl-BE" sz="2600" dirty="0"/>
            </a:br>
            <a:r>
              <a:rPr lang="nl-BE" sz="2600" dirty="0"/>
              <a:t>SPOOR V</a:t>
            </a:r>
            <a:br>
              <a:rPr lang="nl-BE" sz="2600" dirty="0"/>
            </a:br>
            <a:br>
              <a:rPr lang="nl-BE" sz="1400" dirty="0"/>
            </a:br>
            <a:r>
              <a:rPr lang="nl-BE" sz="1400" dirty="0"/>
              <a:t>Een </a:t>
            </a:r>
            <a:r>
              <a:rPr lang="nl-BE" sz="1400" dirty="0" err="1"/>
              <a:t>genderresponsief</a:t>
            </a:r>
            <a:r>
              <a:rPr lang="nl-BE" sz="1400" dirty="0"/>
              <a:t> programma</a:t>
            </a:r>
            <a:br>
              <a:rPr lang="nl-BE" sz="2600" dirty="0"/>
            </a:br>
            <a:endParaRPr lang="nl-BE" sz="2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A5595F-9D16-49A7-8301-9582E27EF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endParaRPr lang="nl-BE" sz="2000" dirty="0"/>
          </a:p>
          <a:p>
            <a:r>
              <a:rPr lang="nl-BE" sz="1400" dirty="0"/>
              <a:t>12 juni 2023</a:t>
            </a:r>
          </a:p>
        </p:txBody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Rectangle 1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nder Responsive Budgeting: A Recap of Milestones and a Glimpse to the  Future - Kosovo Women&amp;#39;s Network">
            <a:extLst>
              <a:ext uri="{FF2B5EF4-FFF2-40B4-BE49-F238E27FC236}">
                <a16:creationId xmlns:a16="http://schemas.microsoft.com/office/drawing/2014/main" id="{254265F8-1ECA-4CCD-8C10-D13473F66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r="-2" b="-2"/>
          <a:stretch/>
        </p:blipFill>
        <p:spPr bwMode="auto">
          <a:xfrm>
            <a:off x="4864608" y="1777370"/>
            <a:ext cx="6846363" cy="31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45380-4F13-47C8-A556-8B8C45AB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813435"/>
          </a:xfrm>
        </p:spPr>
        <p:txBody>
          <a:bodyPr>
            <a:normAutofit/>
          </a:bodyPr>
          <a:lstStyle/>
          <a:p>
            <a:r>
              <a:rPr lang="nl-BE" sz="2800" dirty="0"/>
              <a:t>Een </a:t>
            </a:r>
            <a:r>
              <a:rPr lang="nl-BE" sz="2800" dirty="0" err="1"/>
              <a:t>genderresponsief</a:t>
            </a:r>
            <a:r>
              <a:rPr lang="nl-BE" sz="2800" dirty="0"/>
              <a:t>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DD5CB-A4B0-420E-B500-60F5061B7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 dirty="0">
                <a:solidFill>
                  <a:srgbClr val="202124"/>
                </a:solidFill>
                <a:effectLst/>
                <a:latin typeface="+mj-lt"/>
              </a:rPr>
              <a:t>Gender responsiveness involves creating an environment through site and staff selection and program development, content, and material that responds to the realities of women's lives and addresses participants' issues.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  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  <a:hlinkClick r:id="rId2"/>
              </a:rPr>
              <a:t>https://www.prearesourcecenter.org/sites/default/files/library/14genderresponsivestrategiescommunity.pdf</a:t>
            </a:r>
            <a:endParaRPr lang="en-US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Vrije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vertaling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Ontwikkelen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van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omgeving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/team/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programma:zorginhoud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om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tegemoet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te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komen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aan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specifieke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noden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van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vrouwelijke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dak-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en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02124"/>
                </a:solidFill>
                <a:latin typeface="arial" panose="020B0604020202020204" pitchFamily="34" charset="0"/>
              </a:rPr>
              <a:t>thuislozen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80523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AFA73F-1D65-42C3-A545-6A210125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nl-BE" sz="2400"/>
              <a:t>Een genderresponsief programma in de praktijk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01F0A-BC4B-4143-8A12-9663ADD75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BE" sz="1700" dirty="0"/>
          </a:p>
          <a:p>
            <a:pPr marL="0" indent="0">
              <a:buNone/>
            </a:pPr>
            <a:endParaRPr lang="nl-BE" sz="1700" dirty="0"/>
          </a:p>
          <a:p>
            <a:pPr marL="0" indent="0">
              <a:buNone/>
            </a:pPr>
            <a:endParaRPr lang="nl-BE" sz="1700" dirty="0"/>
          </a:p>
          <a:p>
            <a:pPr marL="0" indent="0">
              <a:buNone/>
            </a:pPr>
            <a:r>
              <a:rPr lang="nl-BE" sz="1700" dirty="0"/>
              <a:t>Drie pijlers op een solide basis</a:t>
            </a:r>
          </a:p>
          <a:p>
            <a:pPr marL="0" indent="0">
              <a:buNone/>
            </a:pPr>
            <a:endParaRPr lang="nl-BE" sz="1700" dirty="0"/>
          </a:p>
          <a:p>
            <a:pPr marL="0" indent="0">
              <a:buNone/>
            </a:pPr>
            <a:endParaRPr lang="nl-BE" sz="17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D8544DB-172D-4219-8C20-58BCF90766CB}"/>
              </a:ext>
            </a:extLst>
          </p:cNvPr>
          <p:cNvSpPr/>
          <p:nvPr/>
        </p:nvSpPr>
        <p:spPr>
          <a:xfrm>
            <a:off x="5229225" y="5191125"/>
            <a:ext cx="6269476" cy="1323975"/>
          </a:xfrm>
          <a:prstGeom prst="rect">
            <a:avLst/>
          </a:prstGeom>
          <a:solidFill>
            <a:schemeClr val="bg2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KADANS (Wonen)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4CFFC60-3EF3-4A83-AFD7-4CBF408A2FE8}"/>
              </a:ext>
            </a:extLst>
          </p:cNvPr>
          <p:cNvSpPr/>
          <p:nvPr/>
        </p:nvSpPr>
        <p:spPr>
          <a:xfrm>
            <a:off x="5229224" y="2647950"/>
            <a:ext cx="1715775" cy="2390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Trauma</a:t>
            </a:r>
          </a:p>
          <a:p>
            <a:pPr algn="ctr"/>
            <a:r>
              <a:rPr lang="nl-BE" dirty="0" err="1">
                <a:solidFill>
                  <a:schemeClr val="tx1"/>
                </a:solidFill>
              </a:rPr>
              <a:t>Informed</a:t>
            </a:r>
            <a:r>
              <a:rPr lang="nl-BE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Care</a:t>
            </a:r>
          </a:p>
          <a:p>
            <a:pPr algn="ctr"/>
            <a:endParaRPr lang="nl-BE" sz="900" dirty="0">
              <a:solidFill>
                <a:schemeClr val="tx1"/>
              </a:solidFill>
            </a:endParaRPr>
          </a:p>
          <a:p>
            <a:pPr algn="ctr"/>
            <a:endParaRPr lang="nl-BE" sz="900" dirty="0">
              <a:solidFill>
                <a:schemeClr val="tx1"/>
              </a:solidFill>
            </a:endParaRPr>
          </a:p>
          <a:p>
            <a:pPr algn="ctr"/>
            <a:endParaRPr lang="nl-BE" sz="900" dirty="0">
              <a:solidFill>
                <a:schemeClr val="tx1"/>
              </a:solidFill>
            </a:endParaRPr>
          </a:p>
          <a:p>
            <a:pPr algn="ctr"/>
            <a:endParaRPr lang="nl-BE" sz="900" dirty="0">
              <a:solidFill>
                <a:schemeClr val="tx1"/>
              </a:solidFill>
            </a:endParaRPr>
          </a:p>
          <a:p>
            <a:pPr algn="ctr"/>
            <a:r>
              <a:rPr lang="nl-BE" sz="900" dirty="0">
                <a:solidFill>
                  <a:schemeClr val="tx1"/>
                </a:solidFill>
              </a:rPr>
              <a:t>programma</a:t>
            </a:r>
          </a:p>
          <a:p>
            <a:pPr algn="ctr"/>
            <a:endParaRPr lang="nl-BE" sz="9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22105CF-5069-4649-97E5-E5CE508FB308}"/>
              </a:ext>
            </a:extLst>
          </p:cNvPr>
          <p:cNvSpPr/>
          <p:nvPr/>
        </p:nvSpPr>
        <p:spPr>
          <a:xfrm>
            <a:off x="7487921" y="2647949"/>
            <a:ext cx="1808480" cy="2390775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Ervarings-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Deskundigheid</a:t>
            </a: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sz="900" dirty="0">
                <a:solidFill>
                  <a:schemeClr val="tx1"/>
                </a:solidFill>
              </a:rPr>
              <a:t>aansturing door ervaringswerkers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0E1C080-41CA-4D56-B755-5AA59E4B8763}"/>
              </a:ext>
            </a:extLst>
          </p:cNvPr>
          <p:cNvSpPr/>
          <p:nvPr/>
        </p:nvSpPr>
        <p:spPr>
          <a:xfrm>
            <a:off x="9839323" y="2647949"/>
            <a:ext cx="1659377" cy="2390775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HOZ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SRH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Harm Red</a:t>
            </a:r>
          </a:p>
          <a:p>
            <a:pPr algn="ctr"/>
            <a:endParaRPr lang="nl-BE" dirty="0">
              <a:solidFill>
                <a:schemeClr val="tx1"/>
              </a:solidFill>
            </a:endParaRPr>
          </a:p>
          <a:p>
            <a:pPr algn="ctr"/>
            <a:r>
              <a:rPr lang="nl-BE" sz="900" dirty="0">
                <a:solidFill>
                  <a:schemeClr val="tx1"/>
                </a:solidFill>
              </a:rPr>
              <a:t>zorginhoudelijk</a:t>
            </a:r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9FB6738B-0DFF-4587-8664-7ABAAE1D7ECA}"/>
              </a:ext>
            </a:extLst>
          </p:cNvPr>
          <p:cNvSpPr/>
          <p:nvPr/>
        </p:nvSpPr>
        <p:spPr>
          <a:xfrm>
            <a:off x="4826766" y="246888"/>
            <a:ext cx="6994140" cy="2153412"/>
          </a:xfrm>
          <a:prstGeom prst="triangl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(Gender)responsieve zorg</a:t>
            </a:r>
          </a:p>
        </p:txBody>
      </p:sp>
    </p:spTree>
    <p:extLst>
      <p:ext uri="{BB962C8B-B14F-4D97-AF65-F5344CB8AC3E}">
        <p14:creationId xmlns:p14="http://schemas.microsoft.com/office/powerpoint/2010/main" val="27003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DC858-4DB3-4442-B55A-4DC56D90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1600" dirty="0"/>
              <a:t>Theoretisch kader van Trauma </a:t>
            </a:r>
            <a:r>
              <a:rPr lang="nl-BE" sz="1600" dirty="0" err="1"/>
              <a:t>Informed</a:t>
            </a:r>
            <a:r>
              <a:rPr lang="nl-BE" sz="1600" dirty="0"/>
              <a:t> Care zit niet enkel in ons achterhoofd, maar in ons hele lijf, houding, doen en laten!</a:t>
            </a:r>
          </a:p>
        </p:txBody>
      </p:sp>
      <p:pic>
        <p:nvPicPr>
          <p:cNvPr id="1026" name="Picture 2" descr="The Five Principles of Trauma-Informed Care. ">
            <a:extLst>
              <a:ext uri="{FF2B5EF4-FFF2-40B4-BE49-F238E27FC236}">
                <a16:creationId xmlns:a16="http://schemas.microsoft.com/office/drawing/2014/main" id="{890ACDC6-0C7E-4EF5-920F-F215FE9B5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5" y="2478088"/>
            <a:ext cx="6771253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5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E4A9-657B-435F-B049-8A2E0462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16000"/>
          </a:xfrm>
        </p:spPr>
        <p:txBody>
          <a:bodyPr>
            <a:normAutofit/>
          </a:bodyPr>
          <a:lstStyle/>
          <a:p>
            <a:r>
              <a:rPr lang="nl-BE" sz="3200" dirty="0"/>
              <a:t>Trauma </a:t>
            </a:r>
            <a:r>
              <a:rPr lang="nl-BE" sz="3200" dirty="0" err="1"/>
              <a:t>Informed</a:t>
            </a:r>
            <a:r>
              <a:rPr lang="nl-BE" sz="3200" dirty="0"/>
              <a:t> Care in het 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6BAFB0-3BE6-4C48-B22A-2B4D19AC5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741" y="2727297"/>
            <a:ext cx="6838122" cy="37398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1600" dirty="0"/>
              <a:t>MEDEWERKERS</a:t>
            </a:r>
          </a:p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Doctoraatsonderzoek Trauma </a:t>
            </a:r>
            <a:r>
              <a:rPr lang="nl-BE" sz="1600" dirty="0" err="1"/>
              <a:t>Informed</a:t>
            </a:r>
            <a:r>
              <a:rPr lang="nl-BE" sz="1600" dirty="0"/>
              <a:t> Care vanuit KADANS Wonen (5 jaar) </a:t>
            </a:r>
          </a:p>
          <a:p>
            <a:r>
              <a:rPr lang="nl-BE" sz="1600" dirty="0"/>
              <a:t>3 infosessies Trauma </a:t>
            </a:r>
            <a:r>
              <a:rPr lang="nl-BE" sz="1600" dirty="0" err="1"/>
              <a:t>Informed</a:t>
            </a:r>
            <a:r>
              <a:rPr lang="nl-BE" sz="1600" dirty="0"/>
              <a:t> Care (wat is het, hoe ga je er als HV mee om)</a:t>
            </a:r>
          </a:p>
          <a:p>
            <a:r>
              <a:rPr lang="nl-BE" sz="1600" dirty="0"/>
              <a:t>Uitwerking/verdieping 3 Modules </a:t>
            </a:r>
            <a:r>
              <a:rPr lang="nl-BE" sz="1600" dirty="0" err="1"/>
              <a:t>Seeking</a:t>
            </a:r>
            <a:r>
              <a:rPr lang="nl-BE" sz="1600" dirty="0"/>
              <a:t> Safety =  aan de slag met de werkdocumenten </a:t>
            </a:r>
          </a:p>
          <a:p>
            <a:r>
              <a:rPr lang="nl-BE" sz="1600" dirty="0"/>
              <a:t>Werkbespreking/teambespreking</a:t>
            </a:r>
          </a:p>
          <a:p>
            <a:r>
              <a:rPr lang="nl-BE" sz="1600" dirty="0"/>
              <a:t>Draagvlak maken bij alle partners van het KADANS netwerk d.m.v.</a:t>
            </a:r>
          </a:p>
          <a:p>
            <a:pPr marL="0" indent="0">
              <a:buNone/>
            </a:pPr>
            <a:r>
              <a:rPr lang="nl-BE" sz="1600" dirty="0"/>
              <a:t>       Studiedag Nele Gielen</a:t>
            </a:r>
          </a:p>
          <a:p>
            <a:pPr marL="0" indent="0">
              <a:buNone/>
            </a:pPr>
            <a:r>
              <a:rPr lang="nl-BE" sz="1600" dirty="0"/>
              <a:t>       Film: The </a:t>
            </a:r>
            <a:r>
              <a:rPr lang="nl-BE" sz="1600" dirty="0" err="1"/>
              <a:t>wisdom</a:t>
            </a:r>
            <a:r>
              <a:rPr lang="nl-BE" sz="1600" dirty="0"/>
              <a:t> of trauma</a:t>
            </a:r>
          </a:p>
          <a:p>
            <a:pPr marL="0" indent="0">
              <a:buNone/>
            </a:pPr>
            <a:r>
              <a:rPr lang="nl-BE" sz="1600" dirty="0"/>
              <a:t>       …</a:t>
            </a:r>
          </a:p>
          <a:p>
            <a:pPr marL="0" indent="0">
              <a:buNone/>
            </a:pPr>
            <a:r>
              <a:rPr lang="nl-BE" sz="1600" dirty="0"/>
              <a:t>     </a:t>
            </a:r>
          </a:p>
        </p:txBody>
      </p:sp>
      <p:pic>
        <p:nvPicPr>
          <p:cNvPr id="1028" name="Picture 4" descr="Seeking safety (ebook), Lisa M. Najavits | 9789031384792 | Boeken | bol.com">
            <a:extLst>
              <a:ext uri="{FF2B5EF4-FFF2-40B4-BE49-F238E27FC236}">
                <a16:creationId xmlns:a16="http://schemas.microsoft.com/office/drawing/2014/main" id="{03A39979-E42A-79C5-E32C-61F46060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81" y="2456952"/>
            <a:ext cx="2989076" cy="40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5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E4A9-657B-435F-B049-8A2E0462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16000"/>
          </a:xfrm>
        </p:spPr>
        <p:txBody>
          <a:bodyPr>
            <a:normAutofit/>
          </a:bodyPr>
          <a:lstStyle/>
          <a:p>
            <a:r>
              <a:rPr lang="nl-BE" sz="3200" dirty="0"/>
              <a:t>Trauma </a:t>
            </a:r>
            <a:r>
              <a:rPr lang="nl-BE" sz="3200" dirty="0" err="1"/>
              <a:t>Informed</a:t>
            </a:r>
            <a:r>
              <a:rPr lang="nl-BE" sz="3200" dirty="0"/>
              <a:t> Care in het team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9A090B-CA59-46B6-BE96-B4308C1A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715" y="2255520"/>
            <a:ext cx="10583981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600" dirty="0"/>
              <a:t>CLIENTEN</a:t>
            </a:r>
          </a:p>
          <a:p>
            <a:r>
              <a:rPr lang="nl-BE" sz="1600" dirty="0"/>
              <a:t>Afname ACE (Adverse </a:t>
            </a:r>
            <a:r>
              <a:rPr lang="nl-BE" sz="1600" dirty="0" err="1"/>
              <a:t>Childhood</a:t>
            </a:r>
            <a:r>
              <a:rPr lang="nl-BE" sz="1600" dirty="0"/>
              <a:t> </a:t>
            </a:r>
            <a:r>
              <a:rPr lang="nl-BE" sz="1600" dirty="0" err="1"/>
              <a:t>Experiences</a:t>
            </a:r>
            <a:r>
              <a:rPr lang="nl-BE" sz="1600" dirty="0"/>
              <a:t>) </a:t>
            </a:r>
          </a:p>
          <a:p>
            <a:pPr marL="0" indent="0">
              <a:buNone/>
            </a:pPr>
            <a:r>
              <a:rPr lang="nl-BE" sz="1600" dirty="0"/>
              <a:t>    breed en longitudinaal onderzoek</a:t>
            </a:r>
          </a:p>
          <a:p>
            <a:pPr marL="0" indent="0">
              <a:buNone/>
            </a:pPr>
            <a:r>
              <a:rPr lang="nl-BE" sz="1600" dirty="0"/>
              <a:t>    vragenlijst die traumatische ervaringen in kaart brengt</a:t>
            </a:r>
          </a:p>
          <a:p>
            <a:pPr marL="0" indent="0">
              <a:buNone/>
            </a:pPr>
            <a:r>
              <a:rPr lang="nl-BE" sz="1600" dirty="0"/>
              <a:t>    resultaten uit deze bevraging bevestigen onze vaststellingen (zie begin presentatie)</a:t>
            </a:r>
          </a:p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Steunend Relationeel Handelen (SRH): KRACHTGERICHT en HOOPGERICHT persoonlijk plan</a:t>
            </a:r>
          </a:p>
          <a:p>
            <a:pPr marL="0" indent="0">
              <a:buNone/>
            </a:pPr>
            <a:r>
              <a:rPr lang="nl-BE" sz="1600" dirty="0"/>
              <a:t> </a:t>
            </a:r>
          </a:p>
          <a:p>
            <a:r>
              <a:rPr lang="nl-BE" sz="1600" dirty="0"/>
              <a:t>Modules </a:t>
            </a:r>
            <a:r>
              <a:rPr lang="nl-BE" sz="1600" dirty="0" err="1"/>
              <a:t>Seeking</a:t>
            </a:r>
            <a:r>
              <a:rPr lang="nl-BE" sz="1600" dirty="0"/>
              <a:t> Safety</a:t>
            </a:r>
          </a:p>
          <a:p>
            <a:pPr marL="0" indent="0">
              <a:buNone/>
            </a:pPr>
            <a:r>
              <a:rPr lang="nl-BE" sz="1600" dirty="0"/>
              <a:t>    bv.: Goed voor jezelf zorgen</a:t>
            </a:r>
          </a:p>
          <a:p>
            <a:pPr marL="0" indent="0">
              <a:buNone/>
            </a:pPr>
            <a:r>
              <a:rPr lang="nl-BE" sz="1600" dirty="0"/>
              <a:t>            Lief zijn voor jezelf</a:t>
            </a:r>
          </a:p>
          <a:p>
            <a:pPr marL="0" indent="0">
              <a:buNone/>
            </a:pPr>
            <a:r>
              <a:rPr lang="nl-BE" sz="1600" dirty="0"/>
              <a:t>            Grenzen stellen binnen relaties</a:t>
            </a:r>
          </a:p>
        </p:txBody>
      </p:sp>
    </p:spTree>
    <p:extLst>
      <p:ext uri="{BB962C8B-B14F-4D97-AF65-F5344CB8AC3E}">
        <p14:creationId xmlns:p14="http://schemas.microsoft.com/office/powerpoint/2010/main" val="394078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E4A9-657B-435F-B049-8A2E0462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16000"/>
          </a:xfrm>
        </p:spPr>
        <p:txBody>
          <a:bodyPr>
            <a:normAutofit/>
          </a:bodyPr>
          <a:lstStyle/>
          <a:p>
            <a:r>
              <a:rPr lang="nl-BE" sz="3200" dirty="0"/>
              <a:t>Ervaringsdeskundigheid: praatgroepen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9A090B-CA59-46B6-BE96-B4308C1A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895912"/>
            <a:ext cx="4937760" cy="4830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Praatgroep (maandelijkse frequentie) </a:t>
            </a:r>
          </a:p>
          <a:p>
            <a:pPr marL="0" indent="0">
              <a:buNone/>
            </a:pPr>
            <a:r>
              <a:rPr lang="nl-BE" sz="1600" dirty="0"/>
              <a:t>  </a:t>
            </a:r>
          </a:p>
          <a:p>
            <a:r>
              <a:rPr lang="nl-BE" sz="1600" dirty="0"/>
              <a:t>Groep stelt zelf een reglement op, bv.: geen middelengebruik tijdens bijeenkomsten, respectvolle omgang,…</a:t>
            </a:r>
          </a:p>
          <a:p>
            <a:r>
              <a:rPr lang="nl-BE" sz="1600" dirty="0"/>
              <a:t>Herstelverhaal ervaringsdeskundigen KW</a:t>
            </a:r>
          </a:p>
          <a:p>
            <a:r>
              <a:rPr lang="nl-BE" sz="1600" dirty="0"/>
              <a:t>Thema’s geïnspireerd op </a:t>
            </a:r>
            <a:r>
              <a:rPr lang="nl-BE" sz="1600" dirty="0" err="1"/>
              <a:t>seeking</a:t>
            </a:r>
            <a:r>
              <a:rPr lang="nl-BE" sz="1600" dirty="0"/>
              <a:t> </a:t>
            </a:r>
            <a:r>
              <a:rPr lang="nl-BE" sz="1600" dirty="0" err="1"/>
              <a:t>safety</a:t>
            </a:r>
            <a:r>
              <a:rPr lang="nl-BE" sz="1600" dirty="0"/>
              <a:t>, bv.: goed voor jezelf zorgen, ‘vertel iets waar je blij van wordt’, grenzen stellen,…</a:t>
            </a:r>
          </a:p>
          <a:p>
            <a:r>
              <a:rPr lang="nl-BE" sz="1600" dirty="0"/>
              <a:t>Cliënten brengen zelf thema’s in</a:t>
            </a:r>
          </a:p>
          <a:p>
            <a:r>
              <a:rPr lang="nl-BE" sz="1600" dirty="0"/>
              <a:t>Creatieve vormen: film/muziek/podcast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pPr marL="0" indent="0" algn="ctr">
              <a:buNone/>
            </a:pPr>
            <a:endParaRPr lang="nl-BE" sz="1600" dirty="0"/>
          </a:p>
        </p:txBody>
      </p:sp>
      <p:pic>
        <p:nvPicPr>
          <p:cNvPr id="5" name="Picture 2" descr="Waarom je met een postnatale depressie dus niet naar een praatgroep moet  gaan">
            <a:extLst>
              <a:ext uri="{FF2B5EF4-FFF2-40B4-BE49-F238E27FC236}">
                <a16:creationId xmlns:a16="http://schemas.microsoft.com/office/drawing/2014/main" id="{396FB92E-E611-E2E3-AB65-76584ACA4B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5" y="2463860"/>
            <a:ext cx="4925482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3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E4A9-657B-435F-B049-8A2E0462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16000"/>
          </a:xfrm>
        </p:spPr>
        <p:txBody>
          <a:bodyPr>
            <a:normAutofit/>
          </a:bodyPr>
          <a:lstStyle/>
          <a:p>
            <a:r>
              <a:rPr lang="nl-BE" sz="3200" dirty="0"/>
              <a:t>Ervaringsdeskundigheid: praatgroepen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9A090B-CA59-46B6-BE96-B4308C1A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3264" y="1895911"/>
            <a:ext cx="4937760" cy="4830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Praatgroep mogelijke belemmeringen:</a:t>
            </a:r>
          </a:p>
          <a:p>
            <a:pPr marL="0" indent="0">
              <a:buNone/>
            </a:pPr>
            <a:r>
              <a:rPr lang="nl-BE" sz="1600" dirty="0"/>
              <a:t> </a:t>
            </a:r>
          </a:p>
          <a:p>
            <a:pPr marL="0" indent="0">
              <a:buNone/>
            </a:pPr>
            <a:r>
              <a:rPr lang="nl-BE" sz="1600" dirty="0"/>
              <a:t>Fase in het herstelproces</a:t>
            </a:r>
          </a:p>
          <a:p>
            <a:pPr marL="0" indent="0">
              <a:buNone/>
            </a:pPr>
            <a:r>
              <a:rPr lang="nl-BE" sz="1600" dirty="0"/>
              <a:t>Middelengebruik</a:t>
            </a:r>
          </a:p>
          <a:p>
            <a:pPr marL="0" indent="0">
              <a:buNone/>
            </a:pPr>
            <a:r>
              <a:rPr lang="nl-BE" sz="1600" dirty="0" err="1"/>
              <a:t>Taalbarrieres</a:t>
            </a:r>
            <a:endParaRPr lang="nl-BE" sz="1600" dirty="0"/>
          </a:p>
          <a:p>
            <a:pPr marL="0" indent="0">
              <a:buNone/>
            </a:pPr>
            <a:r>
              <a:rPr lang="nl-BE" sz="1600" dirty="0"/>
              <a:t>Moeilijke dynamieken </a:t>
            </a:r>
          </a:p>
          <a:p>
            <a:pPr marL="0" indent="0">
              <a:buNone/>
            </a:pPr>
            <a:r>
              <a:rPr lang="nl-BE" sz="1600" dirty="0"/>
              <a:t>  </a:t>
            </a:r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pPr marL="0" indent="0" algn="ctr">
              <a:buNone/>
            </a:pPr>
            <a:endParaRPr lang="nl-BE" sz="1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5C19C-CFC6-98FC-EC2C-96C8AAFFA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329732"/>
            <a:ext cx="4937760" cy="3842468"/>
          </a:xfrm>
        </p:spPr>
        <p:txBody>
          <a:bodyPr>
            <a:normAutofit/>
          </a:bodyPr>
          <a:lstStyle/>
          <a:p>
            <a:r>
              <a:rPr lang="nl-BE" sz="1600" dirty="0"/>
              <a:t>Praatgroep mogelijkheden: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600" dirty="0"/>
              <a:t>Lotgenotencontact</a:t>
            </a:r>
          </a:p>
          <a:p>
            <a:pPr marL="0" indent="0">
              <a:buNone/>
            </a:pPr>
            <a:r>
              <a:rPr lang="nl-BE" sz="1600" dirty="0"/>
              <a:t>Ervaringswerkers die hoop en empowerment ademen</a:t>
            </a:r>
          </a:p>
          <a:p>
            <a:pPr marL="0" indent="0">
              <a:buNone/>
            </a:pPr>
            <a:r>
              <a:rPr lang="nl-BE" sz="1600" dirty="0"/>
              <a:t>Krachten versterken</a:t>
            </a:r>
          </a:p>
          <a:p>
            <a:pPr marL="0" indent="0">
              <a:buNone/>
            </a:pPr>
            <a:r>
              <a:rPr lang="nl-BE" sz="1600" dirty="0"/>
              <a:t>Moeilijke dynamieken herstellen</a:t>
            </a:r>
          </a:p>
        </p:txBody>
      </p:sp>
      <p:pic>
        <p:nvPicPr>
          <p:cNvPr id="3074" name="Picture 2" descr="Handvuist en uw regels voor empowerment van vrouwen. vrouwelijke macht  feministische concept illustratie | Premium Vector">
            <a:extLst>
              <a:ext uri="{FF2B5EF4-FFF2-40B4-BE49-F238E27FC236}">
                <a16:creationId xmlns:a16="http://schemas.microsoft.com/office/drawing/2014/main" id="{0A1F6866-CB64-1897-8DBA-A7A96643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95" y="5197170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1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E4A9-657B-435F-B049-8A2E0462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016000"/>
          </a:xfrm>
        </p:spPr>
        <p:txBody>
          <a:bodyPr>
            <a:normAutofit/>
          </a:bodyPr>
          <a:lstStyle/>
          <a:p>
            <a:r>
              <a:rPr lang="nl-BE" sz="3200" dirty="0"/>
              <a:t>Ervaringsdeskundigheid: ontmoeting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9A090B-CA59-46B6-BE96-B4308C1A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895912"/>
            <a:ext cx="4937760" cy="4830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r>
              <a:rPr lang="nl-BE" sz="1600" dirty="0"/>
              <a:t>Ontmoeting - ‘vrouwenmoment’</a:t>
            </a:r>
          </a:p>
          <a:p>
            <a:pPr marL="0" indent="0">
              <a:buNone/>
            </a:pPr>
            <a:r>
              <a:rPr lang="nl-BE" sz="1600" dirty="0"/>
              <a:t>     bv.: koken, kapper, make-up, saunabezoek,  </a:t>
            </a:r>
          </a:p>
          <a:p>
            <a:pPr marL="0" indent="0">
              <a:buNone/>
            </a:pPr>
            <a:r>
              <a:rPr lang="nl-BE" sz="1600" dirty="0"/>
              <a:t>            </a:t>
            </a:r>
            <a:r>
              <a:rPr lang="nl-BE" sz="1600" dirty="0" err="1"/>
              <a:t>hippotherapie</a:t>
            </a:r>
            <a:r>
              <a:rPr lang="nl-BE" sz="1600" dirty="0"/>
              <a:t>, </a:t>
            </a:r>
            <a:r>
              <a:rPr lang="nl-BE" sz="1600" dirty="0" err="1"/>
              <a:t>aaihond</a:t>
            </a:r>
            <a:r>
              <a:rPr lang="nl-BE" sz="1600" dirty="0"/>
              <a:t>,…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600" dirty="0"/>
              <a:t>Op de planning:</a:t>
            </a:r>
          </a:p>
          <a:p>
            <a:pPr marL="0" indent="0">
              <a:buNone/>
            </a:pPr>
            <a:r>
              <a:rPr lang="nl-BE" sz="1600" dirty="0"/>
              <a:t>Sport en beweging, Yoga, zelfverdediging,…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nl-BE" sz="1300" dirty="0">
                <a:latin typeface="+mj-lt"/>
                <a:ea typeface="Cambria Math" panose="02040503050406030204" pitchFamily="18" charset="0"/>
              </a:rPr>
              <a:t>Beperkte registratie (aantal deelnemers/onderwerpen)</a:t>
            </a:r>
            <a:endParaRPr lang="nl-BE" sz="1300" dirty="0">
              <a:latin typeface="+mj-lt"/>
            </a:endParaRPr>
          </a:p>
          <a:p>
            <a:pPr marL="0" indent="0">
              <a:buNone/>
            </a:pPr>
            <a:r>
              <a:rPr lang="nl-BE" sz="1300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nl-BE" sz="1300" dirty="0">
                <a:latin typeface="+mj-lt"/>
                <a:ea typeface="Cambria Math" panose="02040503050406030204" pitchFamily="18" charset="0"/>
              </a:rPr>
              <a:t>TEAMWORK (vervoer, eventuele nazorg na moeilijke    </a:t>
            </a:r>
          </a:p>
          <a:p>
            <a:pPr marL="0" indent="0">
              <a:buNone/>
            </a:pPr>
            <a:r>
              <a:rPr lang="nl-BE" sz="1300" dirty="0">
                <a:latin typeface="+mj-lt"/>
                <a:ea typeface="Cambria Math" panose="02040503050406030204" pitchFamily="18" charset="0"/>
              </a:rPr>
              <a:t>                              bijeenkomst,…) </a:t>
            </a:r>
            <a:endParaRPr lang="nl-BE" sz="1300" dirty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pPr marL="0" indent="0" algn="ctr">
              <a:buNone/>
            </a:pPr>
            <a:endParaRPr lang="nl-BE" sz="1600" dirty="0"/>
          </a:p>
        </p:txBody>
      </p:sp>
      <p:pic>
        <p:nvPicPr>
          <p:cNvPr id="4098" name="Picture 2" descr="Vrouwen Dagelijkse Activiteiten Ingesteld Meisje Koken Schilderen Mediteren  Breien Solitaire Spelen Lezen Running Dansen Vector Illustratie  Stockvectorkunst en meer beelden van Mediteren - iStock">
            <a:extLst>
              <a:ext uri="{FF2B5EF4-FFF2-40B4-BE49-F238E27FC236}">
                <a16:creationId xmlns:a16="http://schemas.microsoft.com/office/drawing/2014/main" id="{FBFB757C-BE69-2879-19B2-F6BEBAA6AE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58" y="2518077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9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45380-4F13-47C8-A556-8B8C45AB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71" y="748145"/>
            <a:ext cx="10168128" cy="813435"/>
          </a:xfrm>
        </p:spPr>
        <p:txBody>
          <a:bodyPr>
            <a:normAutofit/>
          </a:bodyPr>
          <a:lstStyle/>
          <a:p>
            <a:r>
              <a:rPr lang="nl-BE" sz="2800" dirty="0"/>
              <a:t>Spoor 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DD5CB-A4B0-420E-B500-60F5061B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2671843"/>
            <a:ext cx="12078136" cy="3637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200" dirty="0"/>
              <a:t>Looptijd van impulsfonds werkjaar 2022</a:t>
            </a:r>
          </a:p>
          <a:p>
            <a:pPr marL="0" indent="0">
              <a:buNone/>
            </a:pPr>
            <a:r>
              <a:rPr lang="nl-BE" sz="1200" dirty="0"/>
              <a:t>En nu…</a:t>
            </a:r>
          </a:p>
          <a:p>
            <a:pPr marL="0" indent="0">
              <a:buNone/>
            </a:pPr>
            <a:endParaRPr lang="nl-BE" sz="1200" dirty="0"/>
          </a:p>
          <a:p>
            <a:r>
              <a:rPr lang="nl-BE" sz="1200" dirty="0"/>
              <a:t>SPOOR V structureel verankeren als zorgaanbod in team KW (meer rolverduidelijking voor de ervaringsdeskundige)</a:t>
            </a:r>
          </a:p>
          <a:p>
            <a:r>
              <a:rPr lang="nl-BE" sz="1200" dirty="0"/>
              <a:t>Praatgroepen en ontmoetingsmomenten worden verder gezet</a:t>
            </a:r>
          </a:p>
          <a:p>
            <a:r>
              <a:rPr lang="nl-BE" sz="1200" dirty="0"/>
              <a:t>Vrouwelijke cliënten die vanaf nu instromen kunnen steeds aansluiten bij dit vrijwillige aanbod</a:t>
            </a:r>
          </a:p>
          <a:p>
            <a:r>
              <a:rPr lang="nl-BE" sz="1200" dirty="0"/>
              <a:t>KADANS Wonen streeft er naar om minstens ¼ van de totale capaciteit in te zetten voor vrouwen (als een vrouw vertrekt, komt er een andere in de plaats)</a:t>
            </a:r>
          </a:p>
          <a:p>
            <a:r>
              <a:rPr lang="nl-BE" sz="1200" dirty="0"/>
              <a:t>Bekendmaking van ons programma in de hoop andere werkingen te enthousiasmeren om ‘iets’ responsiefs te doen voor vrouwen</a:t>
            </a:r>
          </a:p>
          <a:p>
            <a:r>
              <a:rPr lang="nl-BE" sz="1200" dirty="0"/>
              <a:t>We dromen stilaan over een SPOOR M (op aangeven van onze mannelijke cliënten… die zich wat gepasseerd beginnen voelen </a:t>
            </a:r>
            <a:r>
              <a:rPr lang="nl-BE" sz="1200" dirty="0">
                <a:sym typeface="Wingdings" panose="05000000000000000000" pitchFamily="2" charset="2"/>
              </a:rPr>
              <a:t>)</a:t>
            </a:r>
            <a:endParaRPr lang="nl-BE" sz="1200" dirty="0"/>
          </a:p>
          <a:p>
            <a:endParaRPr lang="nl-BE" sz="1200" dirty="0"/>
          </a:p>
          <a:p>
            <a:endParaRPr lang="nl-BE" sz="1200" dirty="0"/>
          </a:p>
          <a:p>
            <a:endParaRPr lang="nl-BE" sz="1200" dirty="0"/>
          </a:p>
          <a:p>
            <a:pPr marL="0" indent="0">
              <a:buNone/>
            </a:pPr>
            <a:endParaRPr lang="nl-BE" sz="1200" dirty="0"/>
          </a:p>
        </p:txBody>
      </p:sp>
      <p:pic>
        <p:nvPicPr>
          <p:cNvPr id="5126" name="Picture 6" descr="Jongeren worstelen flink met hun professionele toekomst - Puls Magazine">
            <a:extLst>
              <a:ext uri="{FF2B5EF4-FFF2-40B4-BE49-F238E27FC236}">
                <a16:creationId xmlns:a16="http://schemas.microsoft.com/office/drawing/2014/main" id="{C3A4BC22-4541-2EF1-8479-BFB0644A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05" y="384462"/>
            <a:ext cx="4079731" cy="28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6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1BBC2-B92A-4A57-AB9B-10F88258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Vragen</a:t>
            </a:r>
            <a:r>
              <a:rPr lang="en-US" sz="4800"/>
              <a:t>?…</a:t>
            </a:r>
          </a:p>
        </p:txBody>
      </p:sp>
      <p:pic>
        <p:nvPicPr>
          <p:cNvPr id="5" name="Tijdelijke aanduiding voor inhoud 4" descr="Afbeelding met Menselijk gezicht, kleding, tekening, tekenfilm&#10;&#10;Automatisch gegenereerde beschrijving">
            <a:extLst>
              <a:ext uri="{FF2B5EF4-FFF2-40B4-BE49-F238E27FC236}">
                <a16:creationId xmlns:a16="http://schemas.microsoft.com/office/drawing/2014/main" id="{44235164-1C12-5526-7B96-D068856D0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r="1" b="16377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3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3AC1A-9E10-4F4C-880D-20BDADAC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Enkele weetjes over samenwerking en huisvesting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3972-F60A-4538-97EA-7CFD4EEE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dirty="0"/>
              <a:t>                                                        KADANS = 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nl-BE" sz="1400" dirty="0"/>
              <a:t>eten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nl-BE" sz="1400" dirty="0"/>
              <a:t>anpak 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nl-BE" sz="1400" dirty="0"/>
              <a:t>ak –en thuislozen 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nl-BE" sz="1400" dirty="0"/>
              <a:t>ntwerpen </a:t>
            </a:r>
            <a:r>
              <a:rPr lang="nl-BE" sz="1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nl-BE" sz="1400" dirty="0"/>
              <a:t>tad</a:t>
            </a: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BE" sz="1400" dirty="0"/>
              <a:t>                                            Samenwerking                                                          Huisvesting</a:t>
            </a: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C2EB009C-7208-445E-80DC-7BDF60E417B0}"/>
              </a:ext>
            </a:extLst>
          </p:cNvPr>
          <p:cNvSpPr/>
          <p:nvPr/>
        </p:nvSpPr>
        <p:spPr>
          <a:xfrm>
            <a:off x="4503193" y="2811159"/>
            <a:ext cx="2235163" cy="1853967"/>
          </a:xfrm>
          <a:prstGeom prst="triangl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Netwerken regelen zich niet vanzelf' - Management Impact">
            <a:extLst>
              <a:ext uri="{FF2B5EF4-FFF2-40B4-BE49-F238E27FC236}">
                <a16:creationId xmlns:a16="http://schemas.microsoft.com/office/drawing/2014/main" id="{37BB314E-D234-42EA-821D-8F8FC1EA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57" y="4920543"/>
            <a:ext cx="2707847" cy="17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FBAB56-BDA0-4DE8-9077-7CB7F946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8" y="4986847"/>
            <a:ext cx="1605776" cy="16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uisvesting | StructureGroup">
            <a:extLst>
              <a:ext uri="{FF2B5EF4-FFF2-40B4-BE49-F238E27FC236}">
                <a16:creationId xmlns:a16="http://schemas.microsoft.com/office/drawing/2014/main" id="{85177C9A-070F-4EA8-84D1-6F6C3909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4" y="4947663"/>
            <a:ext cx="1978404" cy="16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D7681-C1C6-4AB4-B738-F5003251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834887"/>
            <a:ext cx="5991244" cy="1250156"/>
          </a:xfrm>
        </p:spPr>
        <p:txBody>
          <a:bodyPr>
            <a:normAutofit/>
          </a:bodyPr>
          <a:lstStyle/>
          <a:p>
            <a:r>
              <a:rPr lang="nl-BE" sz="2400" dirty="0"/>
              <a:t>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7F63E-7A8B-4A9F-B153-FE680B19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781092"/>
            <a:ext cx="6083659" cy="48502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nl-BE" sz="1500" dirty="0"/>
          </a:p>
          <a:p>
            <a:pPr marL="0" indent="0">
              <a:lnSpc>
                <a:spcPct val="100000"/>
              </a:lnSpc>
              <a:buNone/>
            </a:pPr>
            <a:endParaRPr lang="nl-BE" sz="3000" dirty="0"/>
          </a:p>
          <a:p>
            <a:pPr>
              <a:lnSpc>
                <a:spcPct val="100000"/>
              </a:lnSpc>
            </a:pPr>
            <a:r>
              <a:rPr lang="nl-BE" sz="4400" dirty="0"/>
              <a:t>STAKEHOLDERS: Programmaleiding en stuurgroep</a:t>
            </a:r>
          </a:p>
          <a:p>
            <a:pPr>
              <a:lnSpc>
                <a:spcPct val="100000"/>
              </a:lnSpc>
            </a:pPr>
            <a:r>
              <a:rPr lang="nl-BE" sz="4400" dirty="0"/>
              <a:t>PARTNERS: Kernteam met 15 partnerorganisaties o.a.: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 OCMW, CAW, GGZ, verslavingszorg, justitieel welzijnswerk, stad A, politie</a:t>
            </a:r>
          </a:p>
          <a:p>
            <a:pPr>
              <a:lnSpc>
                <a:spcPct val="100000"/>
              </a:lnSpc>
            </a:pPr>
            <a:endParaRPr lang="nl-BE" sz="4400" dirty="0"/>
          </a:p>
          <a:p>
            <a:pPr>
              <a:lnSpc>
                <a:spcPct val="100000"/>
              </a:lnSpc>
            </a:pPr>
            <a:r>
              <a:rPr lang="nl-BE" sz="4400" dirty="0"/>
              <a:t>Tweewekelijkse dossierbespreking: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</a:t>
            </a:r>
            <a:r>
              <a:rPr lang="nl-BE" sz="4400" dirty="0" err="1"/>
              <a:t>Informed</a:t>
            </a:r>
            <a:r>
              <a:rPr lang="nl-BE" sz="4400" dirty="0"/>
              <a:t> Consent!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Aanmelding o.b.v. Zelfredzaamheidsmatrix (ZRM)/wensen van de cliënt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Plan van aanpak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Aanstellen casusregisseur</a:t>
            </a:r>
          </a:p>
          <a:p>
            <a:pPr marL="0" indent="0">
              <a:lnSpc>
                <a:spcPct val="100000"/>
              </a:lnSpc>
              <a:buNone/>
            </a:pPr>
            <a:endParaRPr lang="nl-BE" sz="4400" dirty="0"/>
          </a:p>
          <a:p>
            <a:pPr>
              <a:lnSpc>
                <a:spcPct val="100000"/>
              </a:lnSpc>
            </a:pPr>
            <a:r>
              <a:rPr lang="nl-BE" sz="4400" dirty="0"/>
              <a:t>+/- 250 lopende dossiers (waarvan 185 casusregie en 65 in KADANS woonvormen) </a:t>
            </a:r>
          </a:p>
          <a:p>
            <a:pPr>
              <a:lnSpc>
                <a:spcPct val="100000"/>
              </a:lnSpc>
            </a:pPr>
            <a:r>
              <a:rPr lang="nl-BE" sz="4400" dirty="0"/>
              <a:t>KADANS woonvormen: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    Zorghostel – 22 personen (uitbreiding jan 2024 met 23 bijkomende plaatsen)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4400" dirty="0"/>
              <a:t>          KADANS Wonen – 43 personen (opschaling tot 63 personen voor mei 2024)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500" dirty="0"/>
              <a:t>   </a:t>
            </a:r>
          </a:p>
          <a:p>
            <a:pPr marL="0" indent="0">
              <a:lnSpc>
                <a:spcPct val="100000"/>
              </a:lnSpc>
              <a:buNone/>
            </a:pPr>
            <a:endParaRPr lang="nl-BE" sz="900" dirty="0"/>
          </a:p>
          <a:p>
            <a:pPr marL="0" indent="0">
              <a:lnSpc>
                <a:spcPct val="100000"/>
              </a:lnSpc>
              <a:buNone/>
            </a:pPr>
            <a:endParaRPr lang="nl-BE" sz="900" dirty="0"/>
          </a:p>
          <a:p>
            <a:pPr marL="0" indent="0">
              <a:lnSpc>
                <a:spcPct val="100000"/>
              </a:lnSpc>
              <a:buNone/>
            </a:pPr>
            <a:r>
              <a:rPr lang="nl-BE" sz="900" dirty="0"/>
              <a:t>    </a:t>
            </a:r>
          </a:p>
          <a:p>
            <a:pPr>
              <a:lnSpc>
                <a:spcPct val="100000"/>
              </a:lnSpc>
            </a:pPr>
            <a:endParaRPr lang="nl-BE" sz="900" dirty="0"/>
          </a:p>
        </p:txBody>
      </p:sp>
      <p:pic>
        <p:nvPicPr>
          <p:cNvPr id="4" name="Picture 4" descr="Netwerken regelen zich niet vanzelf' - Management Impact">
            <a:extLst>
              <a:ext uri="{FF2B5EF4-FFF2-40B4-BE49-F238E27FC236}">
                <a16:creationId xmlns:a16="http://schemas.microsoft.com/office/drawing/2014/main" id="{CDA3F1B8-3F65-4F9D-9389-E848F069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355" y="2887112"/>
            <a:ext cx="4097657" cy="29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9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5E3A-8C7A-4AD1-8BFA-154AE7BF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688808" cy="1106424"/>
          </a:xfrm>
        </p:spPr>
        <p:txBody>
          <a:bodyPr>
            <a:normAutofit/>
          </a:bodyPr>
          <a:lstStyle/>
          <a:p>
            <a:r>
              <a:rPr lang="nl-BE" sz="1400" dirty="0"/>
              <a:t>Huisvesting… een voorbeeld van inclusief wonen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858692F3-165E-5863-C51F-5585A365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400" dirty="0"/>
              <a:t>Ter </a:t>
            </a:r>
            <a:r>
              <a:rPr lang="en-US" sz="1400" dirty="0" err="1"/>
              <a:t>beschikkingsstellingen</a:t>
            </a:r>
            <a:endParaRPr lang="en-US" sz="1400" dirty="0"/>
          </a:p>
          <a:p>
            <a:r>
              <a:rPr lang="en-US" sz="1400" dirty="0" err="1"/>
              <a:t>Betoelagingen</a:t>
            </a:r>
            <a:endParaRPr lang="en-US" sz="1400" dirty="0"/>
          </a:p>
        </p:txBody>
      </p:sp>
      <p:pic>
        <p:nvPicPr>
          <p:cNvPr id="8194" name="Picture 2" descr="Huizenprijzen naar recordhoogte, Groningen stijgt het hardst | Wonen | AD.nl">
            <a:extLst>
              <a:ext uri="{FF2B5EF4-FFF2-40B4-BE49-F238E27FC236}">
                <a16:creationId xmlns:a16="http://schemas.microsoft.com/office/drawing/2014/main" id="{0FDB353E-0901-4305-A361-964D1982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6993"/>
          <a:stretch/>
        </p:blipFill>
        <p:spPr>
          <a:xfrm>
            <a:off x="5125094" y="630936"/>
            <a:ext cx="664792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18E8-64EF-4422-8A0E-CCE453D7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nl-BE" sz="2200" dirty="0"/>
              <a:t>KADANS Wonen-regioafbakening</a:t>
            </a:r>
            <a:br>
              <a:rPr lang="nl-BE" sz="2400" dirty="0"/>
            </a:b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090CB-9DCB-453C-9265-3A1E5D14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77302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Huisvesting op 5 locaties</a:t>
            </a:r>
          </a:p>
          <a:p>
            <a:pPr>
              <a:lnSpc>
                <a:spcPct val="100000"/>
              </a:lnSpc>
            </a:pPr>
            <a:endParaRPr lang="nl-BE" sz="1600" dirty="0"/>
          </a:p>
          <a:p>
            <a:pPr>
              <a:lnSpc>
                <a:spcPct val="100000"/>
              </a:lnSpc>
            </a:pPr>
            <a:r>
              <a:rPr lang="nl-BE" sz="1600" dirty="0" err="1"/>
              <a:t>Housing</a:t>
            </a:r>
            <a:r>
              <a:rPr lang="nl-BE" sz="1600" dirty="0"/>
              <a:t> Apart </a:t>
            </a:r>
            <a:r>
              <a:rPr lang="nl-BE" sz="1600" dirty="0" err="1"/>
              <a:t>Together</a:t>
            </a:r>
            <a:r>
              <a:rPr lang="nl-BE" sz="1600" dirty="0"/>
              <a:t> (HAT)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VN			14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BHL			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BVL			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DS			5 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600" dirty="0"/>
          </a:p>
          <a:p>
            <a:pPr>
              <a:lnSpc>
                <a:spcPct val="100000"/>
              </a:lnSpc>
            </a:pPr>
            <a:r>
              <a:rPr lang="nl-BE" sz="1600" dirty="0"/>
              <a:t>Individueel op eigen adres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HOBOKEN	                		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Nazorgtrajecten			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1600" dirty="0"/>
              <a:t>Totaal			43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600" dirty="0"/>
          </a:p>
          <a:p>
            <a:pPr marL="0" indent="0">
              <a:lnSpc>
                <a:spcPct val="100000"/>
              </a:lnSpc>
              <a:buNone/>
            </a:pPr>
            <a:endParaRPr lang="nl-BE" sz="1600" dirty="0"/>
          </a:p>
          <a:p>
            <a:pPr>
              <a:lnSpc>
                <a:spcPct val="100000"/>
              </a:lnSpc>
            </a:pPr>
            <a:r>
              <a:rPr lang="nl-BE" sz="1600" dirty="0"/>
              <a:t>FYI: uitbreiding met 20 bijkomende plaatsen voor het einde van deze legislatuur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600" dirty="0"/>
          </a:p>
          <a:p>
            <a:pPr marL="0" indent="0">
              <a:lnSpc>
                <a:spcPct val="100000"/>
              </a:lnSpc>
              <a:buNone/>
            </a:pPr>
            <a:endParaRPr lang="nl-BE" sz="1600" dirty="0"/>
          </a:p>
        </p:txBody>
      </p:sp>
      <p:pic>
        <p:nvPicPr>
          <p:cNvPr id="1028" name="Picture 4" descr="Kaart Van De Stad Van Antwerpen, België Stock Illustratie - Illustration of  kaart, stad: 135875877">
            <a:extLst>
              <a:ext uri="{FF2B5EF4-FFF2-40B4-BE49-F238E27FC236}">
                <a16:creationId xmlns:a16="http://schemas.microsoft.com/office/drawing/2014/main" id="{A6FBCA0A-A120-4ED7-B1D2-C9BD6D9F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429" y="630936"/>
            <a:ext cx="6601254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859145-D54D-4202-BE96-B95BACCBCB63}"/>
              </a:ext>
            </a:extLst>
          </p:cNvPr>
          <p:cNvSpPr txBox="1"/>
          <p:nvPr/>
        </p:nvSpPr>
        <p:spPr>
          <a:xfrm>
            <a:off x="5419493" y="6389649"/>
            <a:ext cx="602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“ </a:t>
            </a:r>
            <a:r>
              <a:rPr lang="nl-BE" sz="1400" dirty="0" err="1"/>
              <a:t>Our</a:t>
            </a:r>
            <a:r>
              <a:rPr lang="nl-BE" sz="1400" dirty="0"/>
              <a:t> house in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 err="1"/>
              <a:t>middle</a:t>
            </a:r>
            <a:r>
              <a:rPr lang="nl-BE" sz="1400" dirty="0"/>
              <a:t> of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 err="1"/>
              <a:t>street</a:t>
            </a:r>
            <a:r>
              <a:rPr lang="nl-BE" sz="1400" dirty="0"/>
              <a:t> “ - Madness</a:t>
            </a:r>
          </a:p>
        </p:txBody>
      </p:sp>
    </p:spTree>
    <p:extLst>
      <p:ext uri="{BB962C8B-B14F-4D97-AF65-F5344CB8AC3E}">
        <p14:creationId xmlns:p14="http://schemas.microsoft.com/office/powerpoint/2010/main" val="351342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using First Fund | Homeless Link">
            <a:extLst>
              <a:ext uri="{FF2B5EF4-FFF2-40B4-BE49-F238E27FC236}">
                <a16:creationId xmlns:a16="http://schemas.microsoft.com/office/drawing/2014/main" id="{DED8FAFF-4F26-4425-B746-DD5A8EBF0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r="13550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9" name="Freeform: Shape 7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0" name="Freeform: Shape 7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B5CBBD-472C-4CDF-8C64-50121C05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nl-BE" sz="3400"/>
              <a:t>Vaststellingen</a:t>
            </a: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CAC3BC6-3989-44A4-8E35-4B9AAED6A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904" y="2522949"/>
                <a:ext cx="5065776" cy="4050062"/>
              </a:xfrm>
            </p:spPr>
            <p:txBody>
              <a:bodyPr anchor="t">
                <a:normAutofit fontScale="25000" lnSpcReduction="20000"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Meerdere routes naar dakloosheid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nl-BE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    </a:t>
                </a: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Cambria Math" panose="02040503050406030204" pitchFamily="18" charset="0"/>
                    <a:cs typeface="+mn-cs"/>
                  </a:rPr>
                  <a:t>→ verliezen van onderdak na ingrijpende levensgebeurtenis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Cambria Math" panose="02040503050406030204" pitchFamily="18" charset="0"/>
                    <a:cs typeface="+mn-cs"/>
                  </a:rPr>
                  <a:t>     → uithuiszetting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Cambria Math" panose="02040503050406030204" pitchFamily="18" charset="0"/>
                    <a:cs typeface="+mn-cs"/>
                  </a:rPr>
                  <a:t>     →  ontslag uit de gevangenis of voorziening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BE" sz="4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venir Next LT Pro"/>
                    <a:ea typeface="Cambria Math" panose="02040503050406030204" pitchFamily="18" charset="0"/>
                    <a:cs typeface="+mn-cs"/>
                  </a:rPr>
                  <a:t>     →  geen toegang tot betaalbare huisvesting</a:t>
                </a:r>
                <a:endParaRPr kumimoji="0" lang="nl-BE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>
                  <a:lnSpc>
                    <a:spcPct val="100000"/>
                  </a:lnSpc>
                </a:pPr>
                <a:endParaRPr lang="nl-BE" sz="4800" dirty="0"/>
              </a:p>
              <a:p>
                <a:pPr>
                  <a:lnSpc>
                    <a:spcPct val="100000"/>
                  </a:lnSpc>
                </a:pPr>
                <a:endParaRPr lang="nl-BE" sz="4800" dirty="0"/>
              </a:p>
              <a:p>
                <a:pPr>
                  <a:lnSpc>
                    <a:spcPct val="100000"/>
                  </a:lnSpc>
                </a:pPr>
                <a:r>
                  <a:rPr lang="nl-BE" sz="4800" dirty="0"/>
                  <a:t>Groep </a:t>
                </a:r>
                <a:r>
                  <a:rPr lang="nl-BE" sz="4800" dirty="0" err="1"/>
                  <a:t>dak-en</a:t>
                </a:r>
                <a:r>
                  <a:rPr lang="nl-BE" sz="4800" dirty="0"/>
                  <a:t> thuislozen is meer divers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4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nl-BE" sz="4800" b="0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l-BE" sz="4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4800" dirty="0">
                    <a:latin typeface="+mj-lt"/>
                  </a:rPr>
                  <a:t>  jongeren en jongvolwassenen tussen 18 en 30 jaar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4800" dirty="0"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nl-BE" sz="4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4800" dirty="0">
                    <a:latin typeface="+mj-lt"/>
                  </a:rPr>
                  <a:t> (</a:t>
                </a:r>
                <a:r>
                  <a:rPr lang="nl-BE" sz="4800" dirty="0" err="1">
                    <a:latin typeface="+mj-lt"/>
                  </a:rPr>
                  <a:t>arbeids</a:t>
                </a:r>
                <a:r>
                  <a:rPr lang="nl-BE" sz="4800" dirty="0">
                    <a:latin typeface="+mj-lt"/>
                  </a:rPr>
                  <a:t>)migranten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4800" dirty="0"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nl-BE" sz="4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4800" dirty="0">
                    <a:latin typeface="+mj-lt"/>
                  </a:rPr>
                  <a:t> ontbreken van huisvesting t.g.v. relatiebreuk, baanverlies,…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4800" dirty="0"/>
                  <a:t>         “spoedzoekers/economische daklozen”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4800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4800" dirty="0"/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5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5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5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5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500" dirty="0"/>
                  <a:t>      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CAC3BC6-3989-44A4-8E35-4B9AAED6A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904" y="2522949"/>
                <a:ext cx="5065776" cy="4050062"/>
              </a:xfrm>
              <a:blipFill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76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B5CBBD-472C-4CDF-8C64-50121C05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nl-BE" dirty="0"/>
              <a:t>Vaststellingen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CAC3BC6-3989-44A4-8E35-4B9AAED6A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1018" y="481435"/>
                <a:ext cx="6548301" cy="5569712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nl-BE" sz="1600" dirty="0"/>
                  <a:t>Situatie van dak –en thuisloze vrouwen is onderbelicht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/>
                  <a:t>   </a:t>
                </a:r>
                <a14:m>
                  <m:oMath xmlns:m="http://schemas.openxmlformats.org/officeDocument/2006/math">
                    <m:r>
                      <a:rPr lang="nl-BE" sz="1200" b="0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1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1200" dirty="0">
                    <a:latin typeface="+mj-lt"/>
                  </a:rPr>
                  <a:t> precaire woonsituaties worden vaak buiten beschouwing (telling) gelaten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nl-BE" sz="1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1200" dirty="0">
                    <a:latin typeface="+mj-lt"/>
                  </a:rPr>
                  <a:t> zorg voor kinderen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nl-BE" sz="1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1200" dirty="0">
                    <a:latin typeface="+mj-lt"/>
                  </a:rPr>
                  <a:t> dag/nachtopvang vermijden </a:t>
                </a:r>
                <a:r>
                  <a:rPr lang="nl-BE" sz="1200" dirty="0" err="1">
                    <a:latin typeface="+mj-lt"/>
                  </a:rPr>
                  <a:t>o.w.v</a:t>
                </a:r>
                <a:r>
                  <a:rPr lang="nl-BE" sz="1200" dirty="0">
                    <a:latin typeface="+mj-lt"/>
                  </a:rPr>
                  <a:t>. aanwezigheid van mannen/zorg voor kinderen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     →  afhankelijkheidsrelaties</a:t>
                </a:r>
                <a:endParaRPr lang="nl-BE" sz="1200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a:rPr lang="nl-BE" sz="1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sz="1200" dirty="0">
                    <a:latin typeface="+mj-lt"/>
                  </a:rPr>
                  <a:t> misbruik/huiselijk geweld/trauma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</a:rPr>
                  <a:t>     </a:t>
                </a: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→ minder overlast waardoor ze langer onder de radar blijven</a:t>
                </a:r>
                <a:endParaRPr lang="nl-BE" sz="1200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600" dirty="0"/>
                  <a:t>Vrouwen volgen andere routes om dakloosheid op te vangen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600" dirty="0"/>
                  <a:t>    </a:t>
                </a: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→ beroep doen op informele (verborgen) opvang bij netwerk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     → toevlucht tot tijdelijk of ‘</a:t>
                </a:r>
                <a:r>
                  <a:rPr lang="nl-BE" sz="1200" dirty="0" err="1">
                    <a:latin typeface="+mj-lt"/>
                    <a:ea typeface="Cambria Math" panose="02040503050406030204" pitchFamily="18" charset="0"/>
                  </a:rPr>
                  <a:t>semi-legaal</a:t>
                </a: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’ verblijf (bv.: vakantiehuisje, kraakpand, camping)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     →  huisjesmelkerij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     → tijdelijk onderkomen (rondhoppen) al dan niet in ruil voor seks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nl-BE" sz="1200" dirty="0">
                  <a:latin typeface="+mj-lt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CONCLUSIE: Andere ‘</a:t>
                </a:r>
                <a:r>
                  <a:rPr lang="nl-BE" sz="1200" dirty="0" err="1">
                    <a:latin typeface="+mj-lt"/>
                    <a:ea typeface="Cambria Math" panose="02040503050406030204" pitchFamily="18" charset="0"/>
                  </a:rPr>
                  <a:t>pathways</a:t>
                </a:r>
                <a:r>
                  <a:rPr lang="nl-BE" sz="1200" dirty="0">
                    <a:latin typeface="+mj-lt"/>
                    <a:ea typeface="Cambria Math" panose="02040503050406030204" pitchFamily="18" charset="0"/>
                  </a:rPr>
                  <a:t>’ = andere noden</a:t>
                </a:r>
                <a:endParaRPr lang="nl-BE" sz="1200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BE" sz="800" dirty="0"/>
                  <a:t>      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CAC3BC6-3989-44A4-8E35-4B9AAED6A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1018" y="481435"/>
                <a:ext cx="6548301" cy="5569712"/>
              </a:xfrm>
              <a:blipFill>
                <a:blip r:embed="rId2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9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B49D0-ED0F-47FA-83C5-2C18A9C2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4393"/>
            <a:ext cx="4571999" cy="526790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BE" sz="1000" b="1" i="0" dirty="0">
                <a:effectLst/>
                <a:latin typeface="Noto Serif" panose="020B0604020202020204" pitchFamily="18" charset="0"/>
              </a:rPr>
              <a:t>Bronnen</a:t>
            </a:r>
            <a:endParaRPr lang="nl-BE" sz="1000" b="0" i="0" dirty="0">
              <a:effectLst/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b="0" i="0" dirty="0" err="1">
                <a:effectLst/>
                <a:latin typeface="Noto Serif" panose="020B0604020202020204" pitchFamily="18" charset="0"/>
              </a:rPr>
              <a:t>Bretherton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, J. &amp; N.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Peace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, 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Women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and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rough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sleeping. A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critical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review of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current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research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and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 </a:t>
            </a:r>
            <a:r>
              <a:rPr lang="nl-BE" sz="1200" b="0" i="1" dirty="0" err="1">
                <a:effectLst/>
                <a:latin typeface="Noto Serif" panose="020B0604020202020204" pitchFamily="18" charset="0"/>
              </a:rPr>
              <a:t>methodology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. University of York: Centre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for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Housing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 Policy, 2018. Te raadplegen op: </a:t>
            </a:r>
            <a:r>
              <a:rPr lang="nl-BE" sz="1200" b="0" i="0" dirty="0">
                <a:effectLst/>
                <a:latin typeface="Noto Serif" panose="020B0604020202020204" pitchFamily="18" charset="0"/>
                <a:hlinkClick r:id="rId2"/>
              </a:rPr>
              <a:t>https://www.mungos.org/publication/women-and-rough-sleeping-a-critical-review/</a:t>
            </a:r>
            <a:endParaRPr lang="nl-BE" sz="1200" b="0" i="0" dirty="0">
              <a:effectLst/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b="0" i="0" dirty="0">
                <a:effectLst/>
                <a:latin typeface="Noto Serif" panose="020B0604020202020204" pitchFamily="18" charset="0"/>
              </a:rPr>
              <a:t>Groot, N. de, A. Visser &amp; M. Emmen, 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Wat werkt bij de aanpak van dak- en thuisloze jongeren. 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Utrecht: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Movisie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, 2019. Te raadplegen op: </a:t>
            </a:r>
            <a:r>
              <a:rPr lang="nl-BE" sz="1200" b="0" i="0" dirty="0">
                <a:effectLst/>
                <a:latin typeface="Noto Serif" panose="020B0604020202020204" pitchFamily="18" charset="0"/>
                <a:hlinkClick r:id="rId3"/>
              </a:rPr>
              <a:t>https://www.movisie.nl/sites/movisie.nl/files/2019-11/Wat-werkt-bij-de-aanpak-van-dak-en-thuisloosheid-onder-jongeren.pdf</a:t>
            </a:r>
            <a:endParaRPr lang="nl-BE" sz="1200" b="0" i="0" dirty="0">
              <a:effectLst/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b="0" i="0" dirty="0">
                <a:effectLst/>
                <a:latin typeface="Noto Serif" panose="020B0604020202020204" pitchFamily="18" charset="0"/>
              </a:rPr>
              <a:t>Regioplan, 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Opvangplaatsen voor acute crisissituaties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. 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Eindrapport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.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Publicatienumner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 19175. Amsterdam: Regioplan, 2020. Te raadplegen op: </a:t>
            </a:r>
            <a:r>
              <a:rPr lang="nl-BE" sz="1200" b="0" i="0" dirty="0">
                <a:effectLst/>
                <a:latin typeface="Noto Serif" panose="020B0604020202020204" pitchFamily="18" charset="0"/>
                <a:hlinkClick r:id="rId4"/>
              </a:rPr>
              <a:t>https://www.regioplan.nl/wp-content/uploads/2020/05/19175-Eindrapport-Opvangplaatsen-voor-acute-crisissituaties-Regioplan-6mrt20.pdf</a:t>
            </a:r>
            <a:endParaRPr lang="nl-BE" sz="1200" b="0" i="0" dirty="0">
              <a:effectLst/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b="0" i="0" dirty="0">
                <a:effectLst/>
                <a:latin typeface="Noto Serif" panose="020B0604020202020204" pitchFamily="18" charset="0"/>
              </a:rPr>
              <a:t>RVS, </a:t>
            </a:r>
            <a:r>
              <a:rPr lang="nl-BE" sz="1200" b="0" i="1" dirty="0">
                <a:effectLst/>
                <a:latin typeface="Noto Serif" panose="020B0604020202020204" pitchFamily="18" charset="0"/>
                <a:hlinkClick r:id="rId5"/>
              </a:rPr>
              <a:t>Herstel begint bij een huis. Dakloosheid voorkomen en verminderen</a:t>
            </a:r>
            <a:r>
              <a:rPr lang="nl-BE" sz="1200" b="0" i="1" dirty="0">
                <a:effectLst/>
                <a:latin typeface="Noto Serif" panose="020B0604020202020204" pitchFamily="18" charset="0"/>
              </a:rPr>
              <a:t>.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 Den Haag: Raad voor Volksgezondheid &amp; Samenleving, 2020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b="0" i="0" dirty="0" err="1">
                <a:effectLst/>
                <a:latin typeface="Noto Serif" panose="020B0604020202020204" pitchFamily="18" charset="0"/>
              </a:rPr>
              <a:t>Valente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 [voorheen Federatie Opvang], </a:t>
            </a:r>
            <a:r>
              <a:rPr lang="nl-BE" sz="1200" b="0" i="1" dirty="0" err="1">
                <a:effectLst/>
                <a:latin typeface="Noto Serif" panose="020B0604020202020204" pitchFamily="18" charset="0"/>
                <a:hlinkClick r:id="rId6"/>
              </a:rPr>
              <a:t>Factsheet</a:t>
            </a:r>
            <a:r>
              <a:rPr lang="nl-BE" sz="1200" b="0" i="1" dirty="0">
                <a:effectLst/>
                <a:latin typeface="Noto Serif" panose="020B0604020202020204" pitchFamily="18" charset="0"/>
                <a:hlinkClick r:id="rId6"/>
              </a:rPr>
              <a:t> Vrouwenopvang 2018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. Amersfoort: </a:t>
            </a:r>
            <a:r>
              <a:rPr lang="nl-BE" sz="1200" b="0" i="0" dirty="0" err="1">
                <a:effectLst/>
                <a:latin typeface="Noto Serif" panose="020B0604020202020204" pitchFamily="18" charset="0"/>
              </a:rPr>
              <a:t>Valente</a:t>
            </a:r>
            <a:r>
              <a:rPr lang="nl-BE" sz="1200" b="0" i="0" dirty="0">
                <a:effectLst/>
                <a:latin typeface="Noto Serif" panose="020B0604020202020204" pitchFamily="18" charset="0"/>
              </a:rPr>
              <a:t>, 2018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200" dirty="0">
                <a:latin typeface="Noto Serif" panose="020B0604020202020204" pitchFamily="18" charset="0"/>
              </a:rPr>
              <a:t>Januari bijkomende referentiekaders opgevraagd bij </a:t>
            </a:r>
            <a:r>
              <a:rPr lang="nl-BE" sz="1200" dirty="0" err="1">
                <a:latin typeface="Noto Serif" panose="020B0604020202020204" pitchFamily="18" charset="0"/>
              </a:rPr>
              <a:t>Coline</a:t>
            </a:r>
            <a:r>
              <a:rPr lang="nl-BE" sz="1200" dirty="0">
                <a:latin typeface="Noto Serif" panose="020B0604020202020204" pitchFamily="18" charset="0"/>
              </a:rPr>
              <a:t> Van Everdingen (</a:t>
            </a:r>
            <a:r>
              <a:rPr lang="nl-BE" sz="1200">
                <a:latin typeface="Noto Serif" panose="020B0604020202020204" pitchFamily="18" charset="0"/>
              </a:rPr>
              <a:t>in afwachting)</a:t>
            </a:r>
            <a:endParaRPr lang="nl-BE" sz="1200" b="0" i="0" dirty="0">
              <a:effectLst/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BE" sz="1200" dirty="0">
              <a:latin typeface="Noto Serif" panose="020B06040202020202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BE" sz="1200" b="0" i="0" dirty="0">
              <a:effectLst/>
              <a:latin typeface="Noto Serif" panose="020B0604020202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BE" sz="1000" dirty="0"/>
          </a:p>
        </p:txBody>
      </p:sp>
      <p:pic>
        <p:nvPicPr>
          <p:cNvPr id="1026" name="Picture 2" descr="2 miljoen euro voor nieuwe &quot;Housing First&quot;-projecten voor daklozen. |  Karine Lalieux">
            <a:extLst>
              <a:ext uri="{FF2B5EF4-FFF2-40B4-BE49-F238E27FC236}">
                <a16:creationId xmlns:a16="http://schemas.microsoft.com/office/drawing/2014/main" id="{A64DF741-3D09-41DB-816B-4C78A09F8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21088" b="-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95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Dubbel spoor Heerlen-Aken goed voor economie' | 1Limburg | Nieuws en sport  uit Limburg">
            <a:extLst>
              <a:ext uri="{FF2B5EF4-FFF2-40B4-BE49-F238E27FC236}">
                <a16:creationId xmlns:a16="http://schemas.microsoft.com/office/drawing/2014/main" id="{F5F69D2A-5BF3-47D1-AA7F-2C9BA372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r="14275"/>
          <a:stretch/>
        </p:blipFill>
        <p:spPr bwMode="auto">
          <a:xfrm>
            <a:off x="4234050" y="10"/>
            <a:ext cx="7957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6E4543-3410-432E-BC25-A5A96E8C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BE" sz="2400" dirty="0"/>
              <a:t>KADANS Wonen 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/>
              <a:t>Spoor V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jdelijke aanduiding voor inhoud 2">
            <a:extLst>
              <a:ext uri="{FF2B5EF4-FFF2-40B4-BE49-F238E27FC236}">
                <a16:creationId xmlns:a16="http://schemas.microsoft.com/office/drawing/2014/main" id="{19A24377-F0A2-412D-8A8D-821F6963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018026" cy="39371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BE" sz="1100" dirty="0"/>
              <a:t>Projectoproep FOD Maatschappelijke Integratie/armoedebestrijding en </a:t>
            </a:r>
            <a:r>
              <a:rPr lang="nl-BE" sz="1100" dirty="0" err="1"/>
              <a:t>Housing</a:t>
            </a:r>
            <a:r>
              <a:rPr lang="nl-BE" sz="1100" dirty="0"/>
              <a:t> First Lab (september 2021) - impulsfonds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100" dirty="0"/>
          </a:p>
          <a:p>
            <a:pPr>
              <a:lnSpc>
                <a:spcPct val="100000"/>
              </a:lnSpc>
            </a:pPr>
            <a:r>
              <a:rPr lang="nl-BE" sz="1100" dirty="0"/>
              <a:t>Toewijzing van 2 miljoen euro </a:t>
            </a:r>
            <a:r>
              <a:rPr lang="nl-BE" sz="1100" dirty="0" err="1"/>
              <a:t>Housing</a:t>
            </a:r>
            <a:r>
              <a:rPr lang="nl-BE" sz="1100" dirty="0"/>
              <a:t> First (november 2021)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100" dirty="0"/>
          </a:p>
          <a:p>
            <a:pPr>
              <a:lnSpc>
                <a:spcPct val="100000"/>
              </a:lnSpc>
            </a:pPr>
            <a:r>
              <a:rPr lang="nl-BE" sz="1100" dirty="0"/>
              <a:t>19 goedgekeurde projecten (spreiding over Vlaanderen en Wallonië)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100" dirty="0"/>
          </a:p>
          <a:p>
            <a:pPr>
              <a:lnSpc>
                <a:spcPct val="100000"/>
              </a:lnSpc>
            </a:pPr>
            <a:r>
              <a:rPr lang="nl-BE" sz="1100" dirty="0"/>
              <a:t>€125.000 KADANS Wonen Spoor V</a:t>
            </a:r>
          </a:p>
          <a:p>
            <a:pPr>
              <a:lnSpc>
                <a:spcPct val="100000"/>
              </a:lnSpc>
            </a:pPr>
            <a:endParaRPr lang="nl-BE" sz="1100" dirty="0"/>
          </a:p>
          <a:p>
            <a:pPr>
              <a:lnSpc>
                <a:spcPct val="100000"/>
              </a:lnSpc>
            </a:pPr>
            <a:r>
              <a:rPr lang="nl-BE" sz="1100" dirty="0"/>
              <a:t>12 trajecten voor vrouwen (op 43 trajecten in totaal)</a:t>
            </a:r>
          </a:p>
          <a:p>
            <a:pPr marL="0" indent="0">
              <a:lnSpc>
                <a:spcPct val="100000"/>
              </a:lnSpc>
              <a:buNone/>
            </a:pPr>
            <a:endParaRPr lang="nl-BE" sz="1100" dirty="0"/>
          </a:p>
          <a:p>
            <a:pPr>
              <a:lnSpc>
                <a:spcPct val="100000"/>
              </a:lnSpc>
            </a:pPr>
            <a:r>
              <a:rPr lang="nl-BE" sz="1100" dirty="0"/>
              <a:t>Duurtijd 1 jaar</a:t>
            </a:r>
          </a:p>
          <a:p>
            <a:pPr>
              <a:lnSpc>
                <a:spcPct val="100000"/>
              </a:lnSpc>
            </a:pP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22501356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1275</Words>
  <Application>Microsoft Office PowerPoint</Application>
  <PresentationFormat>Breedbeeld</PresentationFormat>
  <Paragraphs>231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Arial</vt:lpstr>
      <vt:lpstr>Avenir Next LT Pro</vt:lpstr>
      <vt:lpstr>Calibri</vt:lpstr>
      <vt:lpstr>Cambria Math</vt:lpstr>
      <vt:lpstr>Noto Serif</vt:lpstr>
      <vt:lpstr>AccentBoxVTI</vt:lpstr>
      <vt:lpstr>KADANS Wonen   SPOOR V  Een genderresponsief programma </vt:lpstr>
      <vt:lpstr>Enkele weetjes over samenwerking en huisvesting</vt:lpstr>
      <vt:lpstr>Samenwerking</vt:lpstr>
      <vt:lpstr>Huisvesting… een voorbeeld van inclusief wonen</vt:lpstr>
      <vt:lpstr>KADANS Wonen-regioafbakening  </vt:lpstr>
      <vt:lpstr>Vaststellingen</vt:lpstr>
      <vt:lpstr>Vaststellingen</vt:lpstr>
      <vt:lpstr>PowerPoint-presentatie</vt:lpstr>
      <vt:lpstr>KADANS Wonen   Spoor V</vt:lpstr>
      <vt:lpstr>Een genderresponsief programma</vt:lpstr>
      <vt:lpstr>Een genderresponsief programma in de praktijk</vt:lpstr>
      <vt:lpstr>Theoretisch kader van Trauma Informed Care zit niet enkel in ons achterhoofd, maar in ons hele lijf, houding, doen en laten!</vt:lpstr>
      <vt:lpstr>Trauma Informed Care in het team</vt:lpstr>
      <vt:lpstr>Trauma Informed Care in het team</vt:lpstr>
      <vt:lpstr>Ervaringsdeskundigheid: praatgroepen</vt:lpstr>
      <vt:lpstr>Ervaringsdeskundigheid: praatgroepen</vt:lpstr>
      <vt:lpstr>Ervaringsdeskundigheid: ontmoeting</vt:lpstr>
      <vt:lpstr>Spoor V</vt:lpstr>
      <vt:lpstr>Vragen?…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KADANS Wonen   SPOOR V  Een genderresponsief programma</dc:title>
  <dc:creator>Kempeneers, Yves</dc:creator>
  <cp:lastModifiedBy>Van Laer, Deborah</cp:lastModifiedBy>
  <cp:revision>82</cp:revision>
  <dcterms:created xsi:type="dcterms:W3CDTF">2022-01-18T10:19:09Z</dcterms:created>
  <dcterms:modified xsi:type="dcterms:W3CDTF">2023-06-08T07:21:35Z</dcterms:modified>
</cp:coreProperties>
</file>