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6858000" cx="12192000"/>
  <p:notesSz cx="6858000" cy="9144000"/>
  <p:embeddedFontLst>
    <p:embeddedFont>
      <p:font typeface="Josefin Sans"/>
      <p:regular r:id="rId70"/>
      <p:bold r:id="rId71"/>
      <p:italic r:id="rId72"/>
      <p:boldItalic r:id="rId73"/>
    </p:embeddedFont>
    <p:embeddedFont>
      <p:font typeface="Josefin Sans SemiBold"/>
      <p:regular r:id="rId74"/>
      <p:bold r:id="rId75"/>
      <p:italic r:id="rId76"/>
      <p:boldItalic r:id="rId77"/>
    </p:embeddedFont>
    <p:embeddedFont>
      <p:font typeface="Josefin Sans Light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2A8A17-658F-496F-91F4-27281930E0F1}">
  <a:tblStyle styleId="{CA2A8A17-658F-496F-91F4-27281930E0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JosefinSansLight-italic.fntdata"/><Relationship Id="rId81" Type="http://schemas.openxmlformats.org/officeDocument/2006/relationships/font" Target="fonts/JosefinSans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JosefinSans-boldItalic.fntdata"/><Relationship Id="rId72" Type="http://schemas.openxmlformats.org/officeDocument/2006/relationships/font" Target="fonts/JosefinSans-italic.fntdata"/><Relationship Id="rId31" Type="http://schemas.openxmlformats.org/officeDocument/2006/relationships/slide" Target="slides/slide26.xml"/><Relationship Id="rId75" Type="http://schemas.openxmlformats.org/officeDocument/2006/relationships/font" Target="fonts/JosefinSansSemiBold-bold.fntdata"/><Relationship Id="rId30" Type="http://schemas.openxmlformats.org/officeDocument/2006/relationships/slide" Target="slides/slide25.xml"/><Relationship Id="rId74" Type="http://schemas.openxmlformats.org/officeDocument/2006/relationships/font" Target="fonts/JosefinSansSemiBold-regular.fntdata"/><Relationship Id="rId33" Type="http://schemas.openxmlformats.org/officeDocument/2006/relationships/slide" Target="slides/slide28.xml"/><Relationship Id="rId77" Type="http://schemas.openxmlformats.org/officeDocument/2006/relationships/font" Target="fonts/JosefinSansSemiBold-boldItalic.fntdata"/><Relationship Id="rId32" Type="http://schemas.openxmlformats.org/officeDocument/2006/relationships/slide" Target="slides/slide27.xml"/><Relationship Id="rId76" Type="http://schemas.openxmlformats.org/officeDocument/2006/relationships/font" Target="fonts/JosefinSansSemiBold-italic.fntdata"/><Relationship Id="rId35" Type="http://schemas.openxmlformats.org/officeDocument/2006/relationships/slide" Target="slides/slide30.xml"/><Relationship Id="rId79" Type="http://schemas.openxmlformats.org/officeDocument/2006/relationships/font" Target="fonts/JosefinSansLight-bold.fntdata"/><Relationship Id="rId34" Type="http://schemas.openxmlformats.org/officeDocument/2006/relationships/slide" Target="slides/slide29.xml"/><Relationship Id="rId78" Type="http://schemas.openxmlformats.org/officeDocument/2006/relationships/font" Target="fonts/JosefinSansLight-regular.fntdata"/><Relationship Id="rId71" Type="http://schemas.openxmlformats.org/officeDocument/2006/relationships/font" Target="fonts/JosefinSans-bold.fntdata"/><Relationship Id="rId70" Type="http://schemas.openxmlformats.org/officeDocument/2006/relationships/font" Target="fonts/JosefinSans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b3c1a9a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b3c1a9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b0c07c2b4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b0c07c2b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b0c07c2b4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b0c07c2b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b0c07c2b4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b0c07c2b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b0c07c2b4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b0c07c2b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b0c07c2b4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b0c07c2b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b0c07c2b4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b0c07c2b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b0c07c2b4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b0c07c2b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b0c07c2b4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b0c07c2b4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Uitleg:</a:t>
            </a:r>
            <a:r>
              <a:rPr lang="en-US">
                <a:solidFill>
                  <a:schemeClr val="dk1"/>
                </a:solidFill>
              </a:rPr>
              <a:t> "Gokproblemen kunnen zich op verschillende manieren uiten, zoals het verliezen van interesse in andere activiteiten, financiële problemen, of obsessief denken aan gokken. Het herkennen van deze signalen is cruciaal."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Uitleg:</a:t>
            </a:r>
            <a:r>
              <a:rPr lang="en-US">
                <a:solidFill>
                  <a:schemeClr val="dk1"/>
                </a:solidFill>
              </a:rPr>
              <a:t> "Er zijn verschillende instanties die hulp bieden bij gokproblemen, zoals de verslavingszorg. In deze dia geven we een overzicht van waar jongeren en hun ouders terecht kunnen voor ondersteuning."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b0c07c2b4_1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b0c07c2b4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9965928da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9965928d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b0c07c2b4_1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9b0c07c2b4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b0c07c2b4_1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b0c07c2b4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b0c07c2b4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b0c07c2b4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b0c07c2b4_1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b0c07c2b4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b0c07c2b4_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b0c07c2b4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b0c07c2b4_1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9b0c07c2b4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2b4dab96d_2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2b4dab96d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2b4dab96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2b4dab9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b0c07c2b4_1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b0c07c2b4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2b4dab96d_2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f2b4dab96d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20453518d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20453518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b0c07c2b4_1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9b0c07c2b4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b0c07c2b4_1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b0c07c2b4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b0c07c2b4_1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9b0c07c2b4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2b4dab96d_2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f2b4dab96d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b0c07c2b4_1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b0c07c2b4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b0c07c2b4_1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b0c07c2b4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2b4dab96d_2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f2b4dab96d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f2b4dab96d_2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f2b4dab96d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f2b4dab96d_2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f2b4dab96d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f2b4dab96d_2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f2b4dab96d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9b0c07c0a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9b0c07c0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b0c07c2b4_1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b0c07c2b4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f2b4dab96d_2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f2b4dab96d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2b4dab96d_2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f2b4dab96d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2b4dab96d_2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f2b4dab96d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2b4dab96d_2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2b4dab96d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b0c07c2b4_1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b0c07c2b4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2b4dab96d_2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f2b4dab96d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2b4dab96d_2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f2b4dab96d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2b4dab96d_2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f2b4dab96d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2b4dab96d_2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f2b4dab96d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b0c07c2b4_1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9b0c07c2b4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b0c07c2b4_1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9b0c07c2b4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b0c07c2b4_1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9b0c07c2b4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9b0c07c2b4_1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9b0c07c2b4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2b4dab96d_2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f2b4dab96d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9b0c07c2b4_1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9b0c07c2b4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9b0c07c2b4_1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9b0c07c2b4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b0c07c2b4_1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9b0c07c2b4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9b0c07c2b4_1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9b0c07c2b4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f2b4dab96d_2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f2b4dab96d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f2b4dab96d_2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f2b4dab96d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2b4dab96d_2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2b4dab96d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f2b4dab96d_2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f2b4dab96d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9b0c07c2b4_1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9b0c07c2b4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9b0c07c2b4_1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9b0c07c2b4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b0c07c2b4_1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b0c07c2b4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9b0c07c2b4_1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9b0c07c2b4_1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b0c07c0a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b0c07c0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b0c07c0a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b0c07c0a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b0c07c0a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b0c07c0a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en toevoegen">
  <p:cSld name="Afbeeldingen toevoegen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8193" y="5087387"/>
            <a:ext cx="1799176" cy="144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- startdia">
  <p:cSld name="Logo - startdia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85132" y="518291"/>
            <a:ext cx="6821736" cy="548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ekst 1">
  <p:cSld name="Titel en tekst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8193" y="5087387"/>
            <a:ext cx="1799176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88" y="620769"/>
            <a:ext cx="9229005" cy="568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ekst 2">
  <p:cSld name="Titel en tekst 2">
    <p:bg>
      <p:bgPr>
        <a:solidFill>
          <a:srgbClr val="00497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251" y="621146"/>
            <a:ext cx="9246875" cy="56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ekst 3">
  <p:cSld name="Titel en tekst 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455" y="641067"/>
            <a:ext cx="9200112" cy="566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56007">
            <a:off x="9443259" y="622706"/>
            <a:ext cx="1521229" cy="1271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rgbClr val="0079AD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101" y="644741"/>
            <a:ext cx="9194149" cy="566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704713">
            <a:off x="8758736" y="5326765"/>
            <a:ext cx="1313622" cy="109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een afbeelding!" type="blank">
  <p:cSld name="BLANK">
    <p:bg>
      <p:bgPr>
        <a:solidFill>
          <a:srgbClr val="00497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1184" y="466700"/>
            <a:ext cx="9229632" cy="5957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een afbeelding2">
  <p:cSld name="Quote - geen afbeelding2">
    <p:bg>
      <p:bgPr>
        <a:solidFill>
          <a:srgbClr val="004974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7096" y="401216"/>
            <a:ext cx="9377808" cy="605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een afbeelding 3">
  <p:cSld name="Quote - geen afbeelding 3">
    <p:bg>
      <p:bgPr>
        <a:solidFill>
          <a:srgbClr val="004974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7096" y="401216"/>
            <a:ext cx="9377808" cy="605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pjJIY4xbTM0" TargetMode="External"/><Relationship Id="rId4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www.youtube.com/watch?v=tRqLAXTVoZw" TargetMode="External"/><Relationship Id="rId4" Type="http://schemas.openxmlformats.org/officeDocument/2006/relationships/image" Target="../media/image2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s://gokhulp.be/gokken-zelftest" TargetMode="External"/><Relationship Id="rId4" Type="http://schemas.openxmlformats.org/officeDocument/2006/relationships/hyperlink" Target="http://www.gokhulp.be" TargetMode="External"/><Relationship Id="rId5" Type="http://schemas.openxmlformats.org/officeDocument/2006/relationships/hyperlink" Target="http://www.gamingcommission.be" TargetMode="External"/><Relationship Id="rId6" Type="http://schemas.openxmlformats.org/officeDocument/2006/relationships/hyperlink" Target="http://www.caw.b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450" y="5501975"/>
            <a:ext cx="6048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13025"/>
            <a:ext cx="1491748" cy="94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760175" y="1428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2. Welke van deze spellen wordt gezien als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Poker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Kraslotjes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Sportweddenschap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       	D. Al deze opties zijn gokken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3. Vanaf welke leeftijd mag je gokken in ons land?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16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18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21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D. 25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03" name="Google Shape;103;p22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3. Vanaf welke leeftijd mag je gokken in ons land?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16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B. 18 jaar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21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25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. Waar kan je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Op het internet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In een casino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In de supermarkt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Overal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4. Waar kan je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Op het internet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In een casino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In de supermarkt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       	D. Overal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915750" y="12477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5. Gokken is enkel toegelaten op plaatsen die een vergunning hebben. Wie kent deze vergunning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toe aan casino’s, krantenwinkels, websites, ...?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Cofidis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De Kansspelcommissie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Stadhuis van je stad of gemeente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Het CAW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915750" y="12477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5. Gokken is enkel toegelaten op plaatsen die een vergunning hebben. Wie kent deze vergunning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toe aan casino’s, krantenwinkels, websites, ...?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Cofidis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B. De Kansspelcommissie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Stadhuis van je stad of gemeente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Het CAW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6. Gokken werkt verslavend…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Ja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Nee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6. Gokken werkt verslavend…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A. Ja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Nee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En de winnaar is …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88" y="2898500"/>
            <a:ext cx="6517427" cy="19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/>
        </p:nvSpPr>
        <p:spPr>
          <a:xfrm>
            <a:off x="1485550" y="1353275"/>
            <a:ext cx="76773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WELKOM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1536425" y="2472550"/>
            <a:ext cx="68784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Tijdens de coronapandemie zijn veel jongeren gestart met gokken. </a:t>
            </a:r>
            <a:endParaRPr i="1" sz="1600">
              <a:solidFill>
                <a:schemeClr val="lt1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Met hoeveel procent is het aantal gokkers volgens jou gestegen binnen de leeftijdscategorie van 18-24 jaar? </a:t>
            </a:r>
            <a:endParaRPr i="1" sz="1600">
              <a:solidFill>
                <a:schemeClr val="lt1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chemeClr val="lt1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25,3 %</a:t>
            </a:r>
            <a:endParaRPr i="1" sz="1600">
              <a:solidFill>
                <a:schemeClr val="lt1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chemeClr val="lt1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37,8 % </a:t>
            </a:r>
            <a:endParaRPr i="1" sz="1600">
              <a:solidFill>
                <a:schemeClr val="lt1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chemeClr val="lt1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42,8 %</a:t>
            </a:r>
            <a:endParaRPr sz="24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1536425" y="4878225"/>
            <a:ext cx="701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US" sz="1600">
                <a:solidFill>
                  <a:schemeClr val="lt1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&gt;&gt;&gt; m</a:t>
            </a:r>
            <a:r>
              <a:rPr i="1" lang="en-US" sz="1600">
                <a:solidFill>
                  <a:schemeClr val="lt1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aar liefst 42,8 % meer beginnende gokkers tussen 18-24 jaar &lt;&lt;&lt; </a:t>
            </a:r>
            <a:endParaRPr i="1" sz="1600">
              <a:solidFill>
                <a:schemeClr val="lt1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SAMENGEVAT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De elementen van gokken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Geld inzetten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Kans op winst of verlies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Toeval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Kansspelen/gokspelen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Poker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Krasloten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Lotto/Euromillions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Weddenschappen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Slotmachines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Bingo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…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025" y="2747875"/>
            <a:ext cx="2190377" cy="219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SAMENGEVAT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Leeftijd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Vanaf 18 jaar: weddenschappen, krasloten, slotmachines op café, Lotto/Euromillions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Vanaf 21 jaar: casino, kansspel-automatenhallen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Waar?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Overal, zolang er een vergunning is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"/>
              <a:buChar char="●"/>
            </a:pPr>
            <a:r>
              <a:rPr b="1" lang="en-US" sz="18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Of je verslaafd geraakt aan gokken, hangt af van  </a:t>
            </a:r>
            <a:endParaRPr b="1" sz="18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Mens (de persoon zelf)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Middel (het gokken)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Milieu (de omgeving)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 b="0" l="0" r="24092" t="0"/>
          <a:stretch/>
        </p:blipFill>
        <p:spPr>
          <a:xfrm>
            <a:off x="7604125" y="3382050"/>
            <a:ext cx="1391300" cy="229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WAKOSTA?!-app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Hou je budget bij met de WAKOSTA?!-app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72" name="Google Shape;172;p33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Download de gratis app WAKOSTA?!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Startbudget voor iedereen = € 100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Tik op de paarse </a:t>
            </a:r>
            <a:r>
              <a:rPr lang="en-US" sz="27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+</a:t>
            </a: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bovenaan voor IN 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Tik het bedrag in waar het cijfer 0 staat -&gt; 100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een categorie (bv. ‘werk’)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Geef een omschrijving (niet verplicht)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een datum (datum van vandaag)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een frequentie (‘enkel vandaag’)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Tik op de groene knop ‘opslaan’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73" name="Google Shape;173;p33" title="Wakosta 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975" y="2136063"/>
            <a:ext cx="3760300" cy="21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79" name="Google Shape;179;p34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ALS IK DE LOTTO ZOU WINNEN … 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85" name="Google Shape;185;p35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Ken je mensen die meespelen met de Lotto?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speelde zelf al eens mee met de Lotto?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 vaak speel je mee? Hoeveel zet je dan in?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Vul aan: ‘Als ik de Lotto zou winnen, dan …’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Heb je een idee hoe groot de kans is dat die droom uitkomt?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86" name="Google Shape;1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1850" y="559613"/>
            <a:ext cx="33528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92" name="Google Shape;192;p36"/>
          <p:cNvSpPr txBox="1"/>
          <p:nvPr/>
        </p:nvSpPr>
        <p:spPr>
          <a:xfrm>
            <a:off x="956450" y="1831525"/>
            <a:ext cx="87405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Iedereen moet </a:t>
            </a:r>
            <a:r>
              <a:rPr lang="en-US" sz="2400" u="sng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verplicht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deelnemen aan deze opdracht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inzet is €6 (‘uitgave’ → categorie ‘vrije tijd’)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125" y="3172125"/>
            <a:ext cx="2190250" cy="30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5250" y="3172125"/>
            <a:ext cx="2190250" cy="30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375" y="3172125"/>
            <a:ext cx="2190250" cy="303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956450" y="160125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Zet je een jokermunt in? Dan krijg je bij deze opdracht een </a:t>
            </a:r>
            <a:r>
              <a:rPr lang="en-US" sz="2400" u="sng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extra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lottoformulier.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 b="-2649" l="66330" r="3055" t="2649"/>
          <a:stretch/>
        </p:blipFill>
        <p:spPr>
          <a:xfrm>
            <a:off x="3420051" y="2475075"/>
            <a:ext cx="3388900" cy="33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/>
        </p:nvSpPr>
        <p:spPr>
          <a:xfrm>
            <a:off x="915750" y="567880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Je maakt tweemaal meer kans om te winnen!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956450" y="1831525"/>
            <a:ext cx="8740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Duid 6 getallen en 1 symbool aan op je Lottoformulier(en)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210" name="Google Shape;2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125" y="3172125"/>
            <a:ext cx="2190250" cy="30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5250" y="3172125"/>
            <a:ext cx="2190250" cy="30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375" y="3172125"/>
            <a:ext cx="2190250" cy="303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 - Resultaten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956450" y="1831525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Heb je geld gewonnen? Dan geef je het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bijbehorende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bedrag in als inkomst in de WAKOSTA?!-app (categorie ‘vrije tijd’)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graphicFrame>
        <p:nvGraphicFramePr>
          <p:cNvPr id="219" name="Google Shape;219;p39"/>
          <p:cNvGraphicFramePr/>
          <p:nvPr/>
        </p:nvGraphicFramePr>
        <p:xfrm>
          <a:off x="2841813" y="291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{CA2A8A17-658F-496F-91F4-27281930E0F1}</a:tableStyleId>
              </a:tblPr>
              <a:tblGrid>
                <a:gridCol w="2932450"/>
                <a:gridCol w="2037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Juiste nummers</a:t>
                      </a:r>
                      <a:endParaRPr b="1" sz="1500"/>
                    </a:p>
                  </a:txBody>
                  <a:tcPr marT="91425" marB="91425" marR="91425" marL="91425">
                    <a:solidFill>
                      <a:srgbClr val="F3A10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Winst </a:t>
                      </a:r>
                      <a:endParaRPr b="1" sz="1500"/>
                    </a:p>
                  </a:txBody>
                  <a:tcPr marT="91425" marB="91425" marR="91425" marL="91425">
                    <a:solidFill>
                      <a:srgbClr val="F3A10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 + sterrenbeeld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Jackpot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€20.000,00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€2.000,00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€200,00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€20,00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€5,00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€2,00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Sterrenbeeld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€1,50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/>
        </p:nvSpPr>
        <p:spPr>
          <a:xfrm>
            <a:off x="1485550" y="1353275"/>
            <a:ext cx="76773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INHOUD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5" name="Google Shape;45;p13"/>
          <p:cNvSpPr txBox="1"/>
          <p:nvPr/>
        </p:nvSpPr>
        <p:spPr>
          <a:xfrm>
            <a:off x="1536425" y="2472550"/>
            <a:ext cx="68784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Introductie 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Quiz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Methodieken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Als ik de lotto zou winnen dan… 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Wedden dat…?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Bottle-flip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Blackjack 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FFFFF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Nabespreking</a:t>
            </a:r>
            <a:endParaRPr i="1" sz="1600">
              <a:solidFill>
                <a:srgbClr val="FFFFFF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956450" y="1831525"/>
            <a:ext cx="8740500" cy="21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heeft uiteindelijk winst of verlies, rekening houdend met je inzet van €6? Was dit de moeite waard?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zette er een jokermunt in? Heeft dit je meer winst opgeleverd? Was dit de moeite waard?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31" name="Google Shape;231;p41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WIST JE DAT?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●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Meespelen met de Lotto kost minimaal €2,5 per hokje van 6 getallen die je invult. Om een horoscoop erbij te krijgen is het al plus € 1,25.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●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De kans dat je de grote jackpot wint met de Lotto is 1 kans op 8.145.060.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●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De kans dat je wint met de Euromillions is kleiner dan bij de Lotto. Hier heb je een wonder nodig want die kans is 1 op 139.838.160.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37" name="Google Shape;237;p42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WEDDEN DAT?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 rotWithShape="1">
          <a:blip r:embed="rId3">
            <a:alphaModFix/>
          </a:blip>
          <a:srcRect b="5606" l="0" r="0" t="0"/>
          <a:stretch/>
        </p:blipFill>
        <p:spPr>
          <a:xfrm>
            <a:off x="5749375" y="3808250"/>
            <a:ext cx="3064775" cy="1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Wedden dat?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44" name="Google Shape;244;p43"/>
          <p:cNvSpPr txBox="1"/>
          <p:nvPr/>
        </p:nvSpPr>
        <p:spPr>
          <a:xfrm>
            <a:off x="956450" y="1831525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is er al eens een weddenschap aangegaan?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Viel die weddenschap wettelijk gezien wel/niet onder gokken?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Wedden dat?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50" name="Google Shape;250;p44"/>
          <p:cNvSpPr txBox="1"/>
          <p:nvPr/>
        </p:nvSpPr>
        <p:spPr>
          <a:xfrm>
            <a:off x="1059175" y="1831525"/>
            <a:ext cx="898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wet zegt dat gokken een activiteit is waarbij 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Char char="-"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een individu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geld inzet </a:t>
            </a: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op iets 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Char char="-"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en er een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kans </a:t>
            </a: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bestaat dat die persoon geld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wint of verliest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Char char="-"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uitkomst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puur toeval</a:t>
            </a: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is.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RONDE 1</a:t>
            </a:r>
            <a:endParaRPr b="1" sz="5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			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1 - Opzet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979500" y="164095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Een vrijwilliger uit de klas komt naar voor &amp; kiest 1 opdracht: 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minuten op 1 been staan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keer pompen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Het alfabet achterstevoren spellen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x kop of munt gooien na elkaar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sit-ups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- uit de rest van de groep - zet geld in? En hoeveel?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Wed je dat de vrijwilliger het kan of niet kan?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Geef dit in op de WAKOSTA?!-app als uitgave.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Wedden dat?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68" name="Google Shape;268;p47"/>
          <p:cNvSpPr txBox="1"/>
          <p:nvPr/>
        </p:nvSpPr>
        <p:spPr>
          <a:xfrm>
            <a:off x="956450" y="160125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er een jokermunt in?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269" name="Google Shape;269;p47"/>
          <p:cNvPicPr preferRelativeResize="0"/>
          <p:nvPr/>
        </p:nvPicPr>
        <p:blipFill rotWithShape="1">
          <a:blip r:embed="rId3">
            <a:alphaModFix/>
          </a:blip>
          <a:srcRect b="-2649" l="66330" r="3055" t="2649"/>
          <a:stretch/>
        </p:blipFill>
        <p:spPr>
          <a:xfrm>
            <a:off x="3420051" y="2475075"/>
            <a:ext cx="3388900" cy="33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7"/>
          <p:cNvSpPr txBox="1"/>
          <p:nvPr/>
        </p:nvSpPr>
        <p:spPr>
          <a:xfrm>
            <a:off x="915750" y="567880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Je maakt tweemaal meer kans om te verdienen!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1 - Resultaat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76" name="Google Shape;276;p48"/>
          <p:cNvSpPr txBox="1"/>
          <p:nvPr/>
        </p:nvSpPr>
        <p:spPr>
          <a:xfrm>
            <a:off x="956450" y="1601250"/>
            <a:ext cx="96363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Wat is er gebeurd?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○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Vrijwilliger beïnvloeden of manipuleren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○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Regels verzwijgen of toevoegen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Hierdoor heb je als ‘gokaanbieder’ geen recht op een vergunning.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77" name="Google Shape;277;p48"/>
          <p:cNvSpPr txBox="1"/>
          <p:nvPr/>
        </p:nvSpPr>
        <p:spPr>
          <a:xfrm>
            <a:off x="973025" y="3058050"/>
            <a:ext cx="6183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→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1 - Resultaat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83" name="Google Shape;283;p49"/>
          <p:cNvSpPr txBox="1"/>
          <p:nvPr/>
        </p:nvSpPr>
        <p:spPr>
          <a:xfrm>
            <a:off x="915750" y="3083750"/>
            <a:ext cx="96363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 die hun winst reeds hebben ingevoegd, mogen dit terug verwijderen.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 die een inzet hebben gedaan, zijn dus hun geld definitief kwijt.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84" name="Google Shape;284;p49"/>
          <p:cNvSpPr txBox="1"/>
          <p:nvPr/>
        </p:nvSpPr>
        <p:spPr>
          <a:xfrm>
            <a:off x="1236875" y="1889725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“Ooh nee, ik heb geen zin om jullie uit te betalen…”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Wat weet jij over gokken?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51" name="Google Shape;51;p14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Gokken, wat is dat volgens jullie?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Wat zijn voor- en nadelen van gokken?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waagde al eens een gokje? Waarom niet/wel?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Waar gok je, hoeveel zet je in, win je vaak? 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Kan dat: goed zijn in gokken?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52" name="Google Shape;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4779" y="2090825"/>
            <a:ext cx="3764200" cy="23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90" name="Google Shape;290;p50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RONDE 2</a:t>
            </a:r>
            <a:endParaRPr b="1" sz="5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			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2 - Opzet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96" name="Google Shape;296;p51"/>
          <p:cNvSpPr txBox="1"/>
          <p:nvPr/>
        </p:nvSpPr>
        <p:spPr>
          <a:xfrm>
            <a:off x="1236888" y="1586175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“Goed nieuws! Deze keer is er wél een vergunning.”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297" name="Google Shape;2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025" y="2319175"/>
            <a:ext cx="3110250" cy="434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2 - Opzet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03" name="Google Shape;303;p52"/>
          <p:cNvSpPr txBox="1"/>
          <p:nvPr/>
        </p:nvSpPr>
        <p:spPr>
          <a:xfrm>
            <a:off x="979500" y="164095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Iemand anders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uit de klas komt naar voor &amp; de begeleider kiest de opdracht. Deze keer is er wel een vergunning.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minuten op 1 been staan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keer pompen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Het alfabet achterstevoren spellen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x kop of munt gooien na elkaar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sit-ups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- uit de rest van de groep - zet geld in? En hoeveel?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Wed je dat de vrijwilliger het kan of niet kan?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Geef dit in op de WAKOSTA?!-app als uitgave.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Wedden dat?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956450" y="160125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er een jokermunt in?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310" name="Google Shape;310;p53"/>
          <p:cNvPicPr preferRelativeResize="0"/>
          <p:nvPr/>
        </p:nvPicPr>
        <p:blipFill rotWithShape="1">
          <a:blip r:embed="rId3">
            <a:alphaModFix/>
          </a:blip>
          <a:srcRect b="-2649" l="66330" r="3055" t="2649"/>
          <a:stretch/>
        </p:blipFill>
        <p:spPr>
          <a:xfrm>
            <a:off x="3420051" y="2475075"/>
            <a:ext cx="3388900" cy="33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3"/>
          <p:cNvSpPr txBox="1"/>
          <p:nvPr/>
        </p:nvSpPr>
        <p:spPr>
          <a:xfrm>
            <a:off x="915750" y="567880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Je maakt tweemaal meer kans om te verdienen!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2 - Resultaat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17" name="Google Shape;317;p54"/>
          <p:cNvSpPr txBox="1"/>
          <p:nvPr/>
        </p:nvSpPr>
        <p:spPr>
          <a:xfrm>
            <a:off x="915750" y="3083750"/>
            <a:ext cx="96363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 die hebben ingezet, mogen hun inzet x2 ingeven als winst.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 die een jokermunt hebben ingezet, mogen hun inzet x4 ingeven als winst.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318" name="Google Shape;318;p54"/>
          <p:cNvSpPr txBox="1"/>
          <p:nvPr/>
        </p:nvSpPr>
        <p:spPr>
          <a:xfrm>
            <a:off x="1236875" y="1889725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“Joepie! Ik heb juist gewed”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24" name="Google Shape;324;p55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RONDE 3</a:t>
            </a:r>
            <a:endParaRPr b="1" sz="5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			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3 - Opzet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30" name="Google Shape;330;p56"/>
          <p:cNvSpPr txBox="1"/>
          <p:nvPr/>
        </p:nvSpPr>
        <p:spPr>
          <a:xfrm>
            <a:off x="1236888" y="1586175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“Goed nieuws! Deze keer is er ook een vergunning.”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331" name="Google Shape;33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025" y="2319175"/>
            <a:ext cx="3110250" cy="434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3 - Opzet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37" name="Google Shape;337;p57"/>
          <p:cNvSpPr txBox="1"/>
          <p:nvPr/>
        </p:nvSpPr>
        <p:spPr>
          <a:xfrm>
            <a:off x="979500" y="1640950"/>
            <a:ext cx="87405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begeleider kiest een vrijwilliger én de opdracht: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minuten op 1 been staan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keer pompen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Het alfabet achterstevoren spellen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x kop of munt gooien na elkaar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sit-ups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- uit de rest van de groep - zet geld in? En hoeveel?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Wed je dat de vrijwilliger het kan of niet kan?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Geef dit in op de WAKOSTA?!-app als uitgave.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Wedden dat?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43" name="Google Shape;343;p58"/>
          <p:cNvSpPr txBox="1"/>
          <p:nvPr/>
        </p:nvSpPr>
        <p:spPr>
          <a:xfrm>
            <a:off x="956450" y="160125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er een jokermunt in?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344" name="Google Shape;344;p58"/>
          <p:cNvPicPr preferRelativeResize="0"/>
          <p:nvPr/>
        </p:nvPicPr>
        <p:blipFill rotWithShape="1">
          <a:blip r:embed="rId3">
            <a:alphaModFix/>
          </a:blip>
          <a:srcRect b="-2649" l="66330" r="3055" t="2649"/>
          <a:stretch/>
        </p:blipFill>
        <p:spPr>
          <a:xfrm>
            <a:off x="3420051" y="2475075"/>
            <a:ext cx="3388900" cy="33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8"/>
          <p:cNvSpPr txBox="1"/>
          <p:nvPr/>
        </p:nvSpPr>
        <p:spPr>
          <a:xfrm>
            <a:off x="915750" y="567880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Je maakt tweemaal meer kans om te verdienen!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3 - Resultaat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51" name="Google Shape;351;p59"/>
          <p:cNvSpPr txBox="1"/>
          <p:nvPr/>
        </p:nvSpPr>
        <p:spPr>
          <a:xfrm>
            <a:off x="915750" y="3083750"/>
            <a:ext cx="96363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 die hebben ingezet, mogen hun inzet x2 ingeven als winst.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 die een jokermunt hebben ingezet, mogen hun inzet x4 ingeven als winst.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352" name="Google Shape;352;p59"/>
          <p:cNvSpPr txBox="1"/>
          <p:nvPr/>
        </p:nvSpPr>
        <p:spPr>
          <a:xfrm>
            <a:off x="1236875" y="1889725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“Joepie! Ik heb juist gewed”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58" name="Google Shape;58;p15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     QUIZ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376" y="3810950"/>
            <a:ext cx="2991900" cy="19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Nabespreking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58" name="Google Shape;358;p60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Hoeveel geld won/verloor je met dit spel?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Gaandeweg het spel verloor je een stukje controle.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Wat deed dit controleverlies met je?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Had je door het controleverlies, de neiging om minder in te zetten?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 heb je dit spel ervaren?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64" name="Google Shape;364;p61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BOTTLE-FLIP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365" name="Google Shape;365;p61"/>
          <p:cNvPicPr preferRelativeResize="0"/>
          <p:nvPr/>
        </p:nvPicPr>
        <p:blipFill rotWithShape="1">
          <a:blip r:embed="rId3">
            <a:alphaModFix/>
          </a:blip>
          <a:srcRect b="5042" l="0" r="0" t="0"/>
          <a:stretch/>
        </p:blipFill>
        <p:spPr>
          <a:xfrm>
            <a:off x="5679625" y="3771025"/>
            <a:ext cx="3170375" cy="19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Bottle-flip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71" name="Google Shape;371;p62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gaat deze uitdaging aan?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€2 per poging, €5 winst als het flesje goed landt!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descr="water bottle flip challenge except with money" id="372" name="Google Shape;372;p62" title="Water Bottle Flip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300" y="3589375"/>
            <a:ext cx="4872000" cy="27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Bottle-flip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78" name="Google Shape;378;p63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Valt iets wat je kan oefenen onder gokken?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In welke mate speelt fysica een rol in dit spel?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In welke mate heb je dit zelf in de hand?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Bottle-flip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84" name="Google Shape;384;p64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fysica speelt hier wel degelijk een rol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385" name="Google Shape;3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525" y="2571550"/>
            <a:ext cx="6194025" cy="38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Kermisspelen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91" name="Google Shape;391;p65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springt al eens binnen in een lunapark?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Welke ervaringen heb je daar mee?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392" name="Google Shape;39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988" y="3426950"/>
            <a:ext cx="5284637" cy="3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98" name="Google Shape;398;p66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WIST JE DAT?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100"/>
              <a:buFont typeface="Josefin Sans Light"/>
              <a:buChar char="●"/>
            </a:pP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Een 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activiteit op de kermis</a:t>
            </a: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valt NIET onder de kansspelwet en is dus wettelijk gezien 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geen gokken</a:t>
            </a: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: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21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700"/>
              <a:buFont typeface="Josefin Sans Light"/>
              <a:buChar char="○"/>
            </a:pPr>
            <a:r>
              <a:rPr lang="en-US" sz="17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kermis is geen vaste standplek/gebouw</a:t>
            </a:r>
            <a:endParaRPr sz="17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700"/>
              <a:buFont typeface="Josefin Sans Light"/>
              <a:buChar char="○"/>
            </a:pPr>
            <a:r>
              <a:rPr lang="en-US" sz="17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je wint geen geld maar een materiële beloning (knuffelberen, speelgoed, keukenapparaten, voeding, ...) </a:t>
            </a:r>
            <a:endParaRPr sz="21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100"/>
              <a:buFont typeface="Josefin Sans Light"/>
              <a:buChar char="●"/>
            </a:pP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MAAR kermisspelen hebben veel kenmerken van gokken en je kan er ook verbazend 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veel geld mee verliezen…</a:t>
            </a:r>
            <a:endParaRPr b="1" sz="21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04" name="Google Shape;404;p67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BLACKJACK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05" name="Google Shape;40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950" y="3774475"/>
            <a:ext cx="3254701" cy="19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Opzet van het spel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11" name="Google Shape;411;p68"/>
          <p:cNvSpPr txBox="1"/>
          <p:nvPr/>
        </p:nvSpPr>
        <p:spPr>
          <a:xfrm>
            <a:off x="979500" y="164095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Het doel is om 21 punten te halen of er zo dicht mogelijk bij te komen.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Heb je meer dan 21 punten? Dan ben je verbrand.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Vaste inzet van het spel = €12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(‘uitgave’ → categorie ‘vrije tijd’)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winnaar wint het totale ingezette bedrag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(aantal spelers x 12)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Opzet van het spel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17" name="Google Shape;417;p69"/>
          <p:cNvSpPr txBox="1"/>
          <p:nvPr/>
        </p:nvSpPr>
        <p:spPr>
          <a:xfrm>
            <a:off x="979500" y="1640950"/>
            <a:ext cx="94839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Elke speler krijgt 2 kaarten. Toon deze aan niemand.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Bereken de som van je kaarten en beslis of je een kaart wil bijnemen of wil stoppen.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Verdeling kaarten: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○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Aas of 1 → De deelnemer kiest zelf of het telt voor 1 of 11 punten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○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Kaarten 2 - 10 → Het cijfer op de kaart is het aantal punten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○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Heer (K), Vrouw (Q), Boer (J) → 10 punten waard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Jokermunt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65" name="Google Shape;65;p16"/>
          <p:cNvSpPr txBox="1"/>
          <p:nvPr/>
        </p:nvSpPr>
        <p:spPr>
          <a:xfrm>
            <a:off x="956450" y="1601250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Wil je een onbekend voordeel tijdens de komende opdrachten?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Zorg dan dat je bij de ‘top 6’ van de quiz behoort!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 b="-2649" l="66330" r="3055" t="2649"/>
          <a:stretch/>
        </p:blipFill>
        <p:spPr>
          <a:xfrm>
            <a:off x="3420051" y="2475075"/>
            <a:ext cx="3388900" cy="33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/>
        </p:nvSpPr>
        <p:spPr>
          <a:xfrm>
            <a:off x="956450" y="5830125"/>
            <a:ext cx="87405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“Waaauw, een jokermunt!”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Blackjack - Resultaat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23" name="Google Shape;423;p70"/>
          <p:cNvSpPr txBox="1"/>
          <p:nvPr/>
        </p:nvSpPr>
        <p:spPr>
          <a:xfrm>
            <a:off x="979500" y="1640950"/>
            <a:ext cx="94839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Zijn alle deelnemers klaar? Dan overloop je de scores.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Zijn er meerdere winnaars met dezelfde score?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Elke winnaar krijgt nog 1 kaart. Degene met de hoogste score wint.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Blackjack - Nabespreking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29" name="Google Shape;429;p71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winnaar mag de winst ingeven op de WAKOSTA?!-app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(‘inkomst’ → categorie ‘vrije tijd’) </a:t>
            </a:r>
            <a:b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 heb je het spel ervaren?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Was het moeilijk om op het cruciale moment te stoppen?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35" name="Google Shape;435;p72"/>
          <p:cNvSpPr txBox="1"/>
          <p:nvPr/>
        </p:nvSpPr>
        <p:spPr>
          <a:xfrm>
            <a:off x="1050825" y="14854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ALGEMENE</a:t>
            </a:r>
            <a:b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NABESPREKING 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Tot slot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41" name="Google Shape;441;p73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Hoeveel budget heb je over van de €100?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Hoeveel geld won en verloor je in totaal?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Bij gokken is de kans groot dat je meer geld kwijt bent, 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dan dat je er effectief iets aan over houdt…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Wat zal je onthouden? Wat wist je nog niet?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Welke tip zal je zeker doorvertellen?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Hulp bij gokken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47" name="Google Shape;447;p74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Doe de zelftest via </a:t>
            </a: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3"/>
              </a:rPr>
              <a:t>https://gokhulp.be/gokken-zelftest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4"/>
              </a:rPr>
              <a:t>www.gokhulp.be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5"/>
              </a:rPr>
              <a:t>www.gamingcommission.be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Ga langs bij het CAW (</a:t>
            </a: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6"/>
              </a:rPr>
              <a:t>www.caw.be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) of OCMW/Sociaal Huis in je buurt, zij helpen je verder!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915750" y="157647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Wat is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andigheid, logisch nadenken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Logisch nadenken, inzetten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Toeval, kans, inzetten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Toeval, geluk, winst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915750" y="157647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Wat is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H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andigheid, logisch nadenken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Logisch nadenken, inzetten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C. Toeval, kans, inzetten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D. Toeval, geluk, winst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760175" y="1428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2. 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Welke van deze spellen wordt gezien als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Poker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Kraslotjes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Sportweddenschap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Al deze opties zijn gokken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