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7" r:id="rId1"/>
  </p:sldMasterIdLst>
  <p:notesMasterIdLst>
    <p:notesMasterId r:id="rId7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</p:sldIdLst>
  <p:sldSz cx="12192000" cy="6858000"/>
  <p:notesSz cx="6858000" cy="9144000"/>
  <p:embeddedFontLst>
    <p:embeddedFont>
      <p:font typeface="Josefin Sans" pitchFamily="2" charset="0"/>
      <p:regular r:id="rId71"/>
      <p:bold r:id="rId72"/>
      <p:italic r:id="rId73"/>
      <p:boldItalic r:id="rId74"/>
    </p:embeddedFont>
    <p:embeddedFont>
      <p:font typeface="Josefin Sans Light" pitchFamily="2" charset="0"/>
      <p:regular r:id="rId75"/>
      <p:bold r:id="rId76"/>
      <p:italic r:id="rId77"/>
      <p:boldItalic r:id="rId78"/>
    </p:embeddedFont>
    <p:embeddedFont>
      <p:font typeface="Josefin Sans SemiBold" pitchFamily="2" charset="0"/>
      <p:regular r:id="rId79"/>
      <p:bold r:id="rId80"/>
      <p:italic r:id="rId81"/>
      <p:boldItalic r:id="rId8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aura Bollen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010BB8-3C99-45E0-8248-33B9DDFB3FC3}" v="2" dt="2024-08-20T09:48:14.453"/>
  </p1510:revLst>
</p1510:revInfo>
</file>

<file path=ppt/tableStyles.xml><?xml version="1.0" encoding="utf-8"?>
<a:tblStyleLst xmlns:a="http://schemas.openxmlformats.org/drawingml/2006/main" def="{38F367A4-C8D9-457D-BE46-D9DC9E5553F4}">
  <a:tblStyle styleId="{38F367A4-C8D9-457D-BE46-D9DC9E5553F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89" Type="http://schemas.microsoft.com/office/2015/10/relationships/revisionInfo" Target="revisionInfo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4.fntdata"/><Relationship Id="rId79" Type="http://schemas.openxmlformats.org/officeDocument/2006/relationships/font" Target="fonts/font9.fntdata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2.fntdata"/><Relationship Id="rId80" Type="http://schemas.openxmlformats.org/officeDocument/2006/relationships/font" Target="fonts/font10.fntdata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font" Target="fonts/font5.fntdata"/><Relationship Id="rId83" Type="http://schemas.openxmlformats.org/officeDocument/2006/relationships/commentAuthors" Target="commentAuthors.xml"/><Relationship Id="rId88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3.fntdata"/><Relationship Id="rId78" Type="http://schemas.openxmlformats.org/officeDocument/2006/relationships/font" Target="fonts/font8.fntdata"/><Relationship Id="rId81" Type="http://schemas.openxmlformats.org/officeDocument/2006/relationships/font" Target="fonts/font11.fntdata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6.fntdata"/><Relationship Id="rId7" Type="http://schemas.openxmlformats.org/officeDocument/2006/relationships/slide" Target="slides/slide6.xml"/><Relationship Id="rId71" Type="http://schemas.openxmlformats.org/officeDocument/2006/relationships/font" Target="fonts/font1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font" Target="fonts/font12.fntdata"/><Relationship Id="rId19" Type="http://schemas.openxmlformats.org/officeDocument/2006/relationships/slide" Target="slides/slide1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a Bollen" userId="ae5a1de7-5b41-41a8-922c-1f6aa5715737" providerId="ADAL" clId="{8F010BB8-3C99-45E0-8248-33B9DDFB3FC3}"/>
    <pc:docChg chg="undo custSel modSld">
      <pc:chgData name="Laura Bollen" userId="ae5a1de7-5b41-41a8-922c-1f6aa5715737" providerId="ADAL" clId="{8F010BB8-3C99-45E0-8248-33B9DDFB3FC3}" dt="2024-08-20T09:48:15.180" v="2" actId="1076"/>
      <pc:docMkLst>
        <pc:docMk/>
      </pc:docMkLst>
      <pc:sldChg chg="modSp mod">
        <pc:chgData name="Laura Bollen" userId="ae5a1de7-5b41-41a8-922c-1f6aa5715737" providerId="ADAL" clId="{8F010BB8-3C99-45E0-8248-33B9DDFB3FC3}" dt="2024-08-20T09:48:15.180" v="2" actId="1076"/>
        <pc:sldMkLst>
          <pc:docMk/>
          <pc:sldMk cId="0" sldId="261"/>
        </pc:sldMkLst>
        <pc:picChg chg="mod">
          <ac:chgData name="Laura Bollen" userId="ae5a1de7-5b41-41a8-922c-1f6aa5715737" providerId="ADAL" clId="{8F010BB8-3C99-45E0-8248-33B9DDFB3FC3}" dt="2024-08-20T09:48:15.180" v="2" actId="1076"/>
          <ac:picMkLst>
            <pc:docMk/>
            <pc:sldMk cId="0" sldId="261"/>
            <ac:picMk id="65" creationId="{00000000-0000-0000-0000-000000000000}"/>
          </ac:picMkLst>
        </pc:pic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4-08-14T11:19:53.942" idx="1">
    <p:pos x="3577" y="2375"/>
    <p:text>testen of dit meer opzij kan + achtergrond verwijderen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29" name="Google Shape;2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9b0c07c0a1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9b0c07c0a1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9b3c1a9a5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9b3c1a9a5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9b0c07c2b4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9b0c07c2b4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9b0c07c2b4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9b0c07c2b4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9b0c07c2b4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9b0c07c2b4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9b0c07c2b4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29b0c07c2b4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9b0c07c2b4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29b0c07c2b4_1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9b0c07c2b4_1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29b0c07c2b4_1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9b0c07c2b4_1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9b0c07c2b4_1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9b0c07c2b4_1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9b0c07c2b4_1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1"/>
                </a:solidFill>
              </a:rPr>
              <a:t>Uitleg:</a:t>
            </a:r>
            <a:r>
              <a:rPr lang="en-US">
                <a:solidFill>
                  <a:schemeClr val="dk1"/>
                </a:solidFill>
              </a:rPr>
              <a:t> "Gokproblemen kunnen zich op verschillende manieren uiten, zoals het verliezen van interesse in andere activiteiten, financiële problemen, of obsessief denken aan gokken. Het herkennen van deze signalen is cruciaal."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1"/>
                </a:solidFill>
              </a:rPr>
              <a:t>Uitleg:</a:t>
            </a:r>
            <a:r>
              <a:rPr lang="en-US">
                <a:solidFill>
                  <a:schemeClr val="dk1"/>
                </a:solidFill>
              </a:rPr>
              <a:t> "Er zijn verschillende instanties die hulp bieden bij gokproblemen, zoals de verslavingszorg. In deze dia geven we een overzicht van waar jongeren en hun ouders terecht kunnen voor ondersteuning."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g29965928da3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" name="Google Shape;35;g29965928da3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9b0c07c2b4_1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29b0c07c2b4_1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9b0c07c2b4_1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29b0c07c2b4_1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9b0c07c2b4_1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29b0c07c2b4_1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9b0c07c2b4_1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29b0c07c2b4_1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9b0c07c2b4_1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29b0c07c2b4_1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9b0c07c2b4_1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29b0c07c2b4_1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9b0c07c2b4_1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29b0c07c2b4_1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f2b4dab96d_2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2f2b4dab96d_2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f2b4dab96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2f2b4dab96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9b0c07c2b4_1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29b0c07c2b4_1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220453518d0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" name="Google Shape;42;g220453518d0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2f2b4dab96d_2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2f2b4dab96d_2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9b0c07c2b4_1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29b0c07c2b4_1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29b0c07c2b4_1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29b0c07c2b4_1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9b0c07c2b4_1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29b0c07c2b4_1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f2b4dab96d_2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2f2b4dab96d_2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9b0c07c2b4_1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29b0c07c2b4_1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9b0c07c2b4_1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29b0c07c2b4_1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2f2b4dab96d_2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2f2b4dab96d_2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29b0c07c2b4_1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29b0c07c2b4_1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f2b4dab96d_2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2f2b4dab96d_2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g220453518d0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" name="Google Shape;48;g220453518d0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2f2b4dab96d_2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2f2b4dab96d_2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2f2b4dab96d_2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2f2b4dab96d_2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2f2b4dab96d_2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2f2b4dab96d_2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29b0c07c2b4_1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29b0c07c2b4_1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2f2b4dab96d_2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2f2b4dab96d_2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2f2b4dab96d_2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2f2b4dab96d_2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2f2b4dab96d_2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2f2b4dab96d_2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2f2b4dab96d_2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2f2b4dab96d_2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29b0c07c2b4_1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29b0c07c2b4_1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2f2b4dab96d_2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2f2b4dab96d_2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29b0c07c0a1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g29b0c07c0a1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2f2b4dab96d_2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2f2b4dab96d_2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2f2b4dab96d_2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2f2b4dab96d_2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2f2b4dab96d_2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2f2b4dab96d_2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29b0c07c2b4_1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29b0c07c2b4_1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29b0c07c2b4_1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29b0c07c2b4_1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9b0c07c2b4_1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29b0c07c2b4_1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2f2b4dab96d_2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2f2b4dab96d_2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29b0c07c2b4_1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29b0c07c2b4_1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29b0c07c2b4_1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29b0c07c2b4_1_2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29b0c07c2b4_1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29b0c07c2b4_1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9b0c07c2b4_1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29b0c07c2b4_1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29b0c07c2b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29b0c07c2b4_1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2f2b4dab96d_2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2f2b4dab96d_2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2f2b4dab96d_2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2f2b4dab96d_2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2f2b4dab96d_2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2f2b4dab96d_2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29b0c07c2b4_1_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29b0c07c2b4_1_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29b0c07c2b4_1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29b0c07c2b4_1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29b0c07c2b4_1_2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29b0c07c2b4_1_2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29b0c07c2b4_1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29b0c07c2b4_1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220453518d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220453518d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f2b4dab96d_2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2f2b4dab96d_2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9b0c07c0a1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29b0c07c0a1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9b0c07c0a1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9b0c07c0a1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beeldingen toevoegen">
  <p:cSld name="Afbeeldingen toevoegen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7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968193" y="5087387"/>
            <a:ext cx="1799176" cy="14464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 - startdia">
  <p:cSld name="Logo - startdia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685132" y="518291"/>
            <a:ext cx="6821736" cy="54842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tekst 1">
  <p:cSld name="Titel en tekst 1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968193" y="5087387"/>
            <a:ext cx="1799176" cy="1446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9188" y="620769"/>
            <a:ext cx="9229005" cy="56885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tekst 2">
  <p:cSld name="Titel en tekst 2">
    <p:bg>
      <p:bgPr>
        <a:solidFill>
          <a:srgbClr val="004974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0251" y="621146"/>
            <a:ext cx="9246875" cy="56988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tekst 3">
  <p:cSld name="Titel en tekst 3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1455" y="641067"/>
            <a:ext cx="9200112" cy="5668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9456007">
            <a:off x="9443259" y="622706"/>
            <a:ext cx="1521229" cy="12712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rgbClr val="0079AD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8101" y="644741"/>
            <a:ext cx="9194149" cy="5664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4704713">
            <a:off x="8758736" y="5326765"/>
            <a:ext cx="1313622" cy="1097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- geen afbeelding!" type="blank">
  <p:cSld name="BLANK">
    <p:bg>
      <p:bgPr>
        <a:solidFill>
          <a:srgbClr val="004974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1184" y="466700"/>
            <a:ext cx="9229632" cy="59578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- geen afbeelding2">
  <p:cSld name="Quote - geen afbeelding2">
    <p:bg>
      <p:bgPr>
        <a:solidFill>
          <a:srgbClr val="004974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07096" y="401216"/>
            <a:ext cx="9377808" cy="60555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- geen afbeelding 3">
  <p:cSld name="Quote - geen afbeelding 3">
    <p:bg>
      <p:bgPr>
        <a:solidFill>
          <a:srgbClr val="004974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07096" y="401216"/>
            <a:ext cx="9377808" cy="60555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3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3.png"/><Relationship Id="rId5" Type="http://schemas.openxmlformats.org/officeDocument/2006/relationships/image" Target="../media/image17.jp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3.png"/><Relationship Id="rId5" Type="http://schemas.openxmlformats.org/officeDocument/2006/relationships/image" Target="../media/image18.jp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9.jpg"/><Relationship Id="rId5" Type="http://schemas.openxmlformats.org/officeDocument/2006/relationships/hyperlink" Target="http://www.youtube.com/watch?v=pjJIY4xbTM0" TargetMode="External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3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3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3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6.xml"/><Relationship Id="rId3" Type="http://schemas.microsoft.com/office/2007/relationships/media" Target="../media/media19.m4a"/><Relationship Id="rId7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audio" Target="../media/media20.m4a"/><Relationship Id="rId5" Type="http://schemas.microsoft.com/office/2007/relationships/media" Target="../media/media20.m4a"/><Relationship Id="rId4" Type="http://schemas.openxmlformats.org/officeDocument/2006/relationships/audio" Target="../media/media19.m4a"/><Relationship Id="rId9" Type="http://schemas.openxmlformats.org/officeDocument/2006/relationships/image" Target="../media/image1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3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comments" Target="../comments/comment1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13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tRqLAXTVoZw" TargetMode="Externa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13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13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6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aw.be" TargetMode="External"/><Relationship Id="rId3" Type="http://schemas.openxmlformats.org/officeDocument/2006/relationships/slideLayout" Target="../slideLayouts/slideLayout1.xml"/><Relationship Id="rId7" Type="http://schemas.openxmlformats.org/officeDocument/2006/relationships/hyperlink" Target="http://www.gamingcommission.be" TargetMode="Externa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hyperlink" Target="http://www.gokhulp.be" TargetMode="External"/><Relationship Id="rId5" Type="http://schemas.openxmlformats.org/officeDocument/2006/relationships/hyperlink" Target="https://gokhulp.be/gokken-zelftest" TargetMode="External"/><Relationship Id="rId4" Type="http://schemas.openxmlformats.org/officeDocument/2006/relationships/notesSlide" Target="../notesSlides/notesSlide67.xml"/><Relationship Id="rId9" Type="http://schemas.openxmlformats.org/officeDocument/2006/relationships/image" Target="../media/image13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07450" y="5501975"/>
            <a:ext cx="6048375" cy="52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5913025"/>
            <a:ext cx="1491748" cy="944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Welkom! ">
            <a:hlinkClick r:id="" action="ppaction://media"/>
            <a:extLst>
              <a:ext uri="{FF2B5EF4-FFF2-40B4-BE49-F238E27FC236}">
                <a16:creationId xmlns:a16="http://schemas.microsoft.com/office/drawing/2014/main" id="{97F737D7-DA2D-AA17-6EE9-FDF793BFEE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87086" y="24202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/>
          <p:nvPr/>
        </p:nvSpPr>
        <p:spPr>
          <a:xfrm>
            <a:off x="915750" y="559625"/>
            <a:ext cx="10226100" cy="9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F3A104"/>
              </a:solidFill>
              <a:latin typeface="Josefin Sans SemiBold"/>
              <a:ea typeface="Josefin Sans SemiBold"/>
              <a:cs typeface="Josefin Sans SemiBold"/>
              <a:sym typeface="Josefin Sans SemiBold"/>
            </a:endParaRPr>
          </a:p>
        </p:txBody>
      </p:sp>
      <p:sp>
        <p:nvSpPr>
          <p:cNvPr id="91" name="Google Shape;91;p20"/>
          <p:cNvSpPr txBox="1"/>
          <p:nvPr/>
        </p:nvSpPr>
        <p:spPr>
          <a:xfrm>
            <a:off x="760175" y="1428525"/>
            <a:ext cx="8740500" cy="46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4974"/>
                </a:solidFill>
                <a:latin typeface="Josefin Sans"/>
                <a:ea typeface="Josefin Sans"/>
                <a:cs typeface="Josefin Sans"/>
                <a:sym typeface="Josefin Sans"/>
              </a:rPr>
              <a:t>2. Welke van deze spellen wordt gezien als gokken?</a:t>
            </a:r>
            <a:endParaRPr sz="2400" b="1">
              <a:solidFill>
                <a:srgbClr val="004974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13716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A. Poker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13716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B. Kraslotjes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13716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C. Sportweddenschap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13716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               	D. Al deze opties zijn gokken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200" b="1">
              <a:solidFill>
                <a:srgbClr val="004974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/>
          <p:nvPr/>
        </p:nvSpPr>
        <p:spPr>
          <a:xfrm>
            <a:off x="915750" y="559625"/>
            <a:ext cx="10226100" cy="9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F3A104"/>
              </a:solidFill>
              <a:latin typeface="Josefin Sans SemiBold"/>
              <a:ea typeface="Josefin Sans SemiBold"/>
              <a:cs typeface="Josefin Sans SemiBold"/>
              <a:sym typeface="Josefin Sans SemiBold"/>
            </a:endParaRPr>
          </a:p>
        </p:txBody>
      </p:sp>
      <p:sp>
        <p:nvSpPr>
          <p:cNvPr id="97" name="Google Shape;97;p21"/>
          <p:cNvSpPr txBox="1"/>
          <p:nvPr/>
        </p:nvSpPr>
        <p:spPr>
          <a:xfrm>
            <a:off x="760175" y="1428525"/>
            <a:ext cx="8740500" cy="46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4974"/>
                </a:solidFill>
                <a:latin typeface="Josefin Sans"/>
                <a:ea typeface="Josefin Sans"/>
                <a:cs typeface="Josefin Sans"/>
                <a:sym typeface="Josefin Sans"/>
              </a:rPr>
              <a:t>2. Welke van deze spellen wordt gezien als gokken?</a:t>
            </a:r>
            <a:endParaRPr sz="2400" b="1">
              <a:solidFill>
                <a:srgbClr val="004974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13716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A. Poker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13716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B. Kraslotjes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13716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C. Sportweddenschap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13716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4974"/>
                </a:solidFill>
                <a:latin typeface="Josefin Sans"/>
                <a:ea typeface="Josefin Sans"/>
                <a:cs typeface="Josefin Sans"/>
                <a:sym typeface="Josefin Sans"/>
              </a:rPr>
              <a:t>               	D. Al deze opties zijn gokken</a:t>
            </a:r>
            <a:endParaRPr sz="2400" b="1">
              <a:solidFill>
                <a:srgbClr val="004974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200" b="1">
              <a:solidFill>
                <a:srgbClr val="004974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/>
          <p:nvPr/>
        </p:nvSpPr>
        <p:spPr>
          <a:xfrm>
            <a:off x="915750" y="559625"/>
            <a:ext cx="10226100" cy="9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F3A104"/>
              </a:solidFill>
              <a:latin typeface="Josefin Sans SemiBold"/>
              <a:ea typeface="Josefin Sans SemiBold"/>
              <a:cs typeface="Josefin Sans SemiBold"/>
              <a:sym typeface="Josefin Sans SemiBold"/>
            </a:endParaRPr>
          </a:p>
        </p:txBody>
      </p:sp>
      <p:sp>
        <p:nvSpPr>
          <p:cNvPr id="103" name="Google Shape;103;p22"/>
          <p:cNvSpPr txBox="1"/>
          <p:nvPr/>
        </p:nvSpPr>
        <p:spPr>
          <a:xfrm>
            <a:off x="915750" y="1415900"/>
            <a:ext cx="8740500" cy="46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1">
                <a:solidFill>
                  <a:srgbClr val="004974"/>
                </a:solidFill>
                <a:latin typeface="Josefin Sans"/>
                <a:ea typeface="Josefin Sans"/>
                <a:cs typeface="Josefin Sans"/>
                <a:sym typeface="Josefin Sans"/>
              </a:rPr>
              <a:t>3. Vanaf welke leeftijd mag je gokken in ons land?</a:t>
            </a:r>
            <a:endParaRPr sz="2400" b="1">
              <a:solidFill>
                <a:srgbClr val="004974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13716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A. 16 jaar 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13716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B. 18 jaar 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13716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C. 21 jaar 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13716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               	D. 25 jaar 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200" b="1">
              <a:solidFill>
                <a:srgbClr val="004974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3"/>
          <p:cNvSpPr txBox="1"/>
          <p:nvPr/>
        </p:nvSpPr>
        <p:spPr>
          <a:xfrm>
            <a:off x="915750" y="559625"/>
            <a:ext cx="10226100" cy="9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F3A104"/>
              </a:solidFill>
              <a:latin typeface="Josefin Sans SemiBold"/>
              <a:ea typeface="Josefin Sans SemiBold"/>
              <a:cs typeface="Josefin Sans SemiBold"/>
              <a:sym typeface="Josefin Sans SemiBold"/>
            </a:endParaRPr>
          </a:p>
        </p:txBody>
      </p:sp>
      <p:sp>
        <p:nvSpPr>
          <p:cNvPr id="109" name="Google Shape;109;p23"/>
          <p:cNvSpPr txBox="1"/>
          <p:nvPr/>
        </p:nvSpPr>
        <p:spPr>
          <a:xfrm>
            <a:off x="915750" y="1415900"/>
            <a:ext cx="8740500" cy="46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4974"/>
                </a:solidFill>
                <a:latin typeface="Josefin Sans"/>
                <a:ea typeface="Josefin Sans"/>
                <a:cs typeface="Josefin Sans"/>
                <a:sym typeface="Josefin Sans"/>
              </a:rPr>
              <a:t>3. Vanaf welke leeftijd mag je gokken in ons land?</a:t>
            </a:r>
            <a:endParaRPr sz="2400" b="1">
              <a:solidFill>
                <a:srgbClr val="004974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13716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A. 16 jaar 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13716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4974"/>
                </a:solidFill>
                <a:latin typeface="Josefin Sans"/>
                <a:ea typeface="Josefin Sans"/>
                <a:cs typeface="Josefin Sans"/>
                <a:sym typeface="Josefin Sans"/>
              </a:rPr>
              <a:t>B. 18 jaar </a:t>
            </a:r>
            <a:endParaRPr sz="2400" b="1">
              <a:solidFill>
                <a:srgbClr val="004974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13716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C. 21 jaar 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13716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               	D. 25 jaar 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200" b="1">
              <a:solidFill>
                <a:srgbClr val="004974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4"/>
          <p:cNvSpPr txBox="1"/>
          <p:nvPr/>
        </p:nvSpPr>
        <p:spPr>
          <a:xfrm>
            <a:off x="915750" y="559625"/>
            <a:ext cx="10226100" cy="9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F3A104"/>
              </a:solidFill>
              <a:latin typeface="Josefin Sans SemiBold"/>
              <a:ea typeface="Josefin Sans SemiBold"/>
              <a:cs typeface="Josefin Sans SemiBold"/>
              <a:sym typeface="Josefin Sans SemiBold"/>
            </a:endParaRPr>
          </a:p>
        </p:txBody>
      </p:sp>
      <p:sp>
        <p:nvSpPr>
          <p:cNvPr id="115" name="Google Shape;115;p24"/>
          <p:cNvSpPr txBox="1"/>
          <p:nvPr/>
        </p:nvSpPr>
        <p:spPr>
          <a:xfrm>
            <a:off x="915750" y="1415900"/>
            <a:ext cx="8740500" cy="46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4974"/>
                </a:solidFill>
                <a:latin typeface="Josefin Sans"/>
                <a:ea typeface="Josefin Sans"/>
                <a:cs typeface="Josefin Sans"/>
                <a:sym typeface="Josefin Sans"/>
              </a:rPr>
              <a:t>4. Waar kan je gokken?</a:t>
            </a:r>
            <a:endParaRPr sz="2400" b="1">
              <a:solidFill>
                <a:srgbClr val="004974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13716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A. Op het internet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13716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B. In een casino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13716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C. In de supermarkt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13716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               	D. Overal 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200" b="1">
              <a:solidFill>
                <a:srgbClr val="004974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5"/>
          <p:cNvSpPr txBox="1"/>
          <p:nvPr/>
        </p:nvSpPr>
        <p:spPr>
          <a:xfrm>
            <a:off x="915750" y="559625"/>
            <a:ext cx="10226100" cy="9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F3A104"/>
              </a:solidFill>
              <a:latin typeface="Josefin Sans SemiBold"/>
              <a:ea typeface="Josefin Sans SemiBold"/>
              <a:cs typeface="Josefin Sans SemiBold"/>
              <a:sym typeface="Josefin Sans SemiBold"/>
            </a:endParaRPr>
          </a:p>
        </p:txBody>
      </p:sp>
      <p:sp>
        <p:nvSpPr>
          <p:cNvPr id="121" name="Google Shape;121;p25"/>
          <p:cNvSpPr txBox="1"/>
          <p:nvPr/>
        </p:nvSpPr>
        <p:spPr>
          <a:xfrm>
            <a:off x="915750" y="1415900"/>
            <a:ext cx="8740500" cy="46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4974"/>
                </a:solidFill>
                <a:latin typeface="Josefin Sans"/>
                <a:ea typeface="Josefin Sans"/>
                <a:cs typeface="Josefin Sans"/>
                <a:sym typeface="Josefin Sans"/>
              </a:rPr>
              <a:t>4. Waar kan je gokken?</a:t>
            </a:r>
            <a:endParaRPr sz="2400" b="1">
              <a:solidFill>
                <a:srgbClr val="004974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13716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A. Op het internet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13716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B. In een casino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13716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C. In de supermarkt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13716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4974"/>
                </a:solidFill>
                <a:latin typeface="Josefin Sans"/>
                <a:ea typeface="Josefin Sans"/>
                <a:cs typeface="Josefin Sans"/>
                <a:sym typeface="Josefin Sans"/>
              </a:rPr>
              <a:t>               	D. Overal </a:t>
            </a:r>
            <a:endParaRPr sz="2400" b="1">
              <a:solidFill>
                <a:srgbClr val="004974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200" b="1">
              <a:solidFill>
                <a:srgbClr val="004974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6"/>
          <p:cNvSpPr txBox="1"/>
          <p:nvPr/>
        </p:nvSpPr>
        <p:spPr>
          <a:xfrm>
            <a:off x="915750" y="559625"/>
            <a:ext cx="10226100" cy="9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F3A104"/>
              </a:solidFill>
              <a:latin typeface="Josefin Sans SemiBold"/>
              <a:ea typeface="Josefin Sans SemiBold"/>
              <a:cs typeface="Josefin Sans SemiBold"/>
              <a:sym typeface="Josefin Sans SemiBold"/>
            </a:endParaRPr>
          </a:p>
        </p:txBody>
      </p:sp>
      <p:sp>
        <p:nvSpPr>
          <p:cNvPr id="127" name="Google Shape;127;p26"/>
          <p:cNvSpPr txBox="1"/>
          <p:nvPr/>
        </p:nvSpPr>
        <p:spPr>
          <a:xfrm>
            <a:off x="915750" y="1247700"/>
            <a:ext cx="8740500" cy="46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4974"/>
                </a:solidFill>
                <a:latin typeface="Josefin Sans"/>
                <a:ea typeface="Josefin Sans"/>
                <a:cs typeface="Josefin Sans"/>
                <a:sym typeface="Josefin Sans"/>
              </a:rPr>
              <a:t>5. Gokken is enkel toegelaten op plaatsen die een vergunning hebben. Wie kent deze vergunning</a:t>
            </a:r>
            <a:endParaRPr sz="2400" b="1">
              <a:solidFill>
                <a:srgbClr val="004974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4572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4974"/>
                </a:solidFill>
                <a:latin typeface="Josefin Sans"/>
                <a:ea typeface="Josefin Sans"/>
                <a:cs typeface="Josefin Sans"/>
                <a:sym typeface="Josefin Sans"/>
              </a:rPr>
              <a:t>toe aan casino’s, krantenwinkels, websites, ...?</a:t>
            </a:r>
            <a:endParaRPr sz="2400" b="1">
              <a:solidFill>
                <a:srgbClr val="004974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13716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A. Cofidis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13716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B. De Kansspelcommissie 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13716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C. Stadhuis van je stad of gemeente 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13716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               	D. Het CAW 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200" b="1">
              <a:solidFill>
                <a:srgbClr val="004974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7"/>
          <p:cNvSpPr txBox="1"/>
          <p:nvPr/>
        </p:nvSpPr>
        <p:spPr>
          <a:xfrm>
            <a:off x="915750" y="559625"/>
            <a:ext cx="10226100" cy="9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F3A104"/>
              </a:solidFill>
              <a:latin typeface="Josefin Sans SemiBold"/>
              <a:ea typeface="Josefin Sans SemiBold"/>
              <a:cs typeface="Josefin Sans SemiBold"/>
              <a:sym typeface="Josefin Sans SemiBold"/>
            </a:endParaRPr>
          </a:p>
        </p:txBody>
      </p:sp>
      <p:sp>
        <p:nvSpPr>
          <p:cNvPr id="133" name="Google Shape;133;p27"/>
          <p:cNvSpPr txBox="1"/>
          <p:nvPr/>
        </p:nvSpPr>
        <p:spPr>
          <a:xfrm>
            <a:off x="915750" y="1247700"/>
            <a:ext cx="8740500" cy="46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4974"/>
                </a:solidFill>
                <a:latin typeface="Josefin Sans"/>
                <a:ea typeface="Josefin Sans"/>
                <a:cs typeface="Josefin Sans"/>
                <a:sym typeface="Josefin Sans"/>
              </a:rPr>
              <a:t>5. Gokken is enkel toegelaten op plaatsen die een vergunning hebben. Wie kent deze vergunning</a:t>
            </a:r>
            <a:endParaRPr sz="2400" b="1">
              <a:solidFill>
                <a:srgbClr val="004974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4572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4974"/>
                </a:solidFill>
                <a:latin typeface="Josefin Sans"/>
                <a:ea typeface="Josefin Sans"/>
                <a:cs typeface="Josefin Sans"/>
                <a:sym typeface="Josefin Sans"/>
              </a:rPr>
              <a:t>toe aan casino’s, krantenwinkels, websites, ...?</a:t>
            </a:r>
            <a:endParaRPr sz="2400" b="1">
              <a:solidFill>
                <a:srgbClr val="004974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13716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A. Cofidis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13716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4974"/>
                </a:solidFill>
                <a:latin typeface="Josefin Sans"/>
                <a:ea typeface="Josefin Sans"/>
                <a:cs typeface="Josefin Sans"/>
                <a:sym typeface="Josefin Sans"/>
              </a:rPr>
              <a:t>B. De Kansspelcommissie </a:t>
            </a:r>
            <a:endParaRPr sz="2400" b="1">
              <a:solidFill>
                <a:srgbClr val="004974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13716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C. Stadhuis van je stad of gemeente 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13716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               	D. Het CAW 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200" b="1">
              <a:solidFill>
                <a:srgbClr val="004974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8"/>
          <p:cNvSpPr txBox="1"/>
          <p:nvPr/>
        </p:nvSpPr>
        <p:spPr>
          <a:xfrm>
            <a:off x="915750" y="559625"/>
            <a:ext cx="10226100" cy="9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F3A104"/>
              </a:solidFill>
              <a:latin typeface="Josefin Sans SemiBold"/>
              <a:ea typeface="Josefin Sans SemiBold"/>
              <a:cs typeface="Josefin Sans SemiBold"/>
              <a:sym typeface="Josefin Sans SemiBold"/>
            </a:endParaRPr>
          </a:p>
        </p:txBody>
      </p:sp>
      <p:sp>
        <p:nvSpPr>
          <p:cNvPr id="139" name="Google Shape;139;p28"/>
          <p:cNvSpPr txBox="1"/>
          <p:nvPr/>
        </p:nvSpPr>
        <p:spPr>
          <a:xfrm>
            <a:off x="915750" y="1415900"/>
            <a:ext cx="8740500" cy="46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4974"/>
                </a:solidFill>
                <a:latin typeface="Josefin Sans"/>
                <a:ea typeface="Josefin Sans"/>
                <a:cs typeface="Josefin Sans"/>
                <a:sym typeface="Josefin Sans"/>
              </a:rPr>
              <a:t>6. Gokken werkt verslavend…</a:t>
            </a:r>
            <a:endParaRPr sz="2400" b="1">
              <a:solidFill>
                <a:srgbClr val="004974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13716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A. Ja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13716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B. Nee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200" b="1">
              <a:solidFill>
                <a:srgbClr val="004974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9"/>
          <p:cNvSpPr txBox="1"/>
          <p:nvPr/>
        </p:nvSpPr>
        <p:spPr>
          <a:xfrm>
            <a:off x="915750" y="559625"/>
            <a:ext cx="10226100" cy="9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F3A104"/>
              </a:solidFill>
              <a:latin typeface="Josefin Sans SemiBold"/>
              <a:ea typeface="Josefin Sans SemiBold"/>
              <a:cs typeface="Josefin Sans SemiBold"/>
              <a:sym typeface="Josefin Sans SemiBold"/>
            </a:endParaRPr>
          </a:p>
        </p:txBody>
      </p:sp>
      <p:sp>
        <p:nvSpPr>
          <p:cNvPr id="145" name="Google Shape;145;p29"/>
          <p:cNvSpPr txBox="1"/>
          <p:nvPr/>
        </p:nvSpPr>
        <p:spPr>
          <a:xfrm>
            <a:off x="915750" y="1415900"/>
            <a:ext cx="8740500" cy="46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4974"/>
                </a:solidFill>
                <a:latin typeface="Josefin Sans"/>
                <a:ea typeface="Josefin Sans"/>
                <a:cs typeface="Josefin Sans"/>
                <a:sym typeface="Josefin Sans"/>
              </a:rPr>
              <a:t>6. Gokken werkt verslavend…</a:t>
            </a:r>
            <a:endParaRPr sz="2400" b="1">
              <a:solidFill>
                <a:srgbClr val="004974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13716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4974"/>
                </a:solidFill>
                <a:latin typeface="Josefin Sans"/>
                <a:ea typeface="Josefin Sans"/>
                <a:cs typeface="Josefin Sans"/>
                <a:sym typeface="Josefin Sans"/>
              </a:rPr>
              <a:t>A. Ja</a:t>
            </a:r>
            <a:endParaRPr sz="2400" b="1">
              <a:solidFill>
                <a:srgbClr val="004974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13716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B. Nee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200" b="1">
              <a:solidFill>
                <a:srgbClr val="004974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2"/>
          <p:cNvSpPr txBox="1"/>
          <p:nvPr/>
        </p:nvSpPr>
        <p:spPr>
          <a:xfrm>
            <a:off x="1485550" y="1353275"/>
            <a:ext cx="7677300" cy="71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3A104"/>
                </a:solidFill>
                <a:latin typeface="Josefin Sans SemiBold"/>
                <a:ea typeface="Josefin Sans SemiBold"/>
                <a:cs typeface="Josefin Sans SemiBold"/>
                <a:sym typeface="Josefin Sans SemiBold"/>
              </a:rPr>
              <a:t>WELKOM</a:t>
            </a:r>
            <a:endParaRPr sz="4000">
              <a:solidFill>
                <a:srgbClr val="F3A104"/>
              </a:solidFill>
              <a:latin typeface="Josefin Sans SemiBold"/>
              <a:ea typeface="Josefin Sans SemiBold"/>
              <a:cs typeface="Josefin Sans SemiBold"/>
              <a:sym typeface="Josefin Sans SemiBold"/>
            </a:endParaRPr>
          </a:p>
        </p:txBody>
      </p:sp>
      <p:sp>
        <p:nvSpPr>
          <p:cNvPr id="38" name="Google Shape;38;p12"/>
          <p:cNvSpPr txBox="1"/>
          <p:nvPr/>
        </p:nvSpPr>
        <p:spPr>
          <a:xfrm>
            <a:off x="1536425" y="2472550"/>
            <a:ext cx="6878400" cy="19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600" i="1">
                <a:solidFill>
                  <a:schemeClr val="lt1"/>
                </a:solidFill>
                <a:highlight>
                  <a:srgbClr val="004974"/>
                </a:highlight>
                <a:latin typeface="Josefin Sans"/>
                <a:ea typeface="Josefin Sans"/>
                <a:cs typeface="Josefin Sans"/>
                <a:sym typeface="Josefin Sans"/>
              </a:rPr>
              <a:t>Tijdens de coronapandemie zijn veel jongeren gestart met gokken. </a:t>
            </a:r>
            <a:endParaRPr sz="1600" i="1">
              <a:solidFill>
                <a:schemeClr val="lt1"/>
              </a:solidFill>
              <a:highlight>
                <a:srgbClr val="004974"/>
              </a:highlight>
              <a:latin typeface="Josefin Sans"/>
              <a:ea typeface="Josefin Sans"/>
              <a:cs typeface="Josefin Sans"/>
              <a:sym typeface="Josefi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600" i="1">
                <a:solidFill>
                  <a:schemeClr val="lt1"/>
                </a:solidFill>
                <a:highlight>
                  <a:srgbClr val="004974"/>
                </a:highlight>
                <a:latin typeface="Josefin Sans"/>
                <a:ea typeface="Josefin Sans"/>
                <a:cs typeface="Josefin Sans"/>
                <a:sym typeface="Josefin Sans"/>
              </a:rPr>
              <a:t>Met hoeveel procent is het aantal gokkers volgens jou gestegen binnen de leeftijdscategorie van 18-24 jaar? </a:t>
            </a:r>
            <a:endParaRPr sz="1600" i="1">
              <a:solidFill>
                <a:schemeClr val="lt1"/>
              </a:solidFill>
              <a:highlight>
                <a:srgbClr val="004974"/>
              </a:highlight>
              <a:latin typeface="Josefin Sans"/>
              <a:ea typeface="Josefin Sans"/>
              <a:cs typeface="Josefin Sans"/>
              <a:sym typeface="Josefin Sans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Josefin Sans"/>
              <a:buChar char="-"/>
            </a:pPr>
            <a:r>
              <a:rPr lang="en-US" sz="1600" i="1">
                <a:solidFill>
                  <a:schemeClr val="lt1"/>
                </a:solidFill>
                <a:highlight>
                  <a:srgbClr val="004974"/>
                </a:highlight>
                <a:latin typeface="Josefin Sans"/>
                <a:ea typeface="Josefin Sans"/>
                <a:cs typeface="Josefin Sans"/>
                <a:sym typeface="Josefin Sans"/>
              </a:rPr>
              <a:t>25,3 %</a:t>
            </a:r>
            <a:endParaRPr sz="1600" i="1">
              <a:solidFill>
                <a:schemeClr val="lt1"/>
              </a:solidFill>
              <a:highlight>
                <a:srgbClr val="004974"/>
              </a:highlight>
              <a:latin typeface="Josefin Sans"/>
              <a:ea typeface="Josefin Sans"/>
              <a:cs typeface="Josefin Sans"/>
              <a:sym typeface="Josefin Sans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Josefin Sans"/>
              <a:buChar char="-"/>
            </a:pPr>
            <a:r>
              <a:rPr lang="en-US" sz="1600" i="1">
                <a:solidFill>
                  <a:schemeClr val="lt1"/>
                </a:solidFill>
                <a:highlight>
                  <a:srgbClr val="004974"/>
                </a:highlight>
                <a:latin typeface="Josefin Sans"/>
                <a:ea typeface="Josefin Sans"/>
                <a:cs typeface="Josefin Sans"/>
                <a:sym typeface="Josefin Sans"/>
              </a:rPr>
              <a:t>37,8 % </a:t>
            </a:r>
            <a:endParaRPr sz="1600" i="1">
              <a:solidFill>
                <a:schemeClr val="lt1"/>
              </a:solidFill>
              <a:highlight>
                <a:srgbClr val="004974"/>
              </a:highlight>
              <a:latin typeface="Josefin Sans"/>
              <a:ea typeface="Josefin Sans"/>
              <a:cs typeface="Josefin Sans"/>
              <a:sym typeface="Josefin Sans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Josefin Sans"/>
              <a:buChar char="-"/>
            </a:pPr>
            <a:r>
              <a:rPr lang="en-US" sz="1600" i="1">
                <a:solidFill>
                  <a:schemeClr val="lt1"/>
                </a:solidFill>
                <a:highlight>
                  <a:srgbClr val="004974"/>
                </a:highlight>
                <a:latin typeface="Josefin Sans"/>
                <a:ea typeface="Josefin Sans"/>
                <a:cs typeface="Josefin Sans"/>
                <a:sym typeface="Josefin Sans"/>
              </a:rPr>
              <a:t>42,8 %</a:t>
            </a:r>
            <a:endParaRPr sz="2400">
              <a:solidFill>
                <a:schemeClr val="lt1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</p:txBody>
      </p:sp>
      <p:sp>
        <p:nvSpPr>
          <p:cNvPr id="39" name="Google Shape;39;p12"/>
          <p:cNvSpPr txBox="1"/>
          <p:nvPr/>
        </p:nvSpPr>
        <p:spPr>
          <a:xfrm>
            <a:off x="1536425" y="4878225"/>
            <a:ext cx="70179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600" i="1">
                <a:solidFill>
                  <a:schemeClr val="lt1"/>
                </a:solidFill>
                <a:highlight>
                  <a:srgbClr val="004974"/>
                </a:highlight>
                <a:latin typeface="Josefin Sans"/>
                <a:ea typeface="Josefin Sans"/>
                <a:cs typeface="Josefin Sans"/>
                <a:sym typeface="Josefin Sans"/>
              </a:rPr>
              <a:t>&gt;&gt;&gt; maar liefst 42,8 % meer beginnende gokkers tussen 18-24 jaar &lt;&lt;&lt; </a:t>
            </a:r>
            <a:endParaRPr sz="1600" i="1">
              <a:solidFill>
                <a:schemeClr val="lt1"/>
              </a:solidFill>
              <a:highlight>
                <a:srgbClr val="004974"/>
              </a:highlight>
              <a:latin typeface="Josefin Sans"/>
              <a:ea typeface="Josefin Sans"/>
              <a:cs typeface="Josefin Sans"/>
              <a:sym typeface="Josefin Sans"/>
            </a:endParaRPr>
          </a:p>
        </p:txBody>
      </p:sp>
      <p:pic>
        <p:nvPicPr>
          <p:cNvPr id="2" name="Waarom dit lespakket?">
            <a:hlinkClick r:id="" action="ppaction://media"/>
            <a:extLst>
              <a:ext uri="{FF2B5EF4-FFF2-40B4-BE49-F238E27FC236}">
                <a16:creationId xmlns:a16="http://schemas.microsoft.com/office/drawing/2014/main" id="{0065DAD8-5CBA-1AC8-A37F-64392E5D0B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96919" y="22501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0"/>
          <p:cNvSpPr txBox="1"/>
          <p:nvPr/>
        </p:nvSpPr>
        <p:spPr>
          <a:xfrm>
            <a:off x="915750" y="559625"/>
            <a:ext cx="10226100" cy="9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F3A104"/>
              </a:solidFill>
              <a:latin typeface="Josefin Sans SemiBold"/>
              <a:ea typeface="Josefin Sans SemiBold"/>
              <a:cs typeface="Josefin Sans SemiBold"/>
              <a:sym typeface="Josefin Sans SemiBold"/>
            </a:endParaRPr>
          </a:p>
        </p:txBody>
      </p:sp>
      <p:sp>
        <p:nvSpPr>
          <p:cNvPr id="151" name="Google Shape;151;p30"/>
          <p:cNvSpPr txBox="1"/>
          <p:nvPr/>
        </p:nvSpPr>
        <p:spPr>
          <a:xfrm>
            <a:off x="915750" y="1415900"/>
            <a:ext cx="8740500" cy="46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4974"/>
                </a:solidFill>
                <a:latin typeface="Josefin Sans"/>
                <a:ea typeface="Josefin Sans"/>
                <a:cs typeface="Josefin Sans"/>
                <a:sym typeface="Josefin Sans"/>
              </a:rPr>
              <a:t>En de winnaar is …</a:t>
            </a:r>
            <a:endParaRPr sz="2400" b="1">
              <a:solidFill>
                <a:srgbClr val="004974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200" b="1">
              <a:solidFill>
                <a:srgbClr val="004974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pic>
        <p:nvPicPr>
          <p:cNvPr id="152" name="Google Shape;152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27288" y="2898500"/>
            <a:ext cx="6517427" cy="197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En de winnaar is... ">
            <a:hlinkClick r:id="" action="ppaction://media"/>
            <a:extLst>
              <a:ext uri="{FF2B5EF4-FFF2-40B4-BE49-F238E27FC236}">
                <a16:creationId xmlns:a16="http://schemas.microsoft.com/office/drawing/2014/main" id="{68D5E3E1-BE6E-1395-1598-6A7CC97287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76250" y="31594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1"/>
          <p:cNvSpPr txBox="1"/>
          <p:nvPr/>
        </p:nvSpPr>
        <p:spPr>
          <a:xfrm>
            <a:off x="915750" y="559625"/>
            <a:ext cx="10226100" cy="9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F3A104"/>
              </a:solidFill>
              <a:latin typeface="Josefin Sans SemiBold"/>
              <a:ea typeface="Josefin Sans SemiBold"/>
              <a:cs typeface="Josefin Sans SemiBold"/>
              <a:sym typeface="Josefin Sans SemiBold"/>
            </a:endParaRPr>
          </a:p>
        </p:txBody>
      </p:sp>
      <p:sp>
        <p:nvSpPr>
          <p:cNvPr id="158" name="Google Shape;158;p31"/>
          <p:cNvSpPr txBox="1"/>
          <p:nvPr/>
        </p:nvSpPr>
        <p:spPr>
          <a:xfrm>
            <a:off x="2393925" y="1831525"/>
            <a:ext cx="7302900" cy="46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4974"/>
                </a:solidFill>
                <a:latin typeface="Josefin Sans"/>
                <a:ea typeface="Josefin Sans"/>
                <a:cs typeface="Josefin Sans"/>
                <a:sym typeface="Josefin Sans"/>
              </a:rPr>
              <a:t>SAMENGEVAT</a:t>
            </a:r>
            <a:endParaRPr sz="2400" b="1">
              <a:solidFill>
                <a:srgbClr val="004974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000"/>
              <a:buFont typeface="Josefin Sans"/>
              <a:buChar char="●"/>
            </a:pPr>
            <a:r>
              <a:rPr lang="en-US" sz="2000" b="1">
                <a:solidFill>
                  <a:srgbClr val="004974"/>
                </a:solidFill>
                <a:latin typeface="Josefin Sans"/>
                <a:ea typeface="Josefin Sans"/>
                <a:cs typeface="Josefin Sans"/>
                <a:sym typeface="Josefin Sans"/>
              </a:rPr>
              <a:t>De elementen van gokken</a:t>
            </a:r>
            <a:endParaRPr sz="2000" b="1">
              <a:solidFill>
                <a:srgbClr val="004974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1800"/>
              <a:buFont typeface="Josefin Sans Light"/>
              <a:buChar char="○"/>
            </a:pPr>
            <a:r>
              <a:rPr lang="en-US" sz="18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Geld inzetten </a:t>
            </a:r>
            <a:endParaRPr sz="18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1800"/>
              <a:buFont typeface="Josefin Sans Light"/>
              <a:buChar char="○"/>
            </a:pPr>
            <a:r>
              <a:rPr lang="en-US" sz="18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Kans op winst of verlies</a:t>
            </a:r>
            <a:endParaRPr sz="18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1800"/>
              <a:buFont typeface="Josefin Sans Light"/>
              <a:buChar char="○"/>
            </a:pPr>
            <a:r>
              <a:rPr lang="en-US" sz="18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Toeval </a:t>
            </a:r>
            <a:endParaRPr sz="18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000"/>
              <a:buFont typeface="Josefin Sans"/>
              <a:buChar char="●"/>
            </a:pPr>
            <a:r>
              <a:rPr lang="en-US" sz="2000" b="1">
                <a:solidFill>
                  <a:srgbClr val="004974"/>
                </a:solidFill>
                <a:latin typeface="Josefin Sans"/>
                <a:ea typeface="Josefin Sans"/>
                <a:cs typeface="Josefin Sans"/>
                <a:sym typeface="Josefin Sans"/>
              </a:rPr>
              <a:t>Kansspelen/gokspelen</a:t>
            </a:r>
            <a:endParaRPr sz="2000" b="1">
              <a:solidFill>
                <a:srgbClr val="004974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1800"/>
              <a:buFont typeface="Josefin Sans Light"/>
              <a:buChar char="○"/>
            </a:pPr>
            <a:r>
              <a:rPr lang="en-US" sz="18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Poker</a:t>
            </a:r>
            <a:endParaRPr sz="18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1800"/>
              <a:buFont typeface="Josefin Sans Light"/>
              <a:buChar char="○"/>
            </a:pPr>
            <a:r>
              <a:rPr lang="en-US" sz="18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Krasloten</a:t>
            </a:r>
            <a:endParaRPr sz="18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1800"/>
              <a:buFont typeface="Josefin Sans Light"/>
              <a:buChar char="○"/>
            </a:pPr>
            <a:r>
              <a:rPr lang="en-US" sz="18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Lotto/Euromillions</a:t>
            </a:r>
            <a:endParaRPr sz="18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1800"/>
              <a:buFont typeface="Josefin Sans Light"/>
              <a:buChar char="○"/>
            </a:pPr>
            <a:r>
              <a:rPr lang="en-US" sz="18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Weddenschappen</a:t>
            </a:r>
            <a:endParaRPr sz="18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1800"/>
              <a:buFont typeface="Josefin Sans Light"/>
              <a:buChar char="○"/>
            </a:pPr>
            <a:r>
              <a:rPr lang="en-US" sz="18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Slotmachines</a:t>
            </a:r>
            <a:endParaRPr sz="18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1800"/>
              <a:buFont typeface="Josefin Sans Light"/>
              <a:buChar char="○"/>
            </a:pPr>
            <a:r>
              <a:rPr lang="en-US" sz="18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Bingo</a:t>
            </a:r>
            <a:endParaRPr sz="18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1800"/>
              <a:buFont typeface="Josefin Sans Light"/>
              <a:buChar char="○"/>
            </a:pPr>
            <a:r>
              <a:rPr lang="en-US" sz="18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…</a:t>
            </a:r>
            <a:endParaRPr sz="18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</p:txBody>
      </p:sp>
      <p:pic>
        <p:nvPicPr>
          <p:cNvPr id="159" name="Google Shape;159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68025" y="2747875"/>
            <a:ext cx="2190377" cy="2190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amenvatting ">
            <a:hlinkClick r:id="" action="ppaction://media"/>
            <a:extLst>
              <a:ext uri="{FF2B5EF4-FFF2-40B4-BE49-F238E27FC236}">
                <a16:creationId xmlns:a16="http://schemas.microsoft.com/office/drawing/2014/main" id="{84AB1F70-27D8-DAEC-B2B1-1EDAB09B7A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57590" y="31594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2"/>
          <p:cNvSpPr txBox="1"/>
          <p:nvPr/>
        </p:nvSpPr>
        <p:spPr>
          <a:xfrm>
            <a:off x="915750" y="559625"/>
            <a:ext cx="10226100" cy="9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F3A104"/>
              </a:solidFill>
              <a:latin typeface="Josefin Sans SemiBold"/>
              <a:ea typeface="Josefin Sans SemiBold"/>
              <a:cs typeface="Josefin Sans SemiBold"/>
              <a:sym typeface="Josefin Sans SemiBold"/>
            </a:endParaRPr>
          </a:p>
        </p:txBody>
      </p:sp>
      <p:sp>
        <p:nvSpPr>
          <p:cNvPr id="165" name="Google Shape;165;p32"/>
          <p:cNvSpPr txBox="1"/>
          <p:nvPr/>
        </p:nvSpPr>
        <p:spPr>
          <a:xfrm>
            <a:off x="2393925" y="1831525"/>
            <a:ext cx="7302900" cy="46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4974"/>
                </a:solidFill>
                <a:latin typeface="Josefin Sans"/>
                <a:ea typeface="Josefin Sans"/>
                <a:cs typeface="Josefin Sans"/>
                <a:sym typeface="Josefin Sans"/>
              </a:rPr>
              <a:t>SAMENGEVAT</a:t>
            </a:r>
            <a:endParaRPr sz="2400" b="1">
              <a:solidFill>
                <a:srgbClr val="004974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000"/>
              <a:buFont typeface="Josefin Sans"/>
              <a:buChar char="●"/>
            </a:pPr>
            <a:r>
              <a:rPr lang="en-US" sz="2000" b="1">
                <a:solidFill>
                  <a:srgbClr val="004974"/>
                </a:solidFill>
                <a:latin typeface="Josefin Sans"/>
                <a:ea typeface="Josefin Sans"/>
                <a:cs typeface="Josefin Sans"/>
                <a:sym typeface="Josefin Sans"/>
              </a:rPr>
              <a:t>Leeftijd</a:t>
            </a:r>
            <a:endParaRPr sz="2000" b="1">
              <a:solidFill>
                <a:srgbClr val="004974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1800"/>
              <a:buFont typeface="Josefin Sans Light"/>
              <a:buChar char="○"/>
            </a:pPr>
            <a:r>
              <a:rPr lang="en-US" sz="18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Vanaf 18 jaar: weddenschappen, krasloten, slotmachines op café, Lotto/Euromillions</a:t>
            </a:r>
            <a:endParaRPr sz="18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1800"/>
              <a:buFont typeface="Josefin Sans Light"/>
              <a:buChar char="○"/>
            </a:pPr>
            <a:r>
              <a:rPr lang="en-US" sz="18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Vanaf 21 jaar: casino, kansspel-automatenhallen </a:t>
            </a:r>
            <a:endParaRPr sz="18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000"/>
              <a:buFont typeface="Josefin Sans"/>
              <a:buChar char="●"/>
            </a:pPr>
            <a:r>
              <a:rPr lang="en-US" sz="2000" b="1">
                <a:solidFill>
                  <a:srgbClr val="004974"/>
                </a:solidFill>
                <a:latin typeface="Josefin Sans"/>
                <a:ea typeface="Josefin Sans"/>
                <a:cs typeface="Josefin Sans"/>
                <a:sym typeface="Josefin Sans"/>
              </a:rPr>
              <a:t>Waar?</a:t>
            </a:r>
            <a:endParaRPr sz="2000" b="1">
              <a:solidFill>
                <a:srgbClr val="004974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1800"/>
              <a:buFont typeface="Josefin Sans Light"/>
              <a:buChar char="○"/>
            </a:pPr>
            <a:r>
              <a:rPr lang="en-US" sz="18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Overal, zolang er een vergunning is </a:t>
            </a:r>
            <a:endParaRPr sz="18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1800"/>
              <a:buFont typeface="Josefin Sans"/>
              <a:buChar char="●"/>
            </a:pPr>
            <a:r>
              <a:rPr lang="en-US" sz="1800" b="1">
                <a:solidFill>
                  <a:srgbClr val="004974"/>
                </a:solidFill>
                <a:latin typeface="Josefin Sans"/>
                <a:ea typeface="Josefin Sans"/>
                <a:cs typeface="Josefin Sans"/>
                <a:sym typeface="Josefin Sans"/>
              </a:rPr>
              <a:t>Of je verslaafd geraakt aan gokken, hangt af van  </a:t>
            </a:r>
            <a:endParaRPr sz="1800" b="1">
              <a:solidFill>
                <a:srgbClr val="004974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1800"/>
              <a:buFont typeface="Josefin Sans Light"/>
              <a:buChar char="○"/>
            </a:pPr>
            <a:r>
              <a:rPr lang="en-US" sz="18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Mens (de persoon zelf)</a:t>
            </a:r>
            <a:endParaRPr sz="18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1800"/>
              <a:buFont typeface="Josefin Sans Light"/>
              <a:buChar char="○"/>
            </a:pPr>
            <a:r>
              <a:rPr lang="en-US" sz="18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Middel (het gokken)</a:t>
            </a:r>
            <a:endParaRPr sz="18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1800"/>
              <a:buFont typeface="Josefin Sans Light"/>
              <a:buChar char="○"/>
            </a:pPr>
            <a:r>
              <a:rPr lang="en-US" sz="18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Milieu (de omgeving) </a:t>
            </a:r>
            <a:endParaRPr sz="18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</p:txBody>
      </p:sp>
      <p:pic>
        <p:nvPicPr>
          <p:cNvPr id="2" name="Samengevat 2">
            <a:hlinkClick r:id="" action="ppaction://media"/>
            <a:extLst>
              <a:ext uri="{FF2B5EF4-FFF2-40B4-BE49-F238E27FC236}">
                <a16:creationId xmlns:a16="http://schemas.microsoft.com/office/drawing/2014/main" id="{8942032C-575C-8C72-6CE3-18DA967B5D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250" y="31594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3"/>
          <p:cNvSpPr txBox="1"/>
          <p:nvPr/>
        </p:nvSpPr>
        <p:spPr>
          <a:xfrm>
            <a:off x="915750" y="559625"/>
            <a:ext cx="10226100" cy="9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F3A104"/>
              </a:solidFill>
              <a:latin typeface="Josefin Sans SemiBold"/>
              <a:ea typeface="Josefin Sans SemiBold"/>
              <a:cs typeface="Josefin Sans SemiBold"/>
              <a:sym typeface="Josefin Sans SemiBold"/>
            </a:endParaRPr>
          </a:p>
        </p:txBody>
      </p:sp>
      <p:pic>
        <p:nvPicPr>
          <p:cNvPr id="171" name="Google Shape;171;p33"/>
          <p:cNvPicPr preferRelativeResize="0"/>
          <p:nvPr/>
        </p:nvPicPr>
        <p:blipFill rotWithShape="1">
          <a:blip r:embed="rId5">
            <a:alphaModFix/>
          </a:blip>
          <a:srcRect r="24092"/>
          <a:stretch/>
        </p:blipFill>
        <p:spPr>
          <a:xfrm>
            <a:off x="7604125" y="3382050"/>
            <a:ext cx="1391300" cy="2298624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33"/>
          <p:cNvSpPr txBox="1"/>
          <p:nvPr/>
        </p:nvSpPr>
        <p:spPr>
          <a:xfrm>
            <a:off x="956450" y="1831525"/>
            <a:ext cx="8740500" cy="46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00" b="1">
                <a:solidFill>
                  <a:srgbClr val="F3A104"/>
                </a:solidFill>
                <a:latin typeface="Josefin Sans"/>
                <a:ea typeface="Josefin Sans"/>
                <a:cs typeface="Josefin Sans"/>
                <a:sym typeface="Josefin Sans"/>
              </a:rPr>
              <a:t>WAKOSTA?!-app</a:t>
            </a:r>
            <a:endParaRPr sz="5200" b="1">
              <a:solidFill>
                <a:srgbClr val="F3A104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pic>
        <p:nvPicPr>
          <p:cNvPr id="3" name="WAKOSTA?!-app">
            <a:hlinkClick r:id="" action="ppaction://media"/>
            <a:extLst>
              <a:ext uri="{FF2B5EF4-FFF2-40B4-BE49-F238E27FC236}">
                <a16:creationId xmlns:a16="http://schemas.microsoft.com/office/drawing/2014/main" id="{72BA4BE5-9450-F143-DF6E-6F708FC0F8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76250" y="31594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4"/>
          <p:cNvSpPr txBox="1"/>
          <p:nvPr/>
        </p:nvSpPr>
        <p:spPr>
          <a:xfrm>
            <a:off x="915750" y="559625"/>
            <a:ext cx="10226100" cy="9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3A104"/>
                </a:solidFill>
                <a:latin typeface="Josefin Sans SemiBold"/>
                <a:ea typeface="Josefin Sans SemiBold"/>
                <a:cs typeface="Josefin Sans SemiBold"/>
                <a:sym typeface="Josefin Sans SemiBold"/>
              </a:rPr>
              <a:t>Hou je budget bij met de WAKOSTA?!-app</a:t>
            </a:r>
            <a:endParaRPr sz="4000">
              <a:solidFill>
                <a:srgbClr val="F3A104"/>
              </a:solidFill>
              <a:latin typeface="Josefin Sans SemiBold"/>
              <a:ea typeface="Josefin Sans SemiBold"/>
              <a:cs typeface="Josefin Sans SemiBold"/>
              <a:sym typeface="Josefin Sans SemiBold"/>
            </a:endParaRPr>
          </a:p>
        </p:txBody>
      </p:sp>
      <p:sp>
        <p:nvSpPr>
          <p:cNvPr id="178" name="Google Shape;178;p34"/>
          <p:cNvSpPr txBox="1"/>
          <p:nvPr/>
        </p:nvSpPr>
        <p:spPr>
          <a:xfrm>
            <a:off x="956450" y="1831525"/>
            <a:ext cx="8740500" cy="46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400"/>
              <a:buFont typeface="Josefin Sans Light"/>
              <a:buChar char="●"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Download de gratis app WAKOSTA?! 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400"/>
              <a:buFont typeface="Josefin Sans Light"/>
              <a:buChar char="●"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Startbudget voor iedereen = € 100 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000"/>
              <a:buFont typeface="Josefin Sans Light"/>
              <a:buChar char="○"/>
            </a:pPr>
            <a:r>
              <a:rPr lang="en-US" sz="20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Tik op de paarse </a:t>
            </a:r>
            <a:r>
              <a:rPr lang="en-US" sz="27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+</a:t>
            </a:r>
            <a:r>
              <a:rPr lang="en-US" sz="20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   </a:t>
            </a:r>
            <a:endParaRPr sz="20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000"/>
              <a:buFont typeface="Josefin Sans Light"/>
              <a:buChar char="○"/>
            </a:pPr>
            <a:r>
              <a:rPr lang="en-US" sz="20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Kies bovenaan voor IN  </a:t>
            </a:r>
            <a:endParaRPr sz="20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000"/>
              <a:buFont typeface="Josefin Sans Light"/>
              <a:buChar char="○"/>
            </a:pPr>
            <a:r>
              <a:rPr lang="en-US" sz="20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Tik het bedrag in waar het cijfer 0 staat -&gt; 100 </a:t>
            </a:r>
            <a:endParaRPr sz="20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000"/>
              <a:buFont typeface="Josefin Sans Light"/>
              <a:buChar char="○"/>
            </a:pPr>
            <a:r>
              <a:rPr lang="en-US" sz="20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Kies een categorie (bv. ‘werk’)</a:t>
            </a:r>
            <a:endParaRPr sz="20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000"/>
              <a:buFont typeface="Josefin Sans Light"/>
              <a:buChar char="○"/>
            </a:pPr>
            <a:r>
              <a:rPr lang="en-US" sz="20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Geef een omschrijving (niet verplicht) </a:t>
            </a:r>
            <a:endParaRPr sz="20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000"/>
              <a:buFont typeface="Josefin Sans Light"/>
              <a:buChar char="○"/>
            </a:pPr>
            <a:r>
              <a:rPr lang="en-US" sz="20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Kies een datum (datum van vandaag)</a:t>
            </a:r>
            <a:endParaRPr sz="20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000"/>
              <a:buFont typeface="Josefin Sans Light"/>
              <a:buChar char="○"/>
            </a:pPr>
            <a:r>
              <a:rPr lang="en-US" sz="20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Kies een frequentie (‘enkel vandaag’)</a:t>
            </a:r>
            <a:endParaRPr sz="20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000"/>
              <a:buFont typeface="Josefin Sans Light"/>
              <a:buChar char="○"/>
            </a:pPr>
            <a:r>
              <a:rPr lang="en-US" sz="20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Tik op de groene knop ‘opslaan’</a:t>
            </a:r>
            <a:endParaRPr sz="20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</p:txBody>
      </p:sp>
      <p:pic>
        <p:nvPicPr>
          <p:cNvPr id="179" name="Google Shape;179;p34" title="Wakosta !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22975" y="2136063"/>
            <a:ext cx="3760300" cy="211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tartbudget">
            <a:hlinkClick r:id="" action="ppaction://media"/>
            <a:extLst>
              <a:ext uri="{FF2B5EF4-FFF2-40B4-BE49-F238E27FC236}">
                <a16:creationId xmlns:a16="http://schemas.microsoft.com/office/drawing/2014/main" id="{7D1EF9C2-4E1F-ABEC-1781-9A1E54AE98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83275" y="31594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5"/>
          <p:cNvSpPr txBox="1"/>
          <p:nvPr/>
        </p:nvSpPr>
        <p:spPr>
          <a:xfrm>
            <a:off x="915750" y="559625"/>
            <a:ext cx="10226100" cy="9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F3A104"/>
              </a:solidFill>
              <a:latin typeface="Josefin Sans SemiBold"/>
              <a:ea typeface="Josefin Sans SemiBold"/>
              <a:cs typeface="Josefin Sans SemiBold"/>
              <a:sym typeface="Josefin Sans SemiBold"/>
            </a:endParaRPr>
          </a:p>
        </p:txBody>
      </p:sp>
      <p:sp>
        <p:nvSpPr>
          <p:cNvPr id="185" name="Google Shape;185;p35"/>
          <p:cNvSpPr txBox="1"/>
          <p:nvPr/>
        </p:nvSpPr>
        <p:spPr>
          <a:xfrm>
            <a:off x="956450" y="1831525"/>
            <a:ext cx="8740500" cy="46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00" b="1">
                <a:solidFill>
                  <a:srgbClr val="F3A104"/>
                </a:solidFill>
                <a:latin typeface="Josefin Sans"/>
                <a:ea typeface="Josefin Sans"/>
                <a:cs typeface="Josefin Sans"/>
                <a:sym typeface="Josefin Sans"/>
              </a:rPr>
              <a:t>ALS IK DE LOTTO ZOU WINNEN … </a:t>
            </a:r>
            <a:endParaRPr sz="5200" b="1">
              <a:solidFill>
                <a:srgbClr val="F3A104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pic>
        <p:nvPicPr>
          <p:cNvPr id="2" name="Diverse methodieken">
            <a:hlinkClick r:id="" action="ppaction://media"/>
            <a:extLst>
              <a:ext uri="{FF2B5EF4-FFF2-40B4-BE49-F238E27FC236}">
                <a16:creationId xmlns:a16="http://schemas.microsoft.com/office/drawing/2014/main" id="{4505E105-8956-A108-F42C-3667540FE4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7590" y="31594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6"/>
          <p:cNvSpPr txBox="1"/>
          <p:nvPr/>
        </p:nvSpPr>
        <p:spPr>
          <a:xfrm>
            <a:off x="915750" y="559625"/>
            <a:ext cx="10226100" cy="9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3A104"/>
                </a:solidFill>
                <a:latin typeface="Josefin Sans SemiBold"/>
                <a:ea typeface="Josefin Sans SemiBold"/>
                <a:cs typeface="Josefin Sans SemiBold"/>
                <a:sym typeface="Josefin Sans SemiBold"/>
              </a:rPr>
              <a:t>De Lotto</a:t>
            </a:r>
            <a:endParaRPr sz="4000">
              <a:solidFill>
                <a:srgbClr val="F3A104"/>
              </a:solidFill>
              <a:latin typeface="Josefin Sans SemiBold"/>
              <a:ea typeface="Josefin Sans SemiBold"/>
              <a:cs typeface="Josefin Sans SemiBold"/>
              <a:sym typeface="Josefin Sans SemiBold"/>
            </a:endParaRPr>
          </a:p>
        </p:txBody>
      </p:sp>
      <p:sp>
        <p:nvSpPr>
          <p:cNvPr id="191" name="Google Shape;191;p36"/>
          <p:cNvSpPr txBox="1"/>
          <p:nvPr/>
        </p:nvSpPr>
        <p:spPr>
          <a:xfrm>
            <a:off x="956450" y="1831525"/>
            <a:ext cx="8740500" cy="46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400"/>
              <a:buFont typeface="Josefin Sans Light"/>
              <a:buChar char="●"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Ken je mensen die meespelen met de Lotto?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400"/>
              <a:buFont typeface="Josefin Sans Light"/>
              <a:buChar char="●"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Wie speelde zelf al eens mee met de Lotto?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400"/>
              <a:buFont typeface="Josefin Sans Light"/>
              <a:buChar char="●"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Hoe vaak speel je mee? Hoeveel zet je dan in?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400"/>
              <a:buFont typeface="Josefin Sans Light"/>
              <a:buChar char="●"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Vul aan: ‘Als ik de Lotto zou winnen dan, …’ 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400"/>
              <a:buFont typeface="Josefin Sans Light"/>
              <a:buChar char="●"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Heb je een idee hoe groot de kans is dat die droom uitkomt?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</p:txBody>
      </p:sp>
      <p:pic>
        <p:nvPicPr>
          <p:cNvPr id="192" name="Google Shape;192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07175" y="1940663"/>
            <a:ext cx="3352800" cy="136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Discussievragen">
            <a:hlinkClick r:id="" action="ppaction://media"/>
            <a:extLst>
              <a:ext uri="{FF2B5EF4-FFF2-40B4-BE49-F238E27FC236}">
                <a16:creationId xmlns:a16="http://schemas.microsoft.com/office/drawing/2014/main" id="{284443EC-284C-DFCE-80C5-F7F23AB62C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76250" y="31594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7"/>
          <p:cNvSpPr txBox="1"/>
          <p:nvPr/>
        </p:nvSpPr>
        <p:spPr>
          <a:xfrm>
            <a:off x="915750" y="559625"/>
            <a:ext cx="10226100" cy="9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3A104"/>
                </a:solidFill>
                <a:latin typeface="Josefin Sans SemiBold"/>
                <a:ea typeface="Josefin Sans SemiBold"/>
                <a:cs typeface="Josefin Sans SemiBold"/>
                <a:sym typeface="Josefin Sans SemiBold"/>
              </a:rPr>
              <a:t>De Lotto</a:t>
            </a:r>
            <a:endParaRPr sz="4000">
              <a:solidFill>
                <a:srgbClr val="F3A104"/>
              </a:solidFill>
              <a:latin typeface="Josefin Sans SemiBold"/>
              <a:ea typeface="Josefin Sans SemiBold"/>
              <a:cs typeface="Josefin Sans SemiBold"/>
              <a:sym typeface="Josefin Sans SemiBold"/>
            </a:endParaRPr>
          </a:p>
        </p:txBody>
      </p:sp>
      <p:sp>
        <p:nvSpPr>
          <p:cNvPr id="198" name="Google Shape;198;p37"/>
          <p:cNvSpPr txBox="1"/>
          <p:nvPr/>
        </p:nvSpPr>
        <p:spPr>
          <a:xfrm>
            <a:off x="956450" y="1831525"/>
            <a:ext cx="8740500" cy="9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400"/>
              <a:buFont typeface="Josefin Sans Light"/>
              <a:buChar char="●"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Iedereen moet </a:t>
            </a:r>
            <a:r>
              <a:rPr lang="en-US" sz="2400" u="sng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verplicht</a:t>
            </a: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 deelnemen aan deze opdracht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400"/>
              <a:buFont typeface="Josefin Sans Light"/>
              <a:buChar char="●"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De inzet is €6 (‘uitgave’ → categorie ‘vrije tijd’)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</p:txBody>
      </p:sp>
      <p:pic>
        <p:nvPicPr>
          <p:cNvPr id="199" name="Google Shape;199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95125" y="3172125"/>
            <a:ext cx="2190250" cy="3038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85250" y="3172125"/>
            <a:ext cx="2190250" cy="3038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75375" y="3172125"/>
            <a:ext cx="2190250" cy="3038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De lotto">
            <a:hlinkClick r:id="" action="ppaction://media"/>
            <a:extLst>
              <a:ext uri="{FF2B5EF4-FFF2-40B4-BE49-F238E27FC236}">
                <a16:creationId xmlns:a16="http://schemas.microsoft.com/office/drawing/2014/main" id="{9BA18CA9-2631-9A1E-F30B-B6C348370C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76250" y="31594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8"/>
          <p:cNvSpPr txBox="1"/>
          <p:nvPr/>
        </p:nvSpPr>
        <p:spPr>
          <a:xfrm>
            <a:off x="915750" y="559625"/>
            <a:ext cx="10226100" cy="9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3A104"/>
                </a:solidFill>
                <a:latin typeface="Josefin Sans SemiBold"/>
                <a:ea typeface="Josefin Sans SemiBold"/>
                <a:cs typeface="Josefin Sans SemiBold"/>
                <a:sym typeface="Josefin Sans SemiBold"/>
              </a:rPr>
              <a:t>De Lotto</a:t>
            </a:r>
            <a:endParaRPr sz="4000">
              <a:solidFill>
                <a:srgbClr val="F3A104"/>
              </a:solidFill>
              <a:latin typeface="Josefin Sans SemiBold"/>
              <a:ea typeface="Josefin Sans SemiBold"/>
              <a:cs typeface="Josefin Sans SemiBold"/>
              <a:sym typeface="Josefin Sans SemiBold"/>
            </a:endParaRPr>
          </a:p>
        </p:txBody>
      </p:sp>
      <p:sp>
        <p:nvSpPr>
          <p:cNvPr id="207" name="Google Shape;207;p38"/>
          <p:cNvSpPr txBox="1"/>
          <p:nvPr/>
        </p:nvSpPr>
        <p:spPr>
          <a:xfrm>
            <a:off x="956450" y="1601250"/>
            <a:ext cx="8740500" cy="9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400"/>
              <a:buFont typeface="Josefin Sans Light"/>
              <a:buChar char="●"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Zet je een jokermunt in? Dan krijg je bij deze opdracht een </a:t>
            </a:r>
            <a:r>
              <a:rPr lang="en-US" sz="2400" u="sng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extra</a:t>
            </a: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 lottoformulier.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</p:txBody>
      </p:sp>
      <p:pic>
        <p:nvPicPr>
          <p:cNvPr id="208" name="Google Shape;208;p38"/>
          <p:cNvPicPr preferRelativeResize="0"/>
          <p:nvPr/>
        </p:nvPicPr>
        <p:blipFill rotWithShape="1">
          <a:blip r:embed="rId5">
            <a:alphaModFix/>
          </a:blip>
          <a:srcRect l="66330" t="2649" r="3055" b="-2649"/>
          <a:stretch/>
        </p:blipFill>
        <p:spPr>
          <a:xfrm>
            <a:off x="3420051" y="2475075"/>
            <a:ext cx="3388900" cy="335505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8"/>
          <p:cNvSpPr txBox="1"/>
          <p:nvPr/>
        </p:nvSpPr>
        <p:spPr>
          <a:xfrm>
            <a:off x="915750" y="5678800"/>
            <a:ext cx="8740500" cy="9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4974"/>
                </a:solidFill>
                <a:latin typeface="Josefin Sans"/>
                <a:ea typeface="Josefin Sans"/>
                <a:cs typeface="Josefin Sans"/>
                <a:sym typeface="Josefin Sans"/>
              </a:rPr>
              <a:t>Je maakt tweemaal meer kans om te winnen! </a:t>
            </a:r>
            <a:endParaRPr sz="2400" b="1">
              <a:solidFill>
                <a:srgbClr val="004974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</p:txBody>
      </p:sp>
      <p:pic>
        <p:nvPicPr>
          <p:cNvPr id="3" name="Jokermunt Lotto">
            <a:hlinkClick r:id="" action="ppaction://media"/>
            <a:extLst>
              <a:ext uri="{FF2B5EF4-FFF2-40B4-BE49-F238E27FC236}">
                <a16:creationId xmlns:a16="http://schemas.microsoft.com/office/drawing/2014/main" id="{E32A151E-808B-824D-8978-6A7D284B32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76250" y="31594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9"/>
          <p:cNvSpPr txBox="1"/>
          <p:nvPr/>
        </p:nvSpPr>
        <p:spPr>
          <a:xfrm>
            <a:off x="915750" y="559625"/>
            <a:ext cx="10226100" cy="9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3A104"/>
                </a:solidFill>
                <a:latin typeface="Josefin Sans SemiBold"/>
                <a:ea typeface="Josefin Sans SemiBold"/>
                <a:cs typeface="Josefin Sans SemiBold"/>
                <a:sym typeface="Josefin Sans SemiBold"/>
              </a:rPr>
              <a:t>De Lotto</a:t>
            </a:r>
            <a:endParaRPr sz="4000">
              <a:solidFill>
                <a:srgbClr val="F3A104"/>
              </a:solidFill>
              <a:latin typeface="Josefin Sans SemiBold"/>
              <a:ea typeface="Josefin Sans SemiBold"/>
              <a:cs typeface="Josefin Sans SemiBold"/>
              <a:sym typeface="Josefin Sans SemiBold"/>
            </a:endParaRPr>
          </a:p>
        </p:txBody>
      </p:sp>
      <p:sp>
        <p:nvSpPr>
          <p:cNvPr id="215" name="Google Shape;215;p39"/>
          <p:cNvSpPr txBox="1"/>
          <p:nvPr/>
        </p:nvSpPr>
        <p:spPr>
          <a:xfrm>
            <a:off x="956450" y="1831525"/>
            <a:ext cx="8740500" cy="6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400"/>
              <a:buFont typeface="Josefin Sans Light"/>
              <a:buChar char="●"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Duid 6 getallen en 1 symbool aan op je Lottoformulier(en)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</p:txBody>
      </p:sp>
      <p:pic>
        <p:nvPicPr>
          <p:cNvPr id="216" name="Google Shape;216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95125" y="3172125"/>
            <a:ext cx="2190250" cy="3038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85250" y="3172125"/>
            <a:ext cx="2190250" cy="3038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75375" y="3172125"/>
            <a:ext cx="2190250" cy="3038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Werking Lotto">
            <a:hlinkClick r:id="" action="ppaction://media"/>
            <a:extLst>
              <a:ext uri="{FF2B5EF4-FFF2-40B4-BE49-F238E27FC236}">
                <a16:creationId xmlns:a16="http://schemas.microsoft.com/office/drawing/2014/main" id="{FB4E1926-95DE-4251-5B28-79C3F30610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76250" y="31594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3"/>
          <p:cNvSpPr txBox="1"/>
          <p:nvPr/>
        </p:nvSpPr>
        <p:spPr>
          <a:xfrm>
            <a:off x="1485550" y="1353275"/>
            <a:ext cx="7677300" cy="71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3A104"/>
                </a:solidFill>
                <a:latin typeface="Josefin Sans SemiBold"/>
                <a:ea typeface="Josefin Sans SemiBold"/>
                <a:cs typeface="Josefin Sans SemiBold"/>
                <a:sym typeface="Josefin Sans SemiBold"/>
              </a:rPr>
              <a:t>INHOUD</a:t>
            </a:r>
            <a:endParaRPr sz="4000">
              <a:solidFill>
                <a:srgbClr val="F3A104"/>
              </a:solidFill>
              <a:latin typeface="Josefin Sans SemiBold"/>
              <a:ea typeface="Josefin Sans SemiBold"/>
              <a:cs typeface="Josefin Sans SemiBold"/>
              <a:sym typeface="Josefin Sans SemiBold"/>
            </a:endParaRPr>
          </a:p>
        </p:txBody>
      </p:sp>
      <p:sp>
        <p:nvSpPr>
          <p:cNvPr id="45" name="Google Shape;45;p13"/>
          <p:cNvSpPr txBox="1"/>
          <p:nvPr/>
        </p:nvSpPr>
        <p:spPr>
          <a:xfrm>
            <a:off x="1536425" y="2472550"/>
            <a:ext cx="6878400" cy="19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Josefin Sans"/>
              <a:buChar char="-"/>
            </a:pPr>
            <a:r>
              <a:rPr lang="en-US" sz="1600" i="1">
                <a:solidFill>
                  <a:srgbClr val="FFFFFF"/>
                </a:solidFill>
                <a:highlight>
                  <a:srgbClr val="004974"/>
                </a:highlight>
                <a:latin typeface="Josefin Sans"/>
                <a:ea typeface="Josefin Sans"/>
                <a:cs typeface="Josefin Sans"/>
                <a:sym typeface="Josefin Sans"/>
              </a:rPr>
              <a:t>Introductie </a:t>
            </a:r>
            <a:endParaRPr sz="1600" i="1">
              <a:solidFill>
                <a:srgbClr val="FFFFFF"/>
              </a:solidFill>
              <a:highlight>
                <a:srgbClr val="004974"/>
              </a:highlight>
              <a:latin typeface="Josefin Sans"/>
              <a:ea typeface="Josefin Sans"/>
              <a:cs typeface="Josefin Sans"/>
              <a:sym typeface="Josefin Sans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Josefin Sans"/>
              <a:buChar char="-"/>
            </a:pPr>
            <a:r>
              <a:rPr lang="en-US" sz="1600" i="1">
                <a:solidFill>
                  <a:srgbClr val="FFFFFF"/>
                </a:solidFill>
                <a:highlight>
                  <a:srgbClr val="004974"/>
                </a:highlight>
                <a:latin typeface="Josefin Sans"/>
                <a:ea typeface="Josefin Sans"/>
                <a:cs typeface="Josefin Sans"/>
                <a:sym typeface="Josefin Sans"/>
              </a:rPr>
              <a:t>Quiz</a:t>
            </a:r>
            <a:endParaRPr sz="1600" i="1">
              <a:solidFill>
                <a:srgbClr val="FFFFFF"/>
              </a:solidFill>
              <a:highlight>
                <a:srgbClr val="004974"/>
              </a:highlight>
              <a:latin typeface="Josefin Sans"/>
              <a:ea typeface="Josefin Sans"/>
              <a:cs typeface="Josefin Sans"/>
              <a:sym typeface="Josefin Sans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Josefin Sans"/>
              <a:buChar char="-"/>
            </a:pPr>
            <a:r>
              <a:rPr lang="en-US" sz="1600" i="1">
                <a:solidFill>
                  <a:srgbClr val="FFFFFF"/>
                </a:solidFill>
                <a:highlight>
                  <a:srgbClr val="004974"/>
                </a:highlight>
                <a:latin typeface="Josefin Sans"/>
                <a:ea typeface="Josefin Sans"/>
                <a:cs typeface="Josefin Sans"/>
                <a:sym typeface="Josefin Sans"/>
              </a:rPr>
              <a:t>Methodieken</a:t>
            </a:r>
            <a:endParaRPr sz="1600" i="1">
              <a:solidFill>
                <a:srgbClr val="FFFFFF"/>
              </a:solidFill>
              <a:highlight>
                <a:srgbClr val="004974"/>
              </a:highlight>
              <a:latin typeface="Josefin Sans"/>
              <a:ea typeface="Josefin Sans"/>
              <a:cs typeface="Josefin Sans"/>
              <a:sym typeface="Josefin Sans"/>
            </a:endParaRPr>
          </a:p>
          <a:p>
            <a: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Josefin Sans"/>
              <a:buChar char="-"/>
            </a:pPr>
            <a:r>
              <a:rPr lang="en-US" sz="1600" i="1">
                <a:solidFill>
                  <a:srgbClr val="FFFFFF"/>
                </a:solidFill>
                <a:highlight>
                  <a:srgbClr val="004974"/>
                </a:highlight>
                <a:latin typeface="Josefin Sans"/>
                <a:ea typeface="Josefin Sans"/>
                <a:cs typeface="Josefin Sans"/>
                <a:sym typeface="Josefin Sans"/>
              </a:rPr>
              <a:t>Als ik de lotto zou winnen dan… </a:t>
            </a:r>
            <a:endParaRPr sz="1600" i="1">
              <a:solidFill>
                <a:srgbClr val="FFFFFF"/>
              </a:solidFill>
              <a:highlight>
                <a:srgbClr val="004974"/>
              </a:highlight>
              <a:latin typeface="Josefin Sans"/>
              <a:ea typeface="Josefin Sans"/>
              <a:cs typeface="Josefin Sans"/>
              <a:sym typeface="Josefin Sans"/>
            </a:endParaRPr>
          </a:p>
          <a:p>
            <a: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Josefin Sans"/>
              <a:buChar char="-"/>
            </a:pPr>
            <a:r>
              <a:rPr lang="en-US" sz="1600" i="1">
                <a:solidFill>
                  <a:srgbClr val="FFFFFF"/>
                </a:solidFill>
                <a:highlight>
                  <a:srgbClr val="004974"/>
                </a:highlight>
                <a:latin typeface="Josefin Sans"/>
                <a:ea typeface="Josefin Sans"/>
                <a:cs typeface="Josefin Sans"/>
                <a:sym typeface="Josefin Sans"/>
              </a:rPr>
              <a:t>Wedden dat…?</a:t>
            </a:r>
            <a:endParaRPr sz="1600" i="1">
              <a:solidFill>
                <a:srgbClr val="FFFFFF"/>
              </a:solidFill>
              <a:highlight>
                <a:srgbClr val="004974"/>
              </a:highlight>
              <a:latin typeface="Josefin Sans"/>
              <a:ea typeface="Josefin Sans"/>
              <a:cs typeface="Josefin Sans"/>
              <a:sym typeface="Josefin Sans"/>
            </a:endParaRPr>
          </a:p>
          <a:p>
            <a: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Josefin Sans"/>
              <a:buChar char="-"/>
            </a:pPr>
            <a:r>
              <a:rPr lang="en-US" sz="1600" i="1">
                <a:solidFill>
                  <a:srgbClr val="FFFFFF"/>
                </a:solidFill>
                <a:highlight>
                  <a:srgbClr val="004974"/>
                </a:highlight>
                <a:latin typeface="Josefin Sans"/>
                <a:ea typeface="Josefin Sans"/>
                <a:cs typeface="Josefin Sans"/>
                <a:sym typeface="Josefin Sans"/>
              </a:rPr>
              <a:t>Bottle-flip</a:t>
            </a:r>
            <a:endParaRPr sz="1600" i="1">
              <a:solidFill>
                <a:srgbClr val="FFFFFF"/>
              </a:solidFill>
              <a:highlight>
                <a:srgbClr val="004974"/>
              </a:highlight>
              <a:latin typeface="Josefin Sans"/>
              <a:ea typeface="Josefin Sans"/>
              <a:cs typeface="Josefin Sans"/>
              <a:sym typeface="Josefin Sans"/>
            </a:endParaRPr>
          </a:p>
          <a:p>
            <a: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Josefin Sans"/>
              <a:buChar char="-"/>
            </a:pPr>
            <a:r>
              <a:rPr lang="en-US" sz="1600" i="1">
                <a:solidFill>
                  <a:srgbClr val="FFFFFF"/>
                </a:solidFill>
                <a:highlight>
                  <a:srgbClr val="004974"/>
                </a:highlight>
                <a:latin typeface="Josefin Sans"/>
                <a:ea typeface="Josefin Sans"/>
                <a:cs typeface="Josefin Sans"/>
                <a:sym typeface="Josefin Sans"/>
              </a:rPr>
              <a:t>Blackjack </a:t>
            </a:r>
            <a:endParaRPr sz="1600" i="1">
              <a:solidFill>
                <a:srgbClr val="FFFFFF"/>
              </a:solidFill>
              <a:highlight>
                <a:srgbClr val="004974"/>
              </a:highlight>
              <a:latin typeface="Josefin Sans"/>
              <a:ea typeface="Josefin Sans"/>
              <a:cs typeface="Josefin Sans"/>
              <a:sym typeface="Josefin Sans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Josefin Sans"/>
              <a:buChar char="-"/>
            </a:pPr>
            <a:r>
              <a:rPr lang="en-US" sz="1600" i="1">
                <a:solidFill>
                  <a:srgbClr val="FFFFFF"/>
                </a:solidFill>
                <a:highlight>
                  <a:srgbClr val="004974"/>
                </a:highlight>
                <a:latin typeface="Josefin Sans"/>
                <a:ea typeface="Josefin Sans"/>
                <a:cs typeface="Josefin Sans"/>
                <a:sym typeface="Josefin Sans"/>
              </a:rPr>
              <a:t>Nabespreking</a:t>
            </a:r>
            <a:endParaRPr sz="1600" i="1">
              <a:solidFill>
                <a:srgbClr val="FFFFFF"/>
              </a:solidFill>
              <a:highlight>
                <a:srgbClr val="004974"/>
              </a:highlight>
              <a:latin typeface="Josefin Sans"/>
              <a:ea typeface="Josefin Sans"/>
              <a:cs typeface="Josefin Sans"/>
              <a:sym typeface="Josefin Sans"/>
            </a:endParaRPr>
          </a:p>
        </p:txBody>
      </p:sp>
      <p:pic>
        <p:nvPicPr>
          <p:cNvPr id="2" name="Inhoud">
            <a:hlinkClick r:id="" action="ppaction://media"/>
            <a:extLst>
              <a:ext uri="{FF2B5EF4-FFF2-40B4-BE49-F238E27FC236}">
                <a16:creationId xmlns:a16="http://schemas.microsoft.com/office/drawing/2014/main" id="{99557E71-89E8-CCE2-135A-B3A5F9E59D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08429" y="31350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40"/>
          <p:cNvSpPr txBox="1"/>
          <p:nvPr/>
        </p:nvSpPr>
        <p:spPr>
          <a:xfrm>
            <a:off x="915750" y="559625"/>
            <a:ext cx="10226100" cy="9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3A104"/>
                </a:solidFill>
                <a:latin typeface="Josefin Sans SemiBold"/>
                <a:ea typeface="Josefin Sans SemiBold"/>
                <a:cs typeface="Josefin Sans SemiBold"/>
                <a:sym typeface="Josefin Sans SemiBold"/>
              </a:rPr>
              <a:t>De Lotto - Resultaten</a:t>
            </a:r>
            <a:endParaRPr sz="4000">
              <a:solidFill>
                <a:srgbClr val="F3A104"/>
              </a:solidFill>
              <a:latin typeface="Josefin Sans SemiBold"/>
              <a:ea typeface="Josefin Sans SemiBold"/>
              <a:cs typeface="Josefin Sans SemiBold"/>
              <a:sym typeface="Josefin Sans SemiBold"/>
            </a:endParaRPr>
          </a:p>
        </p:txBody>
      </p:sp>
      <p:sp>
        <p:nvSpPr>
          <p:cNvPr id="224" name="Google Shape;224;p40"/>
          <p:cNvSpPr txBox="1"/>
          <p:nvPr/>
        </p:nvSpPr>
        <p:spPr>
          <a:xfrm>
            <a:off x="956450" y="1831525"/>
            <a:ext cx="8740500" cy="9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400"/>
              <a:buFont typeface="Josefin Sans Light"/>
              <a:buChar char="●"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Heb je geld gewonnen? Dan geef je het bijbehorende bedrag in als inkomst in de WAKOSTA?!-app (categorie ‘vrije tijd’)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</p:txBody>
      </p:sp>
      <p:graphicFrame>
        <p:nvGraphicFramePr>
          <p:cNvPr id="225" name="Google Shape;225;p40"/>
          <p:cNvGraphicFramePr/>
          <p:nvPr/>
        </p:nvGraphicFramePr>
        <p:xfrm>
          <a:off x="2841813" y="2915000"/>
          <a:ext cx="4969775" cy="3581130"/>
        </p:xfrm>
        <a:graphic>
          <a:graphicData uri="http://schemas.openxmlformats.org/drawingml/2006/table">
            <a:tbl>
              <a:tblPr>
                <a:noFill/>
                <a:tableStyleId>{38F367A4-C8D9-457D-BE46-D9DC9E5553F4}</a:tableStyleId>
              </a:tblPr>
              <a:tblGrid>
                <a:gridCol w="2932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7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/>
                        <a:t>Juiste nummers</a:t>
                      </a:r>
                      <a:endParaRPr sz="1500" b="1"/>
                    </a:p>
                  </a:txBody>
                  <a:tcPr marL="91425" marR="91425" marT="91425" marB="91425">
                    <a:solidFill>
                      <a:srgbClr val="F3A10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/>
                        <a:t>Winst </a:t>
                      </a:r>
                      <a:endParaRPr sz="1500" b="1"/>
                    </a:p>
                  </a:txBody>
                  <a:tcPr marL="91425" marR="91425" marT="91425" marB="91425">
                    <a:solidFill>
                      <a:srgbClr val="F3A10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6 + sterrenbeeld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Jackpot 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6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€20.000,00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5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€2.000,00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4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€200,00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3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€20,00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€5,00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€2,00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Sterrenbeeld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€1,50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41"/>
          <p:cNvSpPr txBox="1"/>
          <p:nvPr/>
        </p:nvSpPr>
        <p:spPr>
          <a:xfrm>
            <a:off x="915750" y="559625"/>
            <a:ext cx="10226100" cy="9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3A104"/>
                </a:solidFill>
                <a:latin typeface="Josefin Sans SemiBold"/>
                <a:ea typeface="Josefin Sans SemiBold"/>
                <a:cs typeface="Josefin Sans SemiBold"/>
                <a:sym typeface="Josefin Sans SemiBold"/>
              </a:rPr>
              <a:t>De Lotto</a:t>
            </a:r>
            <a:endParaRPr sz="4000">
              <a:solidFill>
                <a:srgbClr val="F3A104"/>
              </a:solidFill>
              <a:latin typeface="Josefin Sans SemiBold"/>
              <a:ea typeface="Josefin Sans SemiBold"/>
              <a:cs typeface="Josefin Sans SemiBold"/>
              <a:sym typeface="Josefin Sans SemiBold"/>
            </a:endParaRPr>
          </a:p>
        </p:txBody>
      </p:sp>
      <p:sp>
        <p:nvSpPr>
          <p:cNvPr id="231" name="Google Shape;231;p41"/>
          <p:cNvSpPr txBox="1"/>
          <p:nvPr/>
        </p:nvSpPr>
        <p:spPr>
          <a:xfrm>
            <a:off x="956450" y="1831525"/>
            <a:ext cx="8740500" cy="21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400"/>
              <a:buFont typeface="Josefin Sans Light"/>
              <a:buChar char="●"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Wie heeft uiteindelijk winst of verlies, rekening houdend met je inzet van €6? Was dit de moeite waard?</a:t>
            </a:r>
            <a:b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</a:b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400"/>
              <a:buFont typeface="Josefin Sans Light"/>
              <a:buChar char="●"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Wie zette er een jokermunt in? Heeft dit je meer winst opgeleverd? Was dit de moeite waard?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2"/>
          <p:cNvSpPr txBox="1"/>
          <p:nvPr/>
        </p:nvSpPr>
        <p:spPr>
          <a:xfrm>
            <a:off x="915750" y="559625"/>
            <a:ext cx="10226100" cy="9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F3A104"/>
              </a:solidFill>
              <a:latin typeface="Josefin Sans SemiBold"/>
              <a:ea typeface="Josefin Sans SemiBold"/>
              <a:cs typeface="Josefin Sans SemiBold"/>
              <a:sym typeface="Josefin Sans SemiBold"/>
            </a:endParaRPr>
          </a:p>
        </p:txBody>
      </p:sp>
      <p:sp>
        <p:nvSpPr>
          <p:cNvPr id="237" name="Google Shape;237;p42"/>
          <p:cNvSpPr txBox="1"/>
          <p:nvPr/>
        </p:nvSpPr>
        <p:spPr>
          <a:xfrm>
            <a:off x="2393925" y="1831525"/>
            <a:ext cx="7302900" cy="46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4974"/>
                </a:solidFill>
                <a:latin typeface="Josefin Sans"/>
                <a:ea typeface="Josefin Sans"/>
                <a:cs typeface="Josefin Sans"/>
                <a:sym typeface="Josefin Sans"/>
              </a:rPr>
              <a:t>WIST JE DAT?</a:t>
            </a:r>
            <a:endParaRPr sz="2400" b="1">
              <a:solidFill>
                <a:srgbClr val="004974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000"/>
              <a:buFont typeface="Josefin Sans Light"/>
              <a:buChar char="●"/>
            </a:pPr>
            <a:r>
              <a:rPr lang="en-US" sz="20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Meespelen met de Lotto kost minimaal €2,5 per hokje van 6 getallen die je invult. Om een horoscoop erbij te krijgen is het al plus € 1,25.</a:t>
            </a:r>
            <a:endParaRPr sz="20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000"/>
              <a:buFont typeface="Josefin Sans Light"/>
              <a:buChar char="●"/>
            </a:pPr>
            <a:r>
              <a:rPr lang="en-US" sz="20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De kans dat je de grote jackpot wint met de Lotto is 1 kans op 8.145.060.</a:t>
            </a:r>
            <a:endParaRPr sz="20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000"/>
              <a:buFont typeface="Josefin Sans Light"/>
              <a:buChar char="●"/>
            </a:pPr>
            <a:r>
              <a:rPr lang="en-US" sz="20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De kans dat je wint met de Euromillions is kleiner dan bij de Lotto. Hier heb je een wonder nodig want die kans is 1 op 139.838.160. </a:t>
            </a:r>
            <a:endParaRPr sz="20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3"/>
          <p:cNvSpPr txBox="1"/>
          <p:nvPr/>
        </p:nvSpPr>
        <p:spPr>
          <a:xfrm>
            <a:off x="915750" y="559625"/>
            <a:ext cx="10226100" cy="9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F3A104"/>
              </a:solidFill>
              <a:latin typeface="Josefin Sans SemiBold"/>
              <a:ea typeface="Josefin Sans SemiBold"/>
              <a:cs typeface="Josefin Sans SemiBold"/>
              <a:sym typeface="Josefin Sans SemiBold"/>
            </a:endParaRPr>
          </a:p>
        </p:txBody>
      </p:sp>
      <p:sp>
        <p:nvSpPr>
          <p:cNvPr id="243" name="Google Shape;243;p43"/>
          <p:cNvSpPr txBox="1"/>
          <p:nvPr/>
        </p:nvSpPr>
        <p:spPr>
          <a:xfrm>
            <a:off x="956450" y="1831525"/>
            <a:ext cx="8740500" cy="46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00" b="1">
                <a:solidFill>
                  <a:srgbClr val="F3A104"/>
                </a:solidFill>
                <a:latin typeface="Josefin Sans"/>
                <a:ea typeface="Josefin Sans"/>
                <a:cs typeface="Josefin Sans"/>
                <a:sym typeface="Josefin Sans"/>
              </a:rPr>
              <a:t>WEDDEN DAT?</a:t>
            </a:r>
            <a:endParaRPr sz="5200" b="1">
              <a:solidFill>
                <a:srgbClr val="F3A104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pic>
        <p:nvPicPr>
          <p:cNvPr id="244" name="Google Shape;244;p43"/>
          <p:cNvPicPr preferRelativeResize="0"/>
          <p:nvPr/>
        </p:nvPicPr>
        <p:blipFill rotWithShape="1">
          <a:blip r:embed="rId5">
            <a:alphaModFix/>
          </a:blip>
          <a:srcRect b="5606"/>
          <a:stretch/>
        </p:blipFill>
        <p:spPr>
          <a:xfrm>
            <a:off x="5749375" y="3808250"/>
            <a:ext cx="3064775" cy="186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Wedden dat?">
            <a:hlinkClick r:id="" action="ppaction://media"/>
            <a:extLst>
              <a:ext uri="{FF2B5EF4-FFF2-40B4-BE49-F238E27FC236}">
                <a16:creationId xmlns:a16="http://schemas.microsoft.com/office/drawing/2014/main" id="{14FF5172-9333-DDF8-8576-19AE2F9CFF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76250" y="31594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4"/>
          <p:cNvSpPr txBox="1"/>
          <p:nvPr/>
        </p:nvSpPr>
        <p:spPr>
          <a:xfrm>
            <a:off x="915750" y="559625"/>
            <a:ext cx="10226100" cy="9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3A104"/>
                </a:solidFill>
                <a:latin typeface="Josefin Sans SemiBold"/>
                <a:ea typeface="Josefin Sans SemiBold"/>
                <a:cs typeface="Josefin Sans SemiBold"/>
                <a:sym typeface="Josefin Sans SemiBold"/>
              </a:rPr>
              <a:t>Wedden dat? </a:t>
            </a:r>
            <a:endParaRPr sz="4000">
              <a:solidFill>
                <a:srgbClr val="F3A104"/>
              </a:solidFill>
              <a:latin typeface="Josefin Sans SemiBold"/>
              <a:ea typeface="Josefin Sans SemiBold"/>
              <a:cs typeface="Josefin Sans SemiBold"/>
              <a:sym typeface="Josefin Sans SemiBold"/>
            </a:endParaRPr>
          </a:p>
        </p:txBody>
      </p:sp>
      <p:sp>
        <p:nvSpPr>
          <p:cNvPr id="250" name="Google Shape;250;p44"/>
          <p:cNvSpPr txBox="1"/>
          <p:nvPr/>
        </p:nvSpPr>
        <p:spPr>
          <a:xfrm>
            <a:off x="956450" y="1831525"/>
            <a:ext cx="8740500" cy="14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400"/>
              <a:buFont typeface="Josefin Sans Light"/>
              <a:buChar char="●"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Wie is er al eens een weddenschap aangegaan? 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400"/>
              <a:buFont typeface="Josefin Sans Light"/>
              <a:buChar char="●"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Viel die weddenschap wettelijk gezien wel/niet onder gokken? 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5"/>
          <p:cNvSpPr txBox="1"/>
          <p:nvPr/>
        </p:nvSpPr>
        <p:spPr>
          <a:xfrm>
            <a:off x="915750" y="559625"/>
            <a:ext cx="10226100" cy="9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3A104"/>
                </a:solidFill>
                <a:latin typeface="Josefin Sans SemiBold"/>
                <a:ea typeface="Josefin Sans SemiBold"/>
                <a:cs typeface="Josefin Sans SemiBold"/>
                <a:sym typeface="Josefin Sans SemiBold"/>
              </a:rPr>
              <a:t>Wedden dat? </a:t>
            </a:r>
            <a:endParaRPr sz="4000">
              <a:solidFill>
                <a:srgbClr val="F3A104"/>
              </a:solidFill>
              <a:latin typeface="Josefin Sans SemiBold"/>
              <a:ea typeface="Josefin Sans SemiBold"/>
              <a:cs typeface="Josefin Sans SemiBold"/>
              <a:sym typeface="Josefin Sans SemiBold"/>
            </a:endParaRPr>
          </a:p>
        </p:txBody>
      </p:sp>
      <p:sp>
        <p:nvSpPr>
          <p:cNvPr id="256" name="Google Shape;256;p45"/>
          <p:cNvSpPr txBox="1"/>
          <p:nvPr/>
        </p:nvSpPr>
        <p:spPr>
          <a:xfrm>
            <a:off x="1059175" y="1831525"/>
            <a:ext cx="89889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1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De wet zegt dat gokken een activiteit is waarbij </a:t>
            </a:r>
            <a:endParaRPr sz="2400" i="1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400"/>
              <a:buChar char="-"/>
            </a:pPr>
            <a:r>
              <a:rPr lang="en-US" sz="2400" i="1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een individu </a:t>
            </a:r>
            <a:r>
              <a:rPr lang="en-US" sz="2400" b="1" i="1">
                <a:solidFill>
                  <a:srgbClr val="004974"/>
                </a:solidFill>
                <a:latin typeface="Josefin Sans"/>
                <a:ea typeface="Josefin Sans"/>
                <a:cs typeface="Josefin Sans"/>
                <a:sym typeface="Josefin Sans"/>
              </a:rPr>
              <a:t>geld inzet </a:t>
            </a:r>
            <a:r>
              <a:rPr lang="en-US" sz="2400" i="1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op iets </a:t>
            </a:r>
            <a:endParaRPr sz="2400" i="1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400"/>
              <a:buChar char="-"/>
            </a:pPr>
            <a:r>
              <a:rPr lang="en-US" sz="2400" i="1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en er een </a:t>
            </a:r>
            <a:r>
              <a:rPr lang="en-US" sz="2400" b="1" i="1">
                <a:solidFill>
                  <a:srgbClr val="004974"/>
                </a:solidFill>
                <a:latin typeface="Josefin Sans"/>
                <a:ea typeface="Josefin Sans"/>
                <a:cs typeface="Josefin Sans"/>
                <a:sym typeface="Josefin Sans"/>
              </a:rPr>
              <a:t>kans </a:t>
            </a:r>
            <a:r>
              <a:rPr lang="en-US" sz="2400" i="1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bestaat dat die persoon geld </a:t>
            </a:r>
            <a:r>
              <a:rPr lang="en-US" sz="2400" b="1" i="1">
                <a:solidFill>
                  <a:srgbClr val="004974"/>
                </a:solidFill>
                <a:latin typeface="Josefin Sans"/>
                <a:ea typeface="Josefin Sans"/>
                <a:cs typeface="Josefin Sans"/>
                <a:sym typeface="Josefin Sans"/>
              </a:rPr>
              <a:t>wint of verliest</a:t>
            </a:r>
            <a:endParaRPr sz="2400" i="1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400"/>
              <a:buChar char="-"/>
            </a:pPr>
            <a:r>
              <a:rPr lang="en-US" sz="2400" i="1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de uitkomst </a:t>
            </a:r>
            <a:r>
              <a:rPr lang="en-US" sz="2400" b="1" i="1">
                <a:solidFill>
                  <a:srgbClr val="004974"/>
                </a:solidFill>
                <a:latin typeface="Josefin Sans"/>
                <a:ea typeface="Josefin Sans"/>
                <a:cs typeface="Josefin Sans"/>
                <a:sym typeface="Josefin Sans"/>
              </a:rPr>
              <a:t>puur toeval</a:t>
            </a:r>
            <a:r>
              <a:rPr lang="en-US" sz="2400" i="1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 is.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6"/>
          <p:cNvSpPr txBox="1"/>
          <p:nvPr/>
        </p:nvSpPr>
        <p:spPr>
          <a:xfrm>
            <a:off x="915750" y="559625"/>
            <a:ext cx="10226100" cy="9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3A104"/>
                </a:solidFill>
                <a:latin typeface="Josefin Sans SemiBold"/>
                <a:ea typeface="Josefin Sans SemiBold"/>
                <a:cs typeface="Josefin Sans SemiBold"/>
                <a:sym typeface="Josefin Sans SemiBold"/>
              </a:rPr>
              <a:t>Opzet van het spel</a:t>
            </a:r>
            <a:endParaRPr sz="4000">
              <a:solidFill>
                <a:srgbClr val="F3A104"/>
              </a:solidFill>
              <a:latin typeface="Josefin Sans SemiBold"/>
              <a:ea typeface="Josefin Sans SemiBold"/>
              <a:cs typeface="Josefin Sans SemiBold"/>
              <a:sym typeface="Josefin Sans SemiBold"/>
            </a:endParaRPr>
          </a:p>
        </p:txBody>
      </p:sp>
      <p:sp>
        <p:nvSpPr>
          <p:cNvPr id="262" name="Google Shape;262;p46"/>
          <p:cNvSpPr txBox="1"/>
          <p:nvPr/>
        </p:nvSpPr>
        <p:spPr>
          <a:xfrm>
            <a:off x="979500" y="1640950"/>
            <a:ext cx="8740500" cy="14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400"/>
              <a:buFont typeface="Josefin Sans Light"/>
              <a:buChar char="●"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Er zijn verschillende rondes, waarbij elke ronde zijn eigen regels kent. 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400"/>
              <a:buFont typeface="Josefin Sans Light"/>
              <a:buChar char="●"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Een vrijwilliger uit de klas komt naar voor &amp; kiest 1 opdracht:  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000"/>
              <a:buFont typeface="Josefin Sans Light"/>
              <a:buChar char="○"/>
            </a:pPr>
            <a:r>
              <a:rPr lang="en-US" sz="20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3 minuten op 1 been staan</a:t>
            </a:r>
            <a:endParaRPr sz="20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000"/>
              <a:buFont typeface="Josefin Sans Light"/>
              <a:buChar char="○"/>
            </a:pPr>
            <a:r>
              <a:rPr lang="en-US" sz="20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30 keer pompen</a:t>
            </a:r>
            <a:endParaRPr sz="20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000"/>
              <a:buFont typeface="Josefin Sans Light"/>
              <a:buChar char="○"/>
            </a:pPr>
            <a:r>
              <a:rPr lang="en-US" sz="20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Het alfabet achterstevoren spellen</a:t>
            </a:r>
            <a:endParaRPr sz="20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000"/>
              <a:buFont typeface="Josefin Sans Light"/>
              <a:buChar char="○"/>
            </a:pPr>
            <a:r>
              <a:rPr lang="en-US" sz="20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3 x kop of munt gooien na elkaar</a:t>
            </a:r>
            <a:endParaRPr sz="20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000"/>
              <a:buFont typeface="Josefin Sans Light"/>
              <a:buChar char="○"/>
            </a:pPr>
            <a:r>
              <a:rPr lang="en-US" sz="20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30 sit-ups </a:t>
            </a:r>
            <a:endParaRPr sz="20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400"/>
              <a:buFont typeface="Josefin Sans Light"/>
              <a:buChar char="●"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Wie - uit de rest van de groep - zet geld in? En hoeveel? Wed je dat de vrijwilliger het kan of niet kan? </a:t>
            </a:r>
            <a:b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</a:b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Geef dit in op de WAKOSTA?!-app als uitgave. 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</p:txBody>
      </p:sp>
      <p:pic>
        <p:nvPicPr>
          <p:cNvPr id="2" name="Werking Wedden dat">
            <a:hlinkClick r:id="" action="ppaction://media"/>
            <a:extLst>
              <a:ext uri="{FF2B5EF4-FFF2-40B4-BE49-F238E27FC236}">
                <a16:creationId xmlns:a16="http://schemas.microsoft.com/office/drawing/2014/main" id="{98EA7E44-C83F-E9B1-BA58-B83793725C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15834" y="315942"/>
            <a:ext cx="487363" cy="487363"/>
          </a:xfrm>
          <a:prstGeom prst="rect">
            <a:avLst/>
          </a:prstGeom>
        </p:spPr>
      </p:pic>
      <p:pic>
        <p:nvPicPr>
          <p:cNvPr id="3" name="Werking 2 Wedden dat">
            <a:hlinkClick r:id="" action="ppaction://media"/>
            <a:extLst>
              <a:ext uri="{FF2B5EF4-FFF2-40B4-BE49-F238E27FC236}">
                <a16:creationId xmlns:a16="http://schemas.microsoft.com/office/drawing/2014/main" id="{D1A6B941-3C20-3752-A5AE-7DD785CE24B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13694" y="315942"/>
            <a:ext cx="487363" cy="487363"/>
          </a:xfrm>
          <a:prstGeom prst="rect">
            <a:avLst/>
          </a:prstGeom>
        </p:spPr>
      </p:pic>
      <p:pic>
        <p:nvPicPr>
          <p:cNvPr id="4" name="Werking 3 Wedden dat">
            <a:hlinkClick r:id="" action="ppaction://media"/>
            <a:extLst>
              <a:ext uri="{FF2B5EF4-FFF2-40B4-BE49-F238E27FC236}">
                <a16:creationId xmlns:a16="http://schemas.microsoft.com/office/drawing/2014/main" id="{47DAB219-2B82-4088-1503-0A9DBB01F7F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11554" y="31594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6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7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7"/>
          <p:cNvSpPr txBox="1"/>
          <p:nvPr/>
        </p:nvSpPr>
        <p:spPr>
          <a:xfrm>
            <a:off x="915750" y="559625"/>
            <a:ext cx="10226100" cy="9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3A104"/>
                </a:solidFill>
                <a:latin typeface="Josefin Sans SemiBold"/>
                <a:ea typeface="Josefin Sans SemiBold"/>
                <a:cs typeface="Josefin Sans SemiBold"/>
                <a:sym typeface="Josefin Sans SemiBold"/>
              </a:rPr>
              <a:t>Wedden dat?</a:t>
            </a:r>
            <a:endParaRPr sz="4000">
              <a:solidFill>
                <a:srgbClr val="F3A104"/>
              </a:solidFill>
              <a:latin typeface="Josefin Sans SemiBold"/>
              <a:ea typeface="Josefin Sans SemiBold"/>
              <a:cs typeface="Josefin Sans SemiBold"/>
              <a:sym typeface="Josefin Sans SemiBold"/>
            </a:endParaRPr>
          </a:p>
        </p:txBody>
      </p:sp>
      <p:sp>
        <p:nvSpPr>
          <p:cNvPr id="268" name="Google Shape;268;p47"/>
          <p:cNvSpPr txBox="1"/>
          <p:nvPr/>
        </p:nvSpPr>
        <p:spPr>
          <a:xfrm>
            <a:off x="956450" y="1601250"/>
            <a:ext cx="8740500" cy="9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400"/>
              <a:buFont typeface="Josefin Sans Light"/>
              <a:buChar char="●"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Wie zet er een jokermunt in? 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</p:txBody>
      </p:sp>
      <p:pic>
        <p:nvPicPr>
          <p:cNvPr id="269" name="Google Shape;269;p47"/>
          <p:cNvPicPr preferRelativeResize="0"/>
          <p:nvPr/>
        </p:nvPicPr>
        <p:blipFill rotWithShape="1">
          <a:blip r:embed="rId5">
            <a:alphaModFix/>
          </a:blip>
          <a:srcRect l="66330" t="2649" r="3055" b="-2649"/>
          <a:stretch/>
        </p:blipFill>
        <p:spPr>
          <a:xfrm>
            <a:off x="3420051" y="2475075"/>
            <a:ext cx="3388900" cy="335505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47"/>
          <p:cNvSpPr txBox="1"/>
          <p:nvPr/>
        </p:nvSpPr>
        <p:spPr>
          <a:xfrm>
            <a:off x="915750" y="5678800"/>
            <a:ext cx="8740500" cy="9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4974"/>
                </a:solidFill>
                <a:latin typeface="Josefin Sans"/>
                <a:ea typeface="Josefin Sans"/>
                <a:cs typeface="Josefin Sans"/>
                <a:sym typeface="Josefin Sans"/>
              </a:rPr>
              <a:t>Je maakt tweemaal meer kans om te verdienen! </a:t>
            </a:r>
            <a:endParaRPr sz="2400" b="1">
              <a:solidFill>
                <a:srgbClr val="004974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</p:txBody>
      </p:sp>
      <p:pic>
        <p:nvPicPr>
          <p:cNvPr id="2" name="Jokermunt Wedden dat?">
            <a:hlinkClick r:id="" action="ppaction://media"/>
            <a:extLst>
              <a:ext uri="{FF2B5EF4-FFF2-40B4-BE49-F238E27FC236}">
                <a16:creationId xmlns:a16="http://schemas.microsoft.com/office/drawing/2014/main" id="{CF41CDD8-D970-7123-C94C-3493B216BE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76250" y="31594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8"/>
          <p:cNvSpPr txBox="1"/>
          <p:nvPr/>
        </p:nvSpPr>
        <p:spPr>
          <a:xfrm>
            <a:off x="915750" y="559625"/>
            <a:ext cx="10226100" cy="9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F3A104"/>
              </a:solidFill>
              <a:latin typeface="Josefin Sans SemiBold"/>
              <a:ea typeface="Josefin Sans SemiBold"/>
              <a:cs typeface="Josefin Sans SemiBold"/>
              <a:sym typeface="Josefin Sans SemiBold"/>
            </a:endParaRPr>
          </a:p>
        </p:txBody>
      </p:sp>
      <p:sp>
        <p:nvSpPr>
          <p:cNvPr id="276" name="Google Shape;276;p48"/>
          <p:cNvSpPr txBox="1"/>
          <p:nvPr/>
        </p:nvSpPr>
        <p:spPr>
          <a:xfrm>
            <a:off x="915750" y="1415900"/>
            <a:ext cx="8740500" cy="46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004974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4572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004974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4572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004974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4572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004974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22860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>
                <a:solidFill>
                  <a:srgbClr val="004974"/>
                </a:solidFill>
                <a:latin typeface="Josefin Sans"/>
                <a:ea typeface="Josefin Sans"/>
                <a:cs typeface="Josefin Sans"/>
                <a:sym typeface="Josefin Sans"/>
              </a:rPr>
              <a:t>RONDE 1</a:t>
            </a:r>
            <a:endParaRPr sz="5000" b="1">
              <a:solidFill>
                <a:srgbClr val="004974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				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200" b="1">
              <a:solidFill>
                <a:srgbClr val="004974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pic>
        <p:nvPicPr>
          <p:cNvPr id="2" name="Ronde 1">
            <a:hlinkClick r:id="" action="ppaction://media"/>
            <a:extLst>
              <a:ext uri="{FF2B5EF4-FFF2-40B4-BE49-F238E27FC236}">
                <a16:creationId xmlns:a16="http://schemas.microsoft.com/office/drawing/2014/main" id="{4565708D-682D-D41A-4E83-E61EA0F658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250" y="31594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9"/>
          <p:cNvSpPr txBox="1"/>
          <p:nvPr/>
        </p:nvSpPr>
        <p:spPr>
          <a:xfrm>
            <a:off x="915750" y="559625"/>
            <a:ext cx="10226100" cy="9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3A104"/>
                </a:solidFill>
                <a:latin typeface="Josefin Sans SemiBold"/>
                <a:ea typeface="Josefin Sans SemiBold"/>
                <a:cs typeface="Josefin Sans SemiBold"/>
                <a:sym typeface="Josefin Sans SemiBold"/>
              </a:rPr>
              <a:t>Ronde 1 - Opzet</a:t>
            </a:r>
            <a:endParaRPr sz="4000">
              <a:solidFill>
                <a:srgbClr val="F3A104"/>
              </a:solidFill>
              <a:latin typeface="Josefin Sans SemiBold"/>
              <a:ea typeface="Josefin Sans SemiBold"/>
              <a:cs typeface="Josefin Sans SemiBold"/>
              <a:sym typeface="Josefin Sans SemiBold"/>
            </a:endParaRPr>
          </a:p>
        </p:txBody>
      </p:sp>
      <p:sp>
        <p:nvSpPr>
          <p:cNvPr id="282" name="Google Shape;282;p49"/>
          <p:cNvSpPr txBox="1"/>
          <p:nvPr/>
        </p:nvSpPr>
        <p:spPr>
          <a:xfrm>
            <a:off x="979500" y="1640950"/>
            <a:ext cx="8740500" cy="14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400"/>
              <a:buFont typeface="Josefin Sans Light"/>
              <a:buChar char="●"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Een vrijwilliger uit de klas komt naar voor &amp; kiest 1 opdracht:  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000"/>
              <a:buFont typeface="Josefin Sans Light"/>
              <a:buChar char="○"/>
            </a:pPr>
            <a:r>
              <a:rPr lang="en-US" sz="20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3 minuten op 1 been staan</a:t>
            </a:r>
            <a:endParaRPr sz="20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000"/>
              <a:buFont typeface="Josefin Sans Light"/>
              <a:buChar char="○"/>
            </a:pPr>
            <a:r>
              <a:rPr lang="en-US" sz="20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30 keer pompen</a:t>
            </a:r>
            <a:endParaRPr sz="20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000"/>
              <a:buFont typeface="Josefin Sans Light"/>
              <a:buChar char="○"/>
            </a:pPr>
            <a:r>
              <a:rPr lang="en-US" sz="20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Het alfabet achterstevoren spellen</a:t>
            </a:r>
            <a:endParaRPr sz="20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000"/>
              <a:buFont typeface="Josefin Sans Light"/>
              <a:buChar char="○"/>
            </a:pPr>
            <a:r>
              <a:rPr lang="en-US" sz="20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3 x kop of munt gooien na elkaar</a:t>
            </a:r>
            <a:endParaRPr sz="20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000"/>
              <a:buFont typeface="Josefin Sans Light"/>
              <a:buChar char="○"/>
            </a:pPr>
            <a:r>
              <a:rPr lang="en-US" sz="20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30 sit-ups </a:t>
            </a:r>
            <a:endParaRPr sz="20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400"/>
              <a:buFont typeface="Josefin Sans Light"/>
              <a:buChar char="●"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Wie - uit de rest van de groep - zet geld in? En hoeveel? </a:t>
            </a:r>
            <a:b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</a:b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Wed je dat de vrijwilliger het kan of niet kan? </a:t>
            </a:r>
            <a:b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</a:b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Geef dit in op de WAKOSTA?!-app als uitgave. 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4"/>
          <p:cNvSpPr txBox="1"/>
          <p:nvPr/>
        </p:nvSpPr>
        <p:spPr>
          <a:xfrm>
            <a:off x="1485550" y="1353275"/>
            <a:ext cx="7677300" cy="71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3A104"/>
                </a:solidFill>
                <a:latin typeface="Josefin Sans SemiBold"/>
                <a:ea typeface="Josefin Sans SemiBold"/>
                <a:cs typeface="Josefin Sans SemiBold"/>
                <a:sym typeface="Josefin Sans SemiBold"/>
              </a:rPr>
              <a:t>BENODIGDHEDEN</a:t>
            </a:r>
            <a:endParaRPr sz="4000">
              <a:solidFill>
                <a:srgbClr val="F3A104"/>
              </a:solidFill>
              <a:latin typeface="Josefin Sans SemiBold"/>
              <a:ea typeface="Josefin Sans SemiBold"/>
              <a:cs typeface="Josefin Sans SemiBold"/>
              <a:sym typeface="Josefin Sans SemiBold"/>
            </a:endParaRPr>
          </a:p>
        </p:txBody>
      </p:sp>
      <p:graphicFrame>
        <p:nvGraphicFramePr>
          <p:cNvPr id="51" name="Google Shape;51;p14"/>
          <p:cNvGraphicFramePr/>
          <p:nvPr/>
        </p:nvGraphicFramePr>
        <p:xfrm>
          <a:off x="2057725" y="2459025"/>
          <a:ext cx="6532950" cy="2407770"/>
        </p:xfrm>
        <a:graphic>
          <a:graphicData uri="http://schemas.openxmlformats.org/drawingml/2006/table">
            <a:tbl>
              <a:tblPr>
                <a:noFill/>
                <a:tableStyleId>{38F367A4-C8D9-457D-BE46-D9DC9E5553F4}</a:tableStyleId>
              </a:tblPr>
              <a:tblGrid>
                <a:gridCol w="2995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37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>
                          <a:solidFill>
                            <a:srgbClr val="FFFFFF"/>
                          </a:solidFill>
                        </a:rPr>
                        <a:t>Onderwerp</a:t>
                      </a:r>
                      <a:endParaRPr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F3A10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>
                          <a:solidFill>
                            <a:srgbClr val="FFFFFF"/>
                          </a:solidFill>
                        </a:rPr>
                        <a:t>Benodigdheden</a:t>
                      </a:r>
                      <a:endParaRPr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F3A10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</a:rPr>
                        <a:t>Quiz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</a:rPr>
                        <a:t>Pokerjetons (1 per persoon)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</a:rPr>
                        <a:t>A/B/C antwoord-bladen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</a:rPr>
                        <a:t>Als ik de lotto zou winnen, dan…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</a:rPr>
                        <a:t>Lottoformulieren </a:t>
                      </a:r>
                      <a:br>
                        <a:rPr lang="en-US">
                          <a:solidFill>
                            <a:srgbClr val="FFFFFF"/>
                          </a:solidFill>
                        </a:rPr>
                      </a:br>
                      <a:r>
                        <a:rPr lang="en-US">
                          <a:solidFill>
                            <a:srgbClr val="FFFFFF"/>
                          </a:solidFill>
                        </a:rPr>
                        <a:t>(1 per persoon en enkele extra’s)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</a:rPr>
                        <a:t>Bottle-flip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</a:rPr>
                        <a:t>Fles met ¼ water in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</a:rPr>
                        <a:t>Blackjack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</a:rPr>
                        <a:t>Kaartspel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Benodigdheden">
            <a:hlinkClick r:id="" action="ppaction://media"/>
            <a:extLst>
              <a:ext uri="{FF2B5EF4-FFF2-40B4-BE49-F238E27FC236}">
                <a16:creationId xmlns:a16="http://schemas.microsoft.com/office/drawing/2014/main" id="{03556848-4C64-1DE3-AF7A-6C70D90962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7422" y="26434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50"/>
          <p:cNvSpPr txBox="1"/>
          <p:nvPr/>
        </p:nvSpPr>
        <p:spPr>
          <a:xfrm>
            <a:off x="915750" y="559625"/>
            <a:ext cx="10226100" cy="9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3A104"/>
                </a:solidFill>
                <a:latin typeface="Josefin Sans SemiBold"/>
                <a:ea typeface="Josefin Sans SemiBold"/>
                <a:cs typeface="Josefin Sans SemiBold"/>
                <a:sym typeface="Josefin Sans SemiBold"/>
              </a:rPr>
              <a:t>Wedden dat?</a:t>
            </a:r>
            <a:endParaRPr sz="4000">
              <a:solidFill>
                <a:srgbClr val="F3A104"/>
              </a:solidFill>
              <a:latin typeface="Josefin Sans SemiBold"/>
              <a:ea typeface="Josefin Sans SemiBold"/>
              <a:cs typeface="Josefin Sans SemiBold"/>
              <a:sym typeface="Josefin Sans SemiBold"/>
            </a:endParaRPr>
          </a:p>
        </p:txBody>
      </p:sp>
      <p:sp>
        <p:nvSpPr>
          <p:cNvPr id="288" name="Google Shape;288;p50"/>
          <p:cNvSpPr txBox="1"/>
          <p:nvPr/>
        </p:nvSpPr>
        <p:spPr>
          <a:xfrm>
            <a:off x="956450" y="1601250"/>
            <a:ext cx="8740500" cy="9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400"/>
              <a:buFont typeface="Josefin Sans Light"/>
              <a:buChar char="●"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Wie zet er een jokermunt in? 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</p:txBody>
      </p:sp>
      <p:pic>
        <p:nvPicPr>
          <p:cNvPr id="289" name="Google Shape;289;p50"/>
          <p:cNvPicPr preferRelativeResize="0"/>
          <p:nvPr/>
        </p:nvPicPr>
        <p:blipFill rotWithShape="1">
          <a:blip r:embed="rId3">
            <a:alphaModFix/>
          </a:blip>
          <a:srcRect l="66330" t="2649" r="3055" b="-2649"/>
          <a:stretch/>
        </p:blipFill>
        <p:spPr>
          <a:xfrm>
            <a:off x="3420051" y="2475075"/>
            <a:ext cx="3388900" cy="335505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50"/>
          <p:cNvSpPr txBox="1"/>
          <p:nvPr/>
        </p:nvSpPr>
        <p:spPr>
          <a:xfrm>
            <a:off x="915750" y="5678800"/>
            <a:ext cx="8740500" cy="9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4974"/>
                </a:solidFill>
                <a:latin typeface="Josefin Sans"/>
                <a:ea typeface="Josefin Sans"/>
                <a:cs typeface="Josefin Sans"/>
                <a:sym typeface="Josefin Sans"/>
              </a:rPr>
              <a:t>Je maakt tweemaal meer kans om te verdienen! </a:t>
            </a:r>
            <a:endParaRPr sz="2400" b="1">
              <a:solidFill>
                <a:srgbClr val="004974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51"/>
          <p:cNvSpPr txBox="1"/>
          <p:nvPr/>
        </p:nvSpPr>
        <p:spPr>
          <a:xfrm>
            <a:off x="915750" y="559625"/>
            <a:ext cx="10226100" cy="9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3A104"/>
                </a:solidFill>
                <a:latin typeface="Josefin Sans SemiBold"/>
                <a:ea typeface="Josefin Sans SemiBold"/>
                <a:cs typeface="Josefin Sans SemiBold"/>
                <a:sym typeface="Josefin Sans SemiBold"/>
              </a:rPr>
              <a:t>Ronde 1 - Resultaat</a:t>
            </a:r>
            <a:endParaRPr sz="4000">
              <a:solidFill>
                <a:srgbClr val="F3A104"/>
              </a:solidFill>
              <a:latin typeface="Josefin Sans SemiBold"/>
              <a:ea typeface="Josefin Sans SemiBold"/>
              <a:cs typeface="Josefin Sans SemiBold"/>
              <a:sym typeface="Josefin Sans SemiBold"/>
            </a:endParaRPr>
          </a:p>
        </p:txBody>
      </p:sp>
      <p:sp>
        <p:nvSpPr>
          <p:cNvPr id="296" name="Google Shape;296;p51"/>
          <p:cNvSpPr txBox="1"/>
          <p:nvPr/>
        </p:nvSpPr>
        <p:spPr>
          <a:xfrm>
            <a:off x="956450" y="1601250"/>
            <a:ext cx="9636300" cy="9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400"/>
              <a:buFont typeface="Josefin Sans Light"/>
              <a:buChar char="●"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Wat is er gebeurd? 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400"/>
              <a:buFont typeface="Josefin Sans Light"/>
              <a:buChar char="○"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Vrijwilliger beïnvloeden of manipuleren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400"/>
              <a:buFont typeface="Josefin Sans Light"/>
              <a:buChar char="○"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Regels verzwijgen of toevoegen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	Hierdoor heb je als ‘gokaanbieder’ geen recht op een vergunning.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</p:txBody>
      </p:sp>
      <p:sp>
        <p:nvSpPr>
          <p:cNvPr id="297" name="Google Shape;297;p51"/>
          <p:cNvSpPr txBox="1"/>
          <p:nvPr/>
        </p:nvSpPr>
        <p:spPr>
          <a:xfrm>
            <a:off x="973025" y="3058050"/>
            <a:ext cx="618300" cy="5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→ 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52"/>
          <p:cNvSpPr txBox="1"/>
          <p:nvPr/>
        </p:nvSpPr>
        <p:spPr>
          <a:xfrm>
            <a:off x="915750" y="559625"/>
            <a:ext cx="10226100" cy="9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3A104"/>
                </a:solidFill>
                <a:latin typeface="Josefin Sans SemiBold"/>
                <a:ea typeface="Josefin Sans SemiBold"/>
                <a:cs typeface="Josefin Sans SemiBold"/>
                <a:sym typeface="Josefin Sans SemiBold"/>
              </a:rPr>
              <a:t>Ronde 1 - Resultaat</a:t>
            </a:r>
            <a:endParaRPr sz="4000">
              <a:solidFill>
                <a:srgbClr val="F3A104"/>
              </a:solidFill>
              <a:latin typeface="Josefin Sans SemiBold"/>
              <a:ea typeface="Josefin Sans SemiBold"/>
              <a:cs typeface="Josefin Sans SemiBold"/>
              <a:sym typeface="Josefin Sans SemiBold"/>
            </a:endParaRPr>
          </a:p>
        </p:txBody>
      </p:sp>
      <p:sp>
        <p:nvSpPr>
          <p:cNvPr id="303" name="Google Shape;303;p52"/>
          <p:cNvSpPr txBox="1"/>
          <p:nvPr/>
        </p:nvSpPr>
        <p:spPr>
          <a:xfrm>
            <a:off x="915750" y="3083750"/>
            <a:ext cx="9636300" cy="9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400"/>
              <a:buFont typeface="Josefin Sans Light"/>
              <a:buChar char="●"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Zij die hun winst reeds hebben ingevoegd, mogen dit terug verwijderen. 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400"/>
              <a:buFont typeface="Josefin Sans Light"/>
              <a:buChar char="●"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Zij die een inzet hebben gedaan, zijn dus hun geld definitief kwijt.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</p:txBody>
      </p:sp>
      <p:sp>
        <p:nvSpPr>
          <p:cNvPr id="304" name="Google Shape;304;p52"/>
          <p:cNvSpPr txBox="1"/>
          <p:nvPr/>
        </p:nvSpPr>
        <p:spPr>
          <a:xfrm>
            <a:off x="1236875" y="1889725"/>
            <a:ext cx="8740500" cy="9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4974"/>
                </a:solidFill>
                <a:latin typeface="Josefin Sans"/>
                <a:ea typeface="Josefin Sans"/>
                <a:cs typeface="Josefin Sans"/>
                <a:sym typeface="Josefin Sans"/>
              </a:rPr>
              <a:t>“Ooh nee, ik heb geen zin om jullie uit te betalen…”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53"/>
          <p:cNvSpPr txBox="1"/>
          <p:nvPr/>
        </p:nvSpPr>
        <p:spPr>
          <a:xfrm>
            <a:off x="915750" y="559625"/>
            <a:ext cx="10226100" cy="9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F3A104"/>
              </a:solidFill>
              <a:latin typeface="Josefin Sans SemiBold"/>
              <a:ea typeface="Josefin Sans SemiBold"/>
              <a:cs typeface="Josefin Sans SemiBold"/>
              <a:sym typeface="Josefin Sans SemiBold"/>
            </a:endParaRPr>
          </a:p>
        </p:txBody>
      </p:sp>
      <p:sp>
        <p:nvSpPr>
          <p:cNvPr id="310" name="Google Shape;310;p53"/>
          <p:cNvSpPr txBox="1"/>
          <p:nvPr/>
        </p:nvSpPr>
        <p:spPr>
          <a:xfrm>
            <a:off x="915750" y="1415900"/>
            <a:ext cx="8740500" cy="46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004974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4572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004974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4572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004974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4572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004974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22860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>
                <a:solidFill>
                  <a:srgbClr val="004974"/>
                </a:solidFill>
                <a:latin typeface="Josefin Sans"/>
                <a:ea typeface="Josefin Sans"/>
                <a:cs typeface="Josefin Sans"/>
                <a:sym typeface="Josefin Sans"/>
              </a:rPr>
              <a:t>RONDE 2</a:t>
            </a:r>
            <a:endParaRPr sz="5000" b="1">
              <a:solidFill>
                <a:srgbClr val="004974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				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200" b="1">
              <a:solidFill>
                <a:srgbClr val="004974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pic>
        <p:nvPicPr>
          <p:cNvPr id="2" name="Ronde 2">
            <a:hlinkClick r:id="" action="ppaction://media"/>
            <a:extLst>
              <a:ext uri="{FF2B5EF4-FFF2-40B4-BE49-F238E27FC236}">
                <a16:creationId xmlns:a16="http://schemas.microsoft.com/office/drawing/2014/main" id="{3620BDA1-A29A-2151-2886-48290D503F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86082" y="31594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54"/>
          <p:cNvSpPr txBox="1"/>
          <p:nvPr/>
        </p:nvSpPr>
        <p:spPr>
          <a:xfrm>
            <a:off x="915750" y="559625"/>
            <a:ext cx="10226100" cy="9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3A104"/>
                </a:solidFill>
                <a:latin typeface="Josefin Sans SemiBold"/>
                <a:ea typeface="Josefin Sans SemiBold"/>
                <a:cs typeface="Josefin Sans SemiBold"/>
                <a:sym typeface="Josefin Sans SemiBold"/>
              </a:rPr>
              <a:t>Ronde 2 - Opzet </a:t>
            </a:r>
            <a:endParaRPr sz="4000">
              <a:solidFill>
                <a:srgbClr val="F3A104"/>
              </a:solidFill>
              <a:latin typeface="Josefin Sans SemiBold"/>
              <a:ea typeface="Josefin Sans SemiBold"/>
              <a:cs typeface="Josefin Sans SemiBold"/>
              <a:sym typeface="Josefin Sans SemiBold"/>
            </a:endParaRPr>
          </a:p>
        </p:txBody>
      </p:sp>
      <p:sp>
        <p:nvSpPr>
          <p:cNvPr id="316" name="Google Shape;316;p54"/>
          <p:cNvSpPr txBox="1"/>
          <p:nvPr/>
        </p:nvSpPr>
        <p:spPr>
          <a:xfrm>
            <a:off x="1236888" y="1586175"/>
            <a:ext cx="8740500" cy="9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4974"/>
                </a:solidFill>
                <a:latin typeface="Josefin Sans"/>
                <a:ea typeface="Josefin Sans"/>
                <a:cs typeface="Josefin Sans"/>
                <a:sym typeface="Josefin Sans"/>
              </a:rPr>
              <a:t>“Goed nieuws! Deze keer is er wél een vergunning.”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</p:txBody>
      </p:sp>
      <p:pic>
        <p:nvPicPr>
          <p:cNvPr id="317" name="Google Shape;317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52025" y="2319175"/>
            <a:ext cx="3110250" cy="434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55"/>
          <p:cNvSpPr txBox="1"/>
          <p:nvPr/>
        </p:nvSpPr>
        <p:spPr>
          <a:xfrm>
            <a:off x="915750" y="559625"/>
            <a:ext cx="10226100" cy="9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3A104"/>
                </a:solidFill>
                <a:latin typeface="Josefin Sans SemiBold"/>
                <a:ea typeface="Josefin Sans SemiBold"/>
                <a:cs typeface="Josefin Sans SemiBold"/>
                <a:sym typeface="Josefin Sans SemiBold"/>
              </a:rPr>
              <a:t>Ronde 2 - Opzet</a:t>
            </a:r>
            <a:endParaRPr sz="4000">
              <a:solidFill>
                <a:srgbClr val="F3A104"/>
              </a:solidFill>
              <a:latin typeface="Josefin Sans SemiBold"/>
              <a:ea typeface="Josefin Sans SemiBold"/>
              <a:cs typeface="Josefin Sans SemiBold"/>
              <a:sym typeface="Josefin Sans SemiBold"/>
            </a:endParaRPr>
          </a:p>
        </p:txBody>
      </p:sp>
      <p:sp>
        <p:nvSpPr>
          <p:cNvPr id="323" name="Google Shape;323;p55"/>
          <p:cNvSpPr txBox="1"/>
          <p:nvPr/>
        </p:nvSpPr>
        <p:spPr>
          <a:xfrm>
            <a:off x="979500" y="1640950"/>
            <a:ext cx="8740500" cy="14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400"/>
              <a:buFont typeface="Josefin Sans Light"/>
              <a:buChar char="●"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Iemand anders uit de klas komt naar voor &amp; de begeleider kiest de opdracht. Deze keer is er wel een vergunning. 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000"/>
              <a:buFont typeface="Josefin Sans Light"/>
              <a:buChar char="○"/>
            </a:pPr>
            <a:r>
              <a:rPr lang="en-US" sz="20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3 minuten op 1 been staan</a:t>
            </a:r>
            <a:endParaRPr sz="20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000"/>
              <a:buFont typeface="Josefin Sans Light"/>
              <a:buChar char="○"/>
            </a:pPr>
            <a:r>
              <a:rPr lang="en-US" sz="20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30 keer pompen</a:t>
            </a:r>
            <a:endParaRPr sz="20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000"/>
              <a:buFont typeface="Josefin Sans Light"/>
              <a:buChar char="○"/>
            </a:pPr>
            <a:r>
              <a:rPr lang="en-US" sz="20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Het alfabet achterstevoren spellen</a:t>
            </a:r>
            <a:endParaRPr sz="20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000"/>
              <a:buFont typeface="Josefin Sans Light"/>
              <a:buChar char="○"/>
            </a:pPr>
            <a:r>
              <a:rPr lang="en-US" sz="20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3 x kop of munt gooien na elkaar</a:t>
            </a:r>
            <a:endParaRPr sz="20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000"/>
              <a:buFont typeface="Josefin Sans Light"/>
              <a:buChar char="○"/>
            </a:pPr>
            <a:r>
              <a:rPr lang="en-US" sz="20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30 sit-ups </a:t>
            </a:r>
            <a:endParaRPr sz="20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400"/>
              <a:buFont typeface="Josefin Sans Light"/>
              <a:buChar char="●"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Wie - uit de rest van de groep - zet geld in? En hoeveel? </a:t>
            </a:r>
            <a:b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</a:b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Wed je dat de vrijwilliger het kan of niet kan? </a:t>
            </a:r>
            <a:b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</a:b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Geef dit in op de WAKOSTA?!-app als uitgave. 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</p:txBody>
      </p:sp>
      <p:pic>
        <p:nvPicPr>
          <p:cNvPr id="2" name="Ronde 2 - Opzet">
            <a:hlinkClick r:id="" action="ppaction://media"/>
            <a:extLst>
              <a:ext uri="{FF2B5EF4-FFF2-40B4-BE49-F238E27FC236}">
                <a16:creationId xmlns:a16="http://schemas.microsoft.com/office/drawing/2014/main" id="{CC12C381-502C-B2C4-2714-C5A04B1B54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250" y="31594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56"/>
          <p:cNvSpPr txBox="1"/>
          <p:nvPr/>
        </p:nvSpPr>
        <p:spPr>
          <a:xfrm>
            <a:off x="915750" y="559625"/>
            <a:ext cx="10226100" cy="9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3A104"/>
                </a:solidFill>
                <a:latin typeface="Josefin Sans SemiBold"/>
                <a:ea typeface="Josefin Sans SemiBold"/>
                <a:cs typeface="Josefin Sans SemiBold"/>
                <a:sym typeface="Josefin Sans SemiBold"/>
              </a:rPr>
              <a:t>Wedden dat?</a:t>
            </a:r>
            <a:endParaRPr sz="4000">
              <a:solidFill>
                <a:srgbClr val="F3A104"/>
              </a:solidFill>
              <a:latin typeface="Josefin Sans SemiBold"/>
              <a:ea typeface="Josefin Sans SemiBold"/>
              <a:cs typeface="Josefin Sans SemiBold"/>
              <a:sym typeface="Josefin Sans SemiBold"/>
            </a:endParaRPr>
          </a:p>
        </p:txBody>
      </p:sp>
      <p:sp>
        <p:nvSpPr>
          <p:cNvPr id="329" name="Google Shape;329;p56"/>
          <p:cNvSpPr txBox="1"/>
          <p:nvPr/>
        </p:nvSpPr>
        <p:spPr>
          <a:xfrm>
            <a:off x="956450" y="1601250"/>
            <a:ext cx="8740500" cy="9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400"/>
              <a:buFont typeface="Josefin Sans Light"/>
              <a:buChar char="●"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Wie zet er een jokermunt in? 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</p:txBody>
      </p:sp>
      <p:pic>
        <p:nvPicPr>
          <p:cNvPr id="330" name="Google Shape;330;p56"/>
          <p:cNvPicPr preferRelativeResize="0"/>
          <p:nvPr/>
        </p:nvPicPr>
        <p:blipFill rotWithShape="1">
          <a:blip r:embed="rId3">
            <a:alphaModFix/>
          </a:blip>
          <a:srcRect l="66330" t="2649" r="3055" b="-2649"/>
          <a:stretch/>
        </p:blipFill>
        <p:spPr>
          <a:xfrm>
            <a:off x="3420051" y="2475075"/>
            <a:ext cx="3388900" cy="3355050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56"/>
          <p:cNvSpPr txBox="1"/>
          <p:nvPr/>
        </p:nvSpPr>
        <p:spPr>
          <a:xfrm>
            <a:off x="915750" y="5678800"/>
            <a:ext cx="8740500" cy="9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4974"/>
                </a:solidFill>
                <a:latin typeface="Josefin Sans"/>
                <a:ea typeface="Josefin Sans"/>
                <a:cs typeface="Josefin Sans"/>
                <a:sym typeface="Josefin Sans"/>
              </a:rPr>
              <a:t>Je maakt tweemaal meer kans om te verdienen! </a:t>
            </a:r>
            <a:endParaRPr sz="2400" b="1">
              <a:solidFill>
                <a:srgbClr val="004974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57"/>
          <p:cNvSpPr txBox="1"/>
          <p:nvPr/>
        </p:nvSpPr>
        <p:spPr>
          <a:xfrm>
            <a:off x="915750" y="559625"/>
            <a:ext cx="10226100" cy="9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3A104"/>
                </a:solidFill>
                <a:latin typeface="Josefin Sans SemiBold"/>
                <a:ea typeface="Josefin Sans SemiBold"/>
                <a:cs typeface="Josefin Sans SemiBold"/>
                <a:sym typeface="Josefin Sans SemiBold"/>
              </a:rPr>
              <a:t>Ronde 2 - Resultaat</a:t>
            </a:r>
            <a:endParaRPr sz="4000">
              <a:solidFill>
                <a:srgbClr val="F3A104"/>
              </a:solidFill>
              <a:latin typeface="Josefin Sans SemiBold"/>
              <a:ea typeface="Josefin Sans SemiBold"/>
              <a:cs typeface="Josefin Sans SemiBold"/>
              <a:sym typeface="Josefin Sans SemiBold"/>
            </a:endParaRPr>
          </a:p>
        </p:txBody>
      </p:sp>
      <p:sp>
        <p:nvSpPr>
          <p:cNvPr id="337" name="Google Shape;337;p57"/>
          <p:cNvSpPr txBox="1"/>
          <p:nvPr/>
        </p:nvSpPr>
        <p:spPr>
          <a:xfrm>
            <a:off x="915750" y="3083750"/>
            <a:ext cx="9636300" cy="9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400"/>
              <a:buFont typeface="Josefin Sans Light"/>
              <a:buChar char="●"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Zij die hebben ingezet, mogen hun inzet x2 ingeven als winst. 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400"/>
              <a:buFont typeface="Josefin Sans Light"/>
              <a:buChar char="●"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Zij die een jokermunt hebben ingezet, mogen hun inzet x4 ingeven als winst.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</p:txBody>
      </p:sp>
      <p:sp>
        <p:nvSpPr>
          <p:cNvPr id="338" name="Google Shape;338;p57"/>
          <p:cNvSpPr txBox="1"/>
          <p:nvPr/>
        </p:nvSpPr>
        <p:spPr>
          <a:xfrm>
            <a:off x="1236875" y="1889725"/>
            <a:ext cx="8740500" cy="9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4974"/>
                </a:solidFill>
                <a:latin typeface="Josefin Sans"/>
                <a:ea typeface="Josefin Sans"/>
                <a:cs typeface="Josefin Sans"/>
                <a:sym typeface="Josefin Sans"/>
              </a:rPr>
              <a:t>“Joepie! Ik heb juist gewed”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58"/>
          <p:cNvSpPr txBox="1"/>
          <p:nvPr/>
        </p:nvSpPr>
        <p:spPr>
          <a:xfrm>
            <a:off x="915750" y="559625"/>
            <a:ext cx="10226100" cy="9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F3A104"/>
              </a:solidFill>
              <a:latin typeface="Josefin Sans SemiBold"/>
              <a:ea typeface="Josefin Sans SemiBold"/>
              <a:cs typeface="Josefin Sans SemiBold"/>
              <a:sym typeface="Josefin Sans SemiBold"/>
            </a:endParaRPr>
          </a:p>
        </p:txBody>
      </p:sp>
      <p:sp>
        <p:nvSpPr>
          <p:cNvPr id="344" name="Google Shape;344;p58"/>
          <p:cNvSpPr txBox="1"/>
          <p:nvPr/>
        </p:nvSpPr>
        <p:spPr>
          <a:xfrm>
            <a:off x="915750" y="1415900"/>
            <a:ext cx="8740500" cy="46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004974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4572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004974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4572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004974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4572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004974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22860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>
                <a:solidFill>
                  <a:srgbClr val="004974"/>
                </a:solidFill>
                <a:latin typeface="Josefin Sans"/>
                <a:ea typeface="Josefin Sans"/>
                <a:cs typeface="Josefin Sans"/>
                <a:sym typeface="Josefin Sans"/>
              </a:rPr>
              <a:t>RONDE 3</a:t>
            </a:r>
            <a:endParaRPr sz="5000" b="1">
              <a:solidFill>
                <a:srgbClr val="004974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				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200" b="1">
              <a:solidFill>
                <a:srgbClr val="004974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pic>
        <p:nvPicPr>
          <p:cNvPr id="2" name="Ronde 3">
            <a:hlinkClick r:id="" action="ppaction://media"/>
            <a:extLst>
              <a:ext uri="{FF2B5EF4-FFF2-40B4-BE49-F238E27FC236}">
                <a16:creationId xmlns:a16="http://schemas.microsoft.com/office/drawing/2014/main" id="{6F968055-FE7C-EA6B-4B1A-02266D1EC8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250" y="31594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59"/>
          <p:cNvSpPr txBox="1"/>
          <p:nvPr/>
        </p:nvSpPr>
        <p:spPr>
          <a:xfrm>
            <a:off x="915750" y="559625"/>
            <a:ext cx="10226100" cy="9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3A104"/>
                </a:solidFill>
                <a:latin typeface="Josefin Sans SemiBold"/>
                <a:ea typeface="Josefin Sans SemiBold"/>
                <a:cs typeface="Josefin Sans SemiBold"/>
                <a:sym typeface="Josefin Sans SemiBold"/>
              </a:rPr>
              <a:t>Ronde 3 - Opzet </a:t>
            </a:r>
            <a:endParaRPr sz="4000">
              <a:solidFill>
                <a:srgbClr val="F3A104"/>
              </a:solidFill>
              <a:latin typeface="Josefin Sans SemiBold"/>
              <a:ea typeface="Josefin Sans SemiBold"/>
              <a:cs typeface="Josefin Sans SemiBold"/>
              <a:sym typeface="Josefin Sans SemiBold"/>
            </a:endParaRPr>
          </a:p>
        </p:txBody>
      </p:sp>
      <p:sp>
        <p:nvSpPr>
          <p:cNvPr id="350" name="Google Shape;350;p59"/>
          <p:cNvSpPr txBox="1"/>
          <p:nvPr/>
        </p:nvSpPr>
        <p:spPr>
          <a:xfrm>
            <a:off x="1236888" y="1586175"/>
            <a:ext cx="8740500" cy="9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4974"/>
                </a:solidFill>
                <a:latin typeface="Josefin Sans"/>
                <a:ea typeface="Josefin Sans"/>
                <a:cs typeface="Josefin Sans"/>
                <a:sym typeface="Josefin Sans"/>
              </a:rPr>
              <a:t>“Goed nieuws! Deze keer is er ook een vergunning.”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</p:txBody>
      </p:sp>
      <p:pic>
        <p:nvPicPr>
          <p:cNvPr id="351" name="Google Shape;351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52025" y="2319175"/>
            <a:ext cx="3110250" cy="434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5"/>
          <p:cNvSpPr txBox="1"/>
          <p:nvPr/>
        </p:nvSpPr>
        <p:spPr>
          <a:xfrm>
            <a:off x="915750" y="559625"/>
            <a:ext cx="10226100" cy="9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3A104"/>
                </a:solidFill>
                <a:latin typeface="Josefin Sans SemiBold"/>
                <a:ea typeface="Josefin Sans SemiBold"/>
                <a:cs typeface="Josefin Sans SemiBold"/>
                <a:sym typeface="Josefin Sans SemiBold"/>
              </a:rPr>
              <a:t>Wat weet jij over gokken?</a:t>
            </a:r>
            <a:endParaRPr sz="4000">
              <a:solidFill>
                <a:srgbClr val="F3A104"/>
              </a:solidFill>
              <a:latin typeface="Josefin Sans SemiBold"/>
              <a:ea typeface="Josefin Sans SemiBold"/>
              <a:cs typeface="Josefin Sans SemiBold"/>
              <a:sym typeface="Josefin Sans SemiBold"/>
            </a:endParaRPr>
          </a:p>
        </p:txBody>
      </p:sp>
      <p:sp>
        <p:nvSpPr>
          <p:cNvPr id="57" name="Google Shape;57;p15"/>
          <p:cNvSpPr txBox="1"/>
          <p:nvPr/>
        </p:nvSpPr>
        <p:spPr>
          <a:xfrm>
            <a:off x="956450" y="1831525"/>
            <a:ext cx="8740500" cy="46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400"/>
              <a:buFont typeface="Josefin Sans Light"/>
              <a:buChar char="●"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Gokken, wat is dat volgens jullie?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400"/>
              <a:buFont typeface="Josefin Sans Light"/>
              <a:buChar char="●"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Wat zijn voor- en nadelen van gokken?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400"/>
              <a:buFont typeface="Josefin Sans Light"/>
              <a:buChar char="●"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Wie waagde al eens een gokje? Waarom niet/wel?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400"/>
              <a:buFont typeface="Josefin Sans Light"/>
              <a:buChar char="●"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Waar gok je, hoeveel zet je in, win je vaak?  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400"/>
              <a:buFont typeface="Josefin Sans Light"/>
              <a:buChar char="●"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Kan dat: goed zijn in gokken? 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</p:txBody>
      </p:sp>
      <p:pic>
        <p:nvPicPr>
          <p:cNvPr id="58" name="Google Shape;58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94779" y="2090825"/>
            <a:ext cx="3764200" cy="230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Wat weet je over gokken?">
            <a:hlinkClick r:id="" action="ppaction://media"/>
            <a:extLst>
              <a:ext uri="{FF2B5EF4-FFF2-40B4-BE49-F238E27FC236}">
                <a16:creationId xmlns:a16="http://schemas.microsoft.com/office/drawing/2014/main" id="{F983C414-9E84-ADC8-BAA4-B8981EEB83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87086" y="31594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60"/>
          <p:cNvSpPr txBox="1"/>
          <p:nvPr/>
        </p:nvSpPr>
        <p:spPr>
          <a:xfrm>
            <a:off x="915750" y="559625"/>
            <a:ext cx="10226100" cy="9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3A104"/>
                </a:solidFill>
                <a:latin typeface="Josefin Sans SemiBold"/>
                <a:ea typeface="Josefin Sans SemiBold"/>
                <a:cs typeface="Josefin Sans SemiBold"/>
                <a:sym typeface="Josefin Sans SemiBold"/>
              </a:rPr>
              <a:t>Ronde 3 - Opzet</a:t>
            </a:r>
            <a:endParaRPr sz="4000">
              <a:solidFill>
                <a:srgbClr val="F3A104"/>
              </a:solidFill>
              <a:latin typeface="Josefin Sans SemiBold"/>
              <a:ea typeface="Josefin Sans SemiBold"/>
              <a:cs typeface="Josefin Sans SemiBold"/>
              <a:sym typeface="Josefin Sans SemiBold"/>
            </a:endParaRPr>
          </a:p>
        </p:txBody>
      </p:sp>
      <p:sp>
        <p:nvSpPr>
          <p:cNvPr id="357" name="Google Shape;357;p60"/>
          <p:cNvSpPr txBox="1"/>
          <p:nvPr/>
        </p:nvSpPr>
        <p:spPr>
          <a:xfrm>
            <a:off x="979500" y="1640950"/>
            <a:ext cx="8740500" cy="42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400"/>
              <a:buFont typeface="Josefin Sans Light"/>
              <a:buChar char="●"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De begeleider kiest een vrijwilliger én de opdracht: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000"/>
              <a:buFont typeface="Josefin Sans Light"/>
              <a:buChar char="○"/>
            </a:pPr>
            <a:r>
              <a:rPr lang="en-US" sz="20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3 minuten op 1 been staan</a:t>
            </a:r>
            <a:endParaRPr sz="20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000"/>
              <a:buFont typeface="Josefin Sans Light"/>
              <a:buChar char="○"/>
            </a:pPr>
            <a:r>
              <a:rPr lang="en-US" sz="20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30 keer pompen</a:t>
            </a:r>
            <a:endParaRPr sz="20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000"/>
              <a:buFont typeface="Josefin Sans Light"/>
              <a:buChar char="○"/>
            </a:pPr>
            <a:r>
              <a:rPr lang="en-US" sz="20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Het alfabet achterstevoren spellen</a:t>
            </a:r>
            <a:endParaRPr sz="20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000"/>
              <a:buFont typeface="Josefin Sans Light"/>
              <a:buChar char="○"/>
            </a:pPr>
            <a:r>
              <a:rPr lang="en-US" sz="20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3 x kop of munt gooien na elkaar</a:t>
            </a:r>
            <a:endParaRPr sz="20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000"/>
              <a:buFont typeface="Josefin Sans Light"/>
              <a:buChar char="○"/>
            </a:pPr>
            <a:r>
              <a:rPr lang="en-US" sz="20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30 sit-ups </a:t>
            </a:r>
            <a:endParaRPr sz="20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400"/>
              <a:buFont typeface="Josefin Sans Light"/>
              <a:buChar char="●"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Wie - uit de rest van de groep - zet geld in? En hoeveel? </a:t>
            </a:r>
            <a:b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</a:b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Wed je dat de vrijwilliger het kan of niet kan? </a:t>
            </a:r>
            <a:b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</a:b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Geef dit in op de WAKOSTA?!-app als uitgave. 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</p:txBody>
      </p:sp>
      <p:pic>
        <p:nvPicPr>
          <p:cNvPr id="2" name="Ronde 3 - Opzet">
            <a:hlinkClick r:id="" action="ppaction://media"/>
            <a:extLst>
              <a:ext uri="{FF2B5EF4-FFF2-40B4-BE49-F238E27FC236}">
                <a16:creationId xmlns:a16="http://schemas.microsoft.com/office/drawing/2014/main" id="{7F38F26E-8FA0-B7D7-7C6C-1A297B1607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250" y="31594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61"/>
          <p:cNvSpPr txBox="1"/>
          <p:nvPr/>
        </p:nvSpPr>
        <p:spPr>
          <a:xfrm>
            <a:off x="915750" y="559625"/>
            <a:ext cx="10226100" cy="9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3A104"/>
                </a:solidFill>
                <a:latin typeface="Josefin Sans SemiBold"/>
                <a:ea typeface="Josefin Sans SemiBold"/>
                <a:cs typeface="Josefin Sans SemiBold"/>
                <a:sym typeface="Josefin Sans SemiBold"/>
              </a:rPr>
              <a:t>Wedden dat?</a:t>
            </a:r>
            <a:endParaRPr sz="4000">
              <a:solidFill>
                <a:srgbClr val="F3A104"/>
              </a:solidFill>
              <a:latin typeface="Josefin Sans SemiBold"/>
              <a:ea typeface="Josefin Sans SemiBold"/>
              <a:cs typeface="Josefin Sans SemiBold"/>
              <a:sym typeface="Josefin Sans SemiBold"/>
            </a:endParaRPr>
          </a:p>
        </p:txBody>
      </p:sp>
      <p:sp>
        <p:nvSpPr>
          <p:cNvPr id="363" name="Google Shape;363;p61"/>
          <p:cNvSpPr txBox="1"/>
          <p:nvPr/>
        </p:nvSpPr>
        <p:spPr>
          <a:xfrm>
            <a:off x="956450" y="1601250"/>
            <a:ext cx="8740500" cy="9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400"/>
              <a:buFont typeface="Josefin Sans Light"/>
              <a:buChar char="●"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Wie zet er een jokermunt in? 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</p:txBody>
      </p:sp>
      <p:pic>
        <p:nvPicPr>
          <p:cNvPr id="364" name="Google Shape;364;p61"/>
          <p:cNvPicPr preferRelativeResize="0"/>
          <p:nvPr/>
        </p:nvPicPr>
        <p:blipFill rotWithShape="1">
          <a:blip r:embed="rId3">
            <a:alphaModFix/>
          </a:blip>
          <a:srcRect l="66330" t="2649" r="3055" b="-2649"/>
          <a:stretch/>
        </p:blipFill>
        <p:spPr>
          <a:xfrm>
            <a:off x="3420051" y="2475075"/>
            <a:ext cx="3388900" cy="3355050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61"/>
          <p:cNvSpPr txBox="1"/>
          <p:nvPr/>
        </p:nvSpPr>
        <p:spPr>
          <a:xfrm>
            <a:off x="915750" y="5678800"/>
            <a:ext cx="8740500" cy="9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4974"/>
                </a:solidFill>
                <a:latin typeface="Josefin Sans"/>
                <a:ea typeface="Josefin Sans"/>
                <a:cs typeface="Josefin Sans"/>
                <a:sym typeface="Josefin Sans"/>
              </a:rPr>
              <a:t>Je maakt tweemaal meer kans om te verdienen! </a:t>
            </a:r>
            <a:endParaRPr sz="2400" b="1">
              <a:solidFill>
                <a:srgbClr val="004974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62"/>
          <p:cNvSpPr txBox="1"/>
          <p:nvPr/>
        </p:nvSpPr>
        <p:spPr>
          <a:xfrm>
            <a:off x="915750" y="559625"/>
            <a:ext cx="10226100" cy="9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3A104"/>
                </a:solidFill>
                <a:latin typeface="Josefin Sans SemiBold"/>
                <a:ea typeface="Josefin Sans SemiBold"/>
                <a:cs typeface="Josefin Sans SemiBold"/>
                <a:sym typeface="Josefin Sans SemiBold"/>
              </a:rPr>
              <a:t>Ronde 3 - Resultaat</a:t>
            </a:r>
            <a:endParaRPr sz="4000">
              <a:solidFill>
                <a:srgbClr val="F3A104"/>
              </a:solidFill>
              <a:latin typeface="Josefin Sans SemiBold"/>
              <a:ea typeface="Josefin Sans SemiBold"/>
              <a:cs typeface="Josefin Sans SemiBold"/>
              <a:sym typeface="Josefin Sans SemiBold"/>
            </a:endParaRPr>
          </a:p>
        </p:txBody>
      </p:sp>
      <p:sp>
        <p:nvSpPr>
          <p:cNvPr id="371" name="Google Shape;371;p62"/>
          <p:cNvSpPr txBox="1"/>
          <p:nvPr/>
        </p:nvSpPr>
        <p:spPr>
          <a:xfrm>
            <a:off x="915750" y="3083750"/>
            <a:ext cx="9636300" cy="9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400"/>
              <a:buFont typeface="Josefin Sans Light"/>
              <a:buChar char="●"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Zij die hebben ingezet, mogen hun inzet x2 ingeven als winst. 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400"/>
              <a:buFont typeface="Josefin Sans Light"/>
              <a:buChar char="●"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Zij die een jokermunt hebben ingezet, mogen hun inzet x4 ingeven als winst.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</p:txBody>
      </p:sp>
      <p:sp>
        <p:nvSpPr>
          <p:cNvPr id="372" name="Google Shape;372;p62"/>
          <p:cNvSpPr txBox="1"/>
          <p:nvPr/>
        </p:nvSpPr>
        <p:spPr>
          <a:xfrm>
            <a:off x="1236875" y="1889725"/>
            <a:ext cx="8740500" cy="9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4974"/>
                </a:solidFill>
                <a:latin typeface="Josefin Sans"/>
                <a:ea typeface="Josefin Sans"/>
                <a:cs typeface="Josefin Sans"/>
                <a:sym typeface="Josefin Sans"/>
              </a:rPr>
              <a:t>“Joepie! Ik heb juist gewed”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63"/>
          <p:cNvSpPr txBox="1"/>
          <p:nvPr/>
        </p:nvSpPr>
        <p:spPr>
          <a:xfrm>
            <a:off x="915750" y="559625"/>
            <a:ext cx="10226100" cy="9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3A104"/>
                </a:solidFill>
                <a:latin typeface="Josefin Sans SemiBold"/>
                <a:ea typeface="Josefin Sans SemiBold"/>
                <a:cs typeface="Josefin Sans SemiBold"/>
                <a:sym typeface="Josefin Sans SemiBold"/>
              </a:rPr>
              <a:t>Nabespreking</a:t>
            </a:r>
            <a:endParaRPr sz="4000">
              <a:solidFill>
                <a:srgbClr val="F3A104"/>
              </a:solidFill>
              <a:latin typeface="Josefin Sans SemiBold"/>
              <a:ea typeface="Josefin Sans SemiBold"/>
              <a:cs typeface="Josefin Sans SemiBold"/>
              <a:sym typeface="Josefin Sans SemiBold"/>
            </a:endParaRPr>
          </a:p>
        </p:txBody>
      </p:sp>
      <p:sp>
        <p:nvSpPr>
          <p:cNvPr id="378" name="Google Shape;378;p63"/>
          <p:cNvSpPr txBox="1"/>
          <p:nvPr/>
        </p:nvSpPr>
        <p:spPr>
          <a:xfrm>
            <a:off x="969050" y="1818900"/>
            <a:ext cx="8740500" cy="14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400"/>
              <a:buFont typeface="Josefin Sans Light"/>
              <a:buChar char="●"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Hoeveel geld won/verloor je met dit spel?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400"/>
              <a:buFont typeface="Josefin Sans Light"/>
              <a:buChar char="●"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Gaandeweg het spel verloor je een stukje controle. 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Wat deed dit controleverlies met je? 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400"/>
              <a:buFont typeface="Josefin Sans Light"/>
              <a:buChar char="●"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Had je door het controleverlies, de neiging om minder in te zetten? 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400"/>
              <a:buFont typeface="Josefin Sans Light"/>
              <a:buChar char="●"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Hoe heb je dit spel ervaren?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64"/>
          <p:cNvSpPr txBox="1"/>
          <p:nvPr/>
        </p:nvSpPr>
        <p:spPr>
          <a:xfrm>
            <a:off x="915750" y="559625"/>
            <a:ext cx="10226100" cy="9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F3A104"/>
              </a:solidFill>
              <a:latin typeface="Josefin Sans SemiBold"/>
              <a:ea typeface="Josefin Sans SemiBold"/>
              <a:cs typeface="Josefin Sans SemiBold"/>
              <a:sym typeface="Josefin Sans SemiBold"/>
            </a:endParaRPr>
          </a:p>
        </p:txBody>
      </p:sp>
      <p:sp>
        <p:nvSpPr>
          <p:cNvPr id="384" name="Google Shape;384;p64"/>
          <p:cNvSpPr txBox="1"/>
          <p:nvPr/>
        </p:nvSpPr>
        <p:spPr>
          <a:xfrm>
            <a:off x="956450" y="1831525"/>
            <a:ext cx="8740500" cy="46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00" b="1">
                <a:solidFill>
                  <a:srgbClr val="F3A104"/>
                </a:solidFill>
                <a:latin typeface="Josefin Sans"/>
                <a:ea typeface="Josefin Sans"/>
                <a:cs typeface="Josefin Sans"/>
                <a:sym typeface="Josefin Sans"/>
              </a:rPr>
              <a:t>BOTTLE-FLIP</a:t>
            </a:r>
            <a:endParaRPr sz="5200" b="1">
              <a:solidFill>
                <a:srgbClr val="F3A104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pic>
        <p:nvPicPr>
          <p:cNvPr id="385" name="Google Shape;385;p64"/>
          <p:cNvPicPr preferRelativeResize="0"/>
          <p:nvPr/>
        </p:nvPicPr>
        <p:blipFill rotWithShape="1">
          <a:blip r:embed="rId5">
            <a:alphaModFix/>
          </a:blip>
          <a:srcRect b="5042"/>
          <a:stretch/>
        </p:blipFill>
        <p:spPr>
          <a:xfrm>
            <a:off x="5679625" y="3771025"/>
            <a:ext cx="3170375" cy="190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Bottle-flip">
            <a:hlinkClick r:id="" action="ppaction://media"/>
            <a:extLst>
              <a:ext uri="{FF2B5EF4-FFF2-40B4-BE49-F238E27FC236}">
                <a16:creationId xmlns:a16="http://schemas.microsoft.com/office/drawing/2014/main" id="{4F1AD2B8-3C80-0498-CDC7-C14FA3D7B3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76250" y="31594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65"/>
          <p:cNvSpPr txBox="1"/>
          <p:nvPr/>
        </p:nvSpPr>
        <p:spPr>
          <a:xfrm>
            <a:off x="915750" y="559625"/>
            <a:ext cx="10226100" cy="9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3A104"/>
                </a:solidFill>
                <a:latin typeface="Josefin Sans SemiBold"/>
                <a:ea typeface="Josefin Sans SemiBold"/>
                <a:cs typeface="Josefin Sans SemiBold"/>
                <a:sym typeface="Josefin Sans SemiBold"/>
              </a:rPr>
              <a:t>Bottle-flip</a:t>
            </a:r>
            <a:endParaRPr sz="4000">
              <a:solidFill>
                <a:srgbClr val="F3A104"/>
              </a:solidFill>
              <a:latin typeface="Josefin Sans SemiBold"/>
              <a:ea typeface="Josefin Sans SemiBold"/>
              <a:cs typeface="Josefin Sans SemiBold"/>
              <a:sym typeface="Josefin Sans SemiBold"/>
            </a:endParaRPr>
          </a:p>
        </p:txBody>
      </p:sp>
      <p:sp>
        <p:nvSpPr>
          <p:cNvPr id="391" name="Google Shape;391;p65"/>
          <p:cNvSpPr txBox="1"/>
          <p:nvPr/>
        </p:nvSpPr>
        <p:spPr>
          <a:xfrm>
            <a:off x="969050" y="1818900"/>
            <a:ext cx="8740500" cy="14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400"/>
              <a:buFont typeface="Josefin Sans Light"/>
              <a:buChar char="●"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Wie gaat deze uitdaging aan? 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400"/>
              <a:buFont typeface="Josefin Sans Light"/>
              <a:buChar char="●"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€2 per poging, €5 winst als het flesje goed landt! 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</p:txBody>
      </p:sp>
      <p:pic>
        <p:nvPicPr>
          <p:cNvPr id="392" name="Google Shape;392;p65" descr="water bottle flip challenge except with money" title="Water Bottle Flip Challenge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03300" y="3589375"/>
            <a:ext cx="4872000" cy="274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66"/>
          <p:cNvSpPr txBox="1"/>
          <p:nvPr/>
        </p:nvSpPr>
        <p:spPr>
          <a:xfrm>
            <a:off x="915750" y="559625"/>
            <a:ext cx="10226100" cy="9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3A104"/>
                </a:solidFill>
                <a:latin typeface="Josefin Sans SemiBold"/>
                <a:ea typeface="Josefin Sans SemiBold"/>
                <a:cs typeface="Josefin Sans SemiBold"/>
                <a:sym typeface="Josefin Sans SemiBold"/>
              </a:rPr>
              <a:t>Bottle-flip</a:t>
            </a:r>
            <a:endParaRPr sz="4000">
              <a:solidFill>
                <a:srgbClr val="F3A104"/>
              </a:solidFill>
              <a:latin typeface="Josefin Sans SemiBold"/>
              <a:ea typeface="Josefin Sans SemiBold"/>
              <a:cs typeface="Josefin Sans SemiBold"/>
              <a:sym typeface="Josefin Sans SemiBold"/>
            </a:endParaRPr>
          </a:p>
        </p:txBody>
      </p:sp>
      <p:sp>
        <p:nvSpPr>
          <p:cNvPr id="398" name="Google Shape;398;p66"/>
          <p:cNvSpPr txBox="1"/>
          <p:nvPr/>
        </p:nvSpPr>
        <p:spPr>
          <a:xfrm>
            <a:off x="969050" y="1818900"/>
            <a:ext cx="8740500" cy="14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400"/>
              <a:buFont typeface="Josefin Sans Light"/>
              <a:buChar char="●"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Valt iets wat je kan oefenen onder gokken? 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400"/>
              <a:buFont typeface="Josefin Sans Light"/>
              <a:buChar char="●"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In welke mate speelt fysica een rol in dit spel? </a:t>
            </a:r>
            <a:b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</a:b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In welke mate heb je dit zelf in de hand? 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</p:txBody>
      </p:sp>
      <p:pic>
        <p:nvPicPr>
          <p:cNvPr id="2" name="Discussievragen">
            <a:hlinkClick r:id="" action="ppaction://media"/>
            <a:extLst>
              <a:ext uri="{FF2B5EF4-FFF2-40B4-BE49-F238E27FC236}">
                <a16:creationId xmlns:a16="http://schemas.microsoft.com/office/drawing/2014/main" id="{A0FA1F1C-220D-CE66-C758-961D37DF89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35244" y="31594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67"/>
          <p:cNvSpPr txBox="1"/>
          <p:nvPr/>
        </p:nvSpPr>
        <p:spPr>
          <a:xfrm>
            <a:off x="915750" y="559625"/>
            <a:ext cx="10226100" cy="9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3A104"/>
                </a:solidFill>
                <a:latin typeface="Josefin Sans SemiBold"/>
                <a:ea typeface="Josefin Sans SemiBold"/>
                <a:cs typeface="Josefin Sans SemiBold"/>
                <a:sym typeface="Josefin Sans SemiBold"/>
              </a:rPr>
              <a:t>Bottle-flip</a:t>
            </a:r>
            <a:endParaRPr sz="4000">
              <a:solidFill>
                <a:srgbClr val="F3A104"/>
              </a:solidFill>
              <a:latin typeface="Josefin Sans SemiBold"/>
              <a:ea typeface="Josefin Sans SemiBold"/>
              <a:cs typeface="Josefin Sans SemiBold"/>
              <a:sym typeface="Josefin Sans SemiBold"/>
            </a:endParaRPr>
          </a:p>
        </p:txBody>
      </p:sp>
      <p:sp>
        <p:nvSpPr>
          <p:cNvPr id="404" name="Google Shape;404;p67"/>
          <p:cNvSpPr txBox="1"/>
          <p:nvPr/>
        </p:nvSpPr>
        <p:spPr>
          <a:xfrm>
            <a:off x="969050" y="1818900"/>
            <a:ext cx="8740500" cy="14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400"/>
              <a:buFont typeface="Josefin Sans Light"/>
              <a:buChar char="●"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De fysica speelt hier wel degelijk een rol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</p:txBody>
      </p:sp>
      <p:pic>
        <p:nvPicPr>
          <p:cNvPr id="405" name="Google Shape;405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8525" y="2571550"/>
            <a:ext cx="6194025" cy="386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68"/>
          <p:cNvSpPr txBox="1"/>
          <p:nvPr/>
        </p:nvSpPr>
        <p:spPr>
          <a:xfrm>
            <a:off x="915750" y="559625"/>
            <a:ext cx="10226100" cy="9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3A104"/>
                </a:solidFill>
                <a:latin typeface="Josefin Sans SemiBold"/>
                <a:ea typeface="Josefin Sans SemiBold"/>
                <a:cs typeface="Josefin Sans SemiBold"/>
                <a:sym typeface="Josefin Sans SemiBold"/>
              </a:rPr>
              <a:t>Kermisspelen </a:t>
            </a:r>
            <a:endParaRPr sz="4000">
              <a:solidFill>
                <a:srgbClr val="F3A104"/>
              </a:solidFill>
              <a:latin typeface="Josefin Sans SemiBold"/>
              <a:ea typeface="Josefin Sans SemiBold"/>
              <a:cs typeface="Josefin Sans SemiBold"/>
              <a:sym typeface="Josefin Sans SemiBold"/>
            </a:endParaRPr>
          </a:p>
        </p:txBody>
      </p:sp>
      <p:sp>
        <p:nvSpPr>
          <p:cNvPr id="411" name="Google Shape;411;p68"/>
          <p:cNvSpPr txBox="1"/>
          <p:nvPr/>
        </p:nvSpPr>
        <p:spPr>
          <a:xfrm>
            <a:off x="969050" y="1818900"/>
            <a:ext cx="8740500" cy="14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400"/>
              <a:buFont typeface="Josefin Sans Light"/>
              <a:buChar char="●"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Wie springt al eens binnen in een lunapark?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400"/>
              <a:buFont typeface="Josefin Sans Light"/>
              <a:buChar char="●"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Welke ervaringen heb je daar mee? 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</p:txBody>
      </p:sp>
      <p:pic>
        <p:nvPicPr>
          <p:cNvPr id="412" name="Google Shape;412;p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96988" y="3426950"/>
            <a:ext cx="5284637" cy="329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Kermisspelen">
            <a:hlinkClick r:id="" action="ppaction://media"/>
            <a:extLst>
              <a:ext uri="{FF2B5EF4-FFF2-40B4-BE49-F238E27FC236}">
                <a16:creationId xmlns:a16="http://schemas.microsoft.com/office/drawing/2014/main" id="{15AE69D4-D90C-7FED-87DE-102A66C61C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76250" y="31594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69"/>
          <p:cNvSpPr txBox="1"/>
          <p:nvPr/>
        </p:nvSpPr>
        <p:spPr>
          <a:xfrm>
            <a:off x="915750" y="559625"/>
            <a:ext cx="10226100" cy="9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F3A104"/>
              </a:solidFill>
              <a:latin typeface="Josefin Sans SemiBold"/>
              <a:ea typeface="Josefin Sans SemiBold"/>
              <a:cs typeface="Josefin Sans SemiBold"/>
              <a:sym typeface="Josefin Sans SemiBold"/>
            </a:endParaRPr>
          </a:p>
        </p:txBody>
      </p:sp>
      <p:sp>
        <p:nvSpPr>
          <p:cNvPr id="418" name="Google Shape;418;p69"/>
          <p:cNvSpPr txBox="1"/>
          <p:nvPr/>
        </p:nvSpPr>
        <p:spPr>
          <a:xfrm>
            <a:off x="2393925" y="1831525"/>
            <a:ext cx="7302900" cy="46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4974"/>
                </a:solidFill>
                <a:latin typeface="Josefin Sans"/>
                <a:ea typeface="Josefin Sans"/>
                <a:cs typeface="Josefin Sans"/>
                <a:sym typeface="Josefin Sans"/>
              </a:rPr>
              <a:t>WIST JE DAT?</a:t>
            </a:r>
            <a:endParaRPr sz="2400" b="1">
              <a:solidFill>
                <a:srgbClr val="004974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100"/>
              <a:buFont typeface="Josefin Sans Light"/>
              <a:buChar char="●"/>
            </a:pPr>
            <a:r>
              <a:rPr lang="en-US" sz="21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Een </a:t>
            </a:r>
            <a:r>
              <a:rPr lang="en-US" sz="2100" b="1">
                <a:solidFill>
                  <a:srgbClr val="004974"/>
                </a:solidFill>
                <a:latin typeface="Josefin Sans"/>
                <a:ea typeface="Josefin Sans"/>
                <a:cs typeface="Josefin Sans"/>
                <a:sym typeface="Josefin Sans"/>
              </a:rPr>
              <a:t>activiteit op de kermis</a:t>
            </a:r>
            <a:r>
              <a:rPr lang="en-US" sz="21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 valt NIET onder de kansspelwet en is dus wettelijk gezien </a:t>
            </a:r>
            <a:r>
              <a:rPr lang="en-US" sz="2100" b="1">
                <a:solidFill>
                  <a:srgbClr val="004974"/>
                </a:solidFill>
                <a:latin typeface="Josefin Sans"/>
                <a:ea typeface="Josefin Sans"/>
                <a:cs typeface="Josefin Sans"/>
                <a:sym typeface="Josefin Sans"/>
              </a:rPr>
              <a:t>geen gokken</a:t>
            </a:r>
            <a:r>
              <a:rPr lang="en-US" sz="21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:</a:t>
            </a:r>
            <a:r>
              <a:rPr lang="en-US" sz="2100" b="1">
                <a:solidFill>
                  <a:srgbClr val="004974"/>
                </a:solidFill>
                <a:latin typeface="Josefin Sans"/>
                <a:ea typeface="Josefin Sans"/>
                <a:cs typeface="Josefin Sans"/>
                <a:sym typeface="Josefin Sans"/>
              </a:rPr>
              <a:t> </a:t>
            </a:r>
            <a:r>
              <a:rPr lang="en-US" sz="21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 </a:t>
            </a:r>
            <a:endParaRPr sz="21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1700"/>
              <a:buFont typeface="Josefin Sans Light"/>
              <a:buChar char="○"/>
            </a:pPr>
            <a:r>
              <a:rPr lang="en-US" sz="17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de kermis is geen vaste standplek/gebouw</a:t>
            </a:r>
            <a:endParaRPr sz="17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1700"/>
              <a:buFont typeface="Josefin Sans Light"/>
              <a:buChar char="○"/>
            </a:pPr>
            <a:r>
              <a:rPr lang="en-US" sz="17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je wint geen geld maar een materiële beloning (knuffelberen, speelgoed, keukenapparaten, voeding, ...) </a:t>
            </a:r>
            <a:endParaRPr sz="21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100"/>
              <a:buFont typeface="Josefin Sans Light"/>
              <a:buChar char="●"/>
            </a:pPr>
            <a:r>
              <a:rPr lang="en-US" sz="21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MAAR kermisspelen hebben veel kenmerken van gokken en je kan er ook verbazend </a:t>
            </a:r>
            <a:r>
              <a:rPr lang="en-US" sz="2100" b="1">
                <a:solidFill>
                  <a:srgbClr val="004974"/>
                </a:solidFill>
                <a:latin typeface="Josefin Sans"/>
                <a:ea typeface="Josefin Sans"/>
                <a:cs typeface="Josefin Sans"/>
                <a:sym typeface="Josefin Sans"/>
              </a:rPr>
              <a:t>veel geld mee verliezen…</a:t>
            </a:r>
            <a:endParaRPr sz="2100" b="1">
              <a:solidFill>
                <a:srgbClr val="004974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 txBox="1"/>
          <p:nvPr/>
        </p:nvSpPr>
        <p:spPr>
          <a:xfrm>
            <a:off x="915750" y="559625"/>
            <a:ext cx="10226100" cy="9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F3A104"/>
              </a:solidFill>
              <a:latin typeface="Josefin Sans SemiBold"/>
              <a:ea typeface="Josefin Sans SemiBold"/>
              <a:cs typeface="Josefin Sans SemiBold"/>
              <a:sym typeface="Josefin Sans SemiBold"/>
            </a:endParaRPr>
          </a:p>
        </p:txBody>
      </p:sp>
      <p:sp>
        <p:nvSpPr>
          <p:cNvPr id="64" name="Google Shape;64;p16"/>
          <p:cNvSpPr txBox="1"/>
          <p:nvPr/>
        </p:nvSpPr>
        <p:spPr>
          <a:xfrm>
            <a:off x="956450" y="1831525"/>
            <a:ext cx="8740500" cy="46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00" b="1">
                <a:solidFill>
                  <a:srgbClr val="F3A104"/>
                </a:solidFill>
                <a:latin typeface="Josefin Sans"/>
                <a:ea typeface="Josefin Sans"/>
                <a:cs typeface="Josefin Sans"/>
                <a:sym typeface="Josefin Sans"/>
              </a:rPr>
              <a:t>     QUIZ</a:t>
            </a:r>
            <a:endParaRPr sz="5200" b="1">
              <a:solidFill>
                <a:srgbClr val="F3A104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pic>
        <p:nvPicPr>
          <p:cNvPr id="65" name="Google Shape;65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40376" y="3810950"/>
            <a:ext cx="2991900" cy="190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Quiz">
            <a:hlinkClick r:id="" action="ppaction://media"/>
            <a:extLst>
              <a:ext uri="{FF2B5EF4-FFF2-40B4-BE49-F238E27FC236}">
                <a16:creationId xmlns:a16="http://schemas.microsoft.com/office/drawing/2014/main" id="{F781B8A7-2019-FF9C-65D3-7A8D56360A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76250" y="31594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3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70"/>
          <p:cNvSpPr txBox="1"/>
          <p:nvPr/>
        </p:nvSpPr>
        <p:spPr>
          <a:xfrm>
            <a:off x="915750" y="559625"/>
            <a:ext cx="10226100" cy="9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F3A104"/>
              </a:solidFill>
              <a:latin typeface="Josefin Sans SemiBold"/>
              <a:ea typeface="Josefin Sans SemiBold"/>
              <a:cs typeface="Josefin Sans SemiBold"/>
              <a:sym typeface="Josefin Sans SemiBold"/>
            </a:endParaRPr>
          </a:p>
        </p:txBody>
      </p:sp>
      <p:sp>
        <p:nvSpPr>
          <p:cNvPr id="424" name="Google Shape;424;p70"/>
          <p:cNvSpPr txBox="1"/>
          <p:nvPr/>
        </p:nvSpPr>
        <p:spPr>
          <a:xfrm>
            <a:off x="956450" y="1831525"/>
            <a:ext cx="8740500" cy="46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00" b="1">
                <a:solidFill>
                  <a:srgbClr val="F3A104"/>
                </a:solidFill>
                <a:latin typeface="Josefin Sans"/>
                <a:ea typeface="Josefin Sans"/>
                <a:cs typeface="Josefin Sans"/>
                <a:sym typeface="Josefin Sans"/>
              </a:rPr>
              <a:t>BLACKJACK</a:t>
            </a:r>
            <a:endParaRPr sz="5200" b="1">
              <a:solidFill>
                <a:srgbClr val="F3A104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pic>
        <p:nvPicPr>
          <p:cNvPr id="425" name="Google Shape;425;p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39950" y="3774475"/>
            <a:ext cx="3254701" cy="197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Blackjack">
            <a:hlinkClick r:id="" action="ppaction://media"/>
            <a:extLst>
              <a:ext uri="{FF2B5EF4-FFF2-40B4-BE49-F238E27FC236}">
                <a16:creationId xmlns:a16="http://schemas.microsoft.com/office/drawing/2014/main" id="{FE48FAC1-6D23-85DF-8343-7284734D49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76250" y="31594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71"/>
          <p:cNvSpPr txBox="1"/>
          <p:nvPr/>
        </p:nvSpPr>
        <p:spPr>
          <a:xfrm>
            <a:off x="915750" y="559625"/>
            <a:ext cx="10226100" cy="9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3A104"/>
                </a:solidFill>
                <a:latin typeface="Josefin Sans SemiBold"/>
                <a:ea typeface="Josefin Sans SemiBold"/>
                <a:cs typeface="Josefin Sans SemiBold"/>
                <a:sym typeface="Josefin Sans SemiBold"/>
              </a:rPr>
              <a:t>Opzet van het spel</a:t>
            </a:r>
            <a:endParaRPr sz="4000">
              <a:solidFill>
                <a:srgbClr val="F3A104"/>
              </a:solidFill>
              <a:latin typeface="Josefin Sans SemiBold"/>
              <a:ea typeface="Josefin Sans SemiBold"/>
              <a:cs typeface="Josefin Sans SemiBold"/>
              <a:sym typeface="Josefin Sans SemiBold"/>
            </a:endParaRPr>
          </a:p>
        </p:txBody>
      </p:sp>
      <p:sp>
        <p:nvSpPr>
          <p:cNvPr id="431" name="Google Shape;431;p71"/>
          <p:cNvSpPr txBox="1"/>
          <p:nvPr/>
        </p:nvSpPr>
        <p:spPr>
          <a:xfrm>
            <a:off x="979500" y="1640950"/>
            <a:ext cx="8740500" cy="14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400"/>
              <a:buFont typeface="Josefin Sans Light"/>
              <a:buChar char="●"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Het doel is om 21 punten te halen of er zo dicht mogelijk bij te komen. 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400"/>
              <a:buFont typeface="Josefin Sans Light"/>
              <a:buChar char="●"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Heb je meer dan 21 punten? Dan ben je verbrand. 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400"/>
              <a:buFont typeface="Josefin Sans Light"/>
              <a:buChar char="●"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Vaste inzet van het spel = €12 </a:t>
            </a:r>
            <a:b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</a:b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(‘uitgave’ → categorie ‘vrije tijd’) 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400"/>
              <a:buFont typeface="Josefin Sans Light"/>
              <a:buChar char="●"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De winnaar wint het totale ingezette bedrag </a:t>
            </a:r>
            <a:b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</a:b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(aantal spelers x 12) 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</p:txBody>
      </p:sp>
      <p:pic>
        <p:nvPicPr>
          <p:cNvPr id="2" name="Opzet Blackjack">
            <a:hlinkClick r:id="" action="ppaction://media"/>
            <a:extLst>
              <a:ext uri="{FF2B5EF4-FFF2-40B4-BE49-F238E27FC236}">
                <a16:creationId xmlns:a16="http://schemas.microsoft.com/office/drawing/2014/main" id="{50D8F2D2-4CC9-2032-6AC8-6040EB3673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66418" y="31594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72"/>
          <p:cNvSpPr txBox="1"/>
          <p:nvPr/>
        </p:nvSpPr>
        <p:spPr>
          <a:xfrm>
            <a:off x="915750" y="559625"/>
            <a:ext cx="10226100" cy="9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3A104"/>
                </a:solidFill>
                <a:latin typeface="Josefin Sans SemiBold"/>
                <a:ea typeface="Josefin Sans SemiBold"/>
                <a:cs typeface="Josefin Sans SemiBold"/>
                <a:sym typeface="Josefin Sans SemiBold"/>
              </a:rPr>
              <a:t>Opzet van het spel</a:t>
            </a:r>
            <a:endParaRPr sz="4000">
              <a:solidFill>
                <a:srgbClr val="F3A104"/>
              </a:solidFill>
              <a:latin typeface="Josefin Sans SemiBold"/>
              <a:ea typeface="Josefin Sans SemiBold"/>
              <a:cs typeface="Josefin Sans SemiBold"/>
              <a:sym typeface="Josefin Sans SemiBold"/>
            </a:endParaRPr>
          </a:p>
        </p:txBody>
      </p:sp>
      <p:sp>
        <p:nvSpPr>
          <p:cNvPr id="437" name="Google Shape;437;p72"/>
          <p:cNvSpPr txBox="1"/>
          <p:nvPr/>
        </p:nvSpPr>
        <p:spPr>
          <a:xfrm>
            <a:off x="979500" y="1640950"/>
            <a:ext cx="9483900" cy="14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400"/>
              <a:buFont typeface="Josefin Sans Light"/>
              <a:buChar char="●"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Elke speler krijgt 2 kaarten. Toon deze aan niemand. </a:t>
            </a:r>
            <a:b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</a:b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400"/>
              <a:buFont typeface="Josefin Sans Light"/>
              <a:buChar char="●"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Bereken de som van je kaarten en beslis of je een kaart wil bijnemen of wil stoppen. </a:t>
            </a:r>
            <a:b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</a:b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400"/>
              <a:buFont typeface="Josefin Sans Light"/>
              <a:buChar char="●"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Verdeling kaarten: 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400"/>
              <a:buFont typeface="Josefin Sans Light"/>
              <a:buChar char="○"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Aas of 1 → De deelnemer kiest zelf of het telt voor 1 of 11 punten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400"/>
              <a:buFont typeface="Josefin Sans Light"/>
              <a:buChar char="○"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Kaarten 2 - 10 → Het cijfer op de kaart is het aantal punten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400"/>
              <a:buFont typeface="Josefin Sans Light"/>
              <a:buChar char="○"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Heer (K), Vrouw (Q), Boer (J) → 10 punten waard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73"/>
          <p:cNvSpPr txBox="1"/>
          <p:nvPr/>
        </p:nvSpPr>
        <p:spPr>
          <a:xfrm>
            <a:off x="915750" y="559625"/>
            <a:ext cx="10226100" cy="9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3A104"/>
                </a:solidFill>
                <a:latin typeface="Josefin Sans SemiBold"/>
                <a:ea typeface="Josefin Sans SemiBold"/>
                <a:cs typeface="Josefin Sans SemiBold"/>
                <a:sym typeface="Josefin Sans SemiBold"/>
              </a:rPr>
              <a:t>Blackjack - Resultaat</a:t>
            </a:r>
            <a:endParaRPr sz="4000">
              <a:solidFill>
                <a:srgbClr val="F3A104"/>
              </a:solidFill>
              <a:latin typeface="Josefin Sans SemiBold"/>
              <a:ea typeface="Josefin Sans SemiBold"/>
              <a:cs typeface="Josefin Sans SemiBold"/>
              <a:sym typeface="Josefin Sans SemiBold"/>
            </a:endParaRPr>
          </a:p>
        </p:txBody>
      </p:sp>
      <p:sp>
        <p:nvSpPr>
          <p:cNvPr id="443" name="Google Shape;443;p73"/>
          <p:cNvSpPr txBox="1"/>
          <p:nvPr/>
        </p:nvSpPr>
        <p:spPr>
          <a:xfrm>
            <a:off x="979500" y="1640950"/>
            <a:ext cx="9483900" cy="14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400"/>
              <a:buFont typeface="Josefin Sans Light"/>
              <a:buChar char="●"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Zijn alle deelnemers klaar? Dan overloop je de scores. 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400"/>
              <a:buFont typeface="Josefin Sans Light"/>
              <a:buChar char="●"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Zijn er meerdere winnaars met dezelfde score? </a:t>
            </a:r>
            <a:b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</a:b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Elke winnaar krijgt nog 1 kaart. Degene met de hoogste score wint. 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74"/>
          <p:cNvSpPr txBox="1"/>
          <p:nvPr/>
        </p:nvSpPr>
        <p:spPr>
          <a:xfrm>
            <a:off x="915750" y="559625"/>
            <a:ext cx="10226100" cy="9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3A104"/>
                </a:solidFill>
                <a:latin typeface="Josefin Sans SemiBold"/>
                <a:ea typeface="Josefin Sans SemiBold"/>
                <a:cs typeface="Josefin Sans SemiBold"/>
                <a:sym typeface="Josefin Sans SemiBold"/>
              </a:rPr>
              <a:t>Blackjack - Nabespreking </a:t>
            </a:r>
            <a:endParaRPr sz="4000">
              <a:solidFill>
                <a:srgbClr val="F3A104"/>
              </a:solidFill>
              <a:latin typeface="Josefin Sans SemiBold"/>
              <a:ea typeface="Josefin Sans SemiBold"/>
              <a:cs typeface="Josefin Sans SemiBold"/>
              <a:sym typeface="Josefin Sans SemiBold"/>
            </a:endParaRPr>
          </a:p>
        </p:txBody>
      </p:sp>
      <p:sp>
        <p:nvSpPr>
          <p:cNvPr id="449" name="Google Shape;449;p74"/>
          <p:cNvSpPr txBox="1"/>
          <p:nvPr/>
        </p:nvSpPr>
        <p:spPr>
          <a:xfrm>
            <a:off x="969050" y="1818900"/>
            <a:ext cx="8740500" cy="14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400"/>
              <a:buFont typeface="Josefin Sans Light"/>
              <a:buChar char="●"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De winnaar mag de winst ingeven op de WAKOSTA?!-app</a:t>
            </a:r>
            <a:b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</a:b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(‘inkomst’ → categorie ‘vrije tijd’) </a:t>
            </a:r>
            <a:b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</a:b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400"/>
              <a:buFont typeface="Josefin Sans Light"/>
              <a:buChar char="●"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Hoe heb je het spel ervaren? 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400"/>
              <a:buFont typeface="Josefin Sans Light"/>
              <a:buChar char="●"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Was het moeilijk om op het cruciale moment te stoppen?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75"/>
          <p:cNvSpPr txBox="1"/>
          <p:nvPr/>
        </p:nvSpPr>
        <p:spPr>
          <a:xfrm>
            <a:off x="915750" y="559625"/>
            <a:ext cx="10226100" cy="9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F3A104"/>
              </a:solidFill>
              <a:latin typeface="Josefin Sans SemiBold"/>
              <a:ea typeface="Josefin Sans SemiBold"/>
              <a:cs typeface="Josefin Sans SemiBold"/>
              <a:sym typeface="Josefin Sans SemiBold"/>
            </a:endParaRPr>
          </a:p>
        </p:txBody>
      </p:sp>
      <p:sp>
        <p:nvSpPr>
          <p:cNvPr id="455" name="Google Shape;455;p75"/>
          <p:cNvSpPr txBox="1"/>
          <p:nvPr/>
        </p:nvSpPr>
        <p:spPr>
          <a:xfrm>
            <a:off x="1050825" y="1485425"/>
            <a:ext cx="8740500" cy="46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00" b="1">
                <a:solidFill>
                  <a:srgbClr val="F3A104"/>
                </a:solidFill>
                <a:latin typeface="Josefin Sans"/>
                <a:ea typeface="Josefin Sans"/>
                <a:cs typeface="Josefin Sans"/>
                <a:sym typeface="Josefin Sans"/>
              </a:rPr>
              <a:t>ALGEMENE</a:t>
            </a:r>
            <a:br>
              <a:rPr lang="en-US" sz="5200" b="1">
                <a:solidFill>
                  <a:srgbClr val="F3A104"/>
                </a:solidFill>
                <a:latin typeface="Josefin Sans"/>
                <a:ea typeface="Josefin Sans"/>
                <a:cs typeface="Josefin Sans"/>
                <a:sym typeface="Josefin Sans"/>
              </a:rPr>
            </a:br>
            <a:r>
              <a:rPr lang="en-US" sz="5200" b="1">
                <a:solidFill>
                  <a:srgbClr val="F3A104"/>
                </a:solidFill>
                <a:latin typeface="Josefin Sans"/>
                <a:ea typeface="Josefin Sans"/>
                <a:cs typeface="Josefin Sans"/>
                <a:sym typeface="Josefin Sans"/>
              </a:rPr>
              <a:t>NABESPREKING </a:t>
            </a:r>
            <a:endParaRPr sz="5200" b="1">
              <a:solidFill>
                <a:srgbClr val="F3A104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pic>
        <p:nvPicPr>
          <p:cNvPr id="2" name="Reflectiemoment">
            <a:hlinkClick r:id="" action="ppaction://media"/>
            <a:extLst>
              <a:ext uri="{FF2B5EF4-FFF2-40B4-BE49-F238E27FC236}">
                <a16:creationId xmlns:a16="http://schemas.microsoft.com/office/drawing/2014/main" id="{97C9875D-3DC9-3D89-1D17-70F41DAAAD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250" y="31594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76"/>
          <p:cNvSpPr txBox="1"/>
          <p:nvPr/>
        </p:nvSpPr>
        <p:spPr>
          <a:xfrm>
            <a:off x="915750" y="559625"/>
            <a:ext cx="10226100" cy="9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3A104"/>
                </a:solidFill>
                <a:latin typeface="Josefin Sans SemiBold"/>
                <a:ea typeface="Josefin Sans SemiBold"/>
                <a:cs typeface="Josefin Sans SemiBold"/>
                <a:sym typeface="Josefin Sans SemiBold"/>
              </a:rPr>
              <a:t>Tot slot </a:t>
            </a:r>
            <a:endParaRPr sz="4000">
              <a:solidFill>
                <a:srgbClr val="F3A104"/>
              </a:solidFill>
              <a:latin typeface="Josefin Sans SemiBold"/>
              <a:ea typeface="Josefin Sans SemiBold"/>
              <a:cs typeface="Josefin Sans SemiBold"/>
              <a:sym typeface="Josefin Sans SemiBold"/>
            </a:endParaRPr>
          </a:p>
        </p:txBody>
      </p:sp>
      <p:sp>
        <p:nvSpPr>
          <p:cNvPr id="461" name="Google Shape;461;p76"/>
          <p:cNvSpPr txBox="1"/>
          <p:nvPr/>
        </p:nvSpPr>
        <p:spPr>
          <a:xfrm>
            <a:off x="969050" y="1818900"/>
            <a:ext cx="8740500" cy="14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400"/>
              <a:buFont typeface="Josefin Sans Light"/>
              <a:buChar char="●"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Hoeveel budget heb je over van de €100? 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400"/>
              <a:buFont typeface="Josefin Sans Light"/>
              <a:buChar char="●"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Hoeveel geld won en verloor je in totaal? 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1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Bij gokken is de kans groot dat je meer geld kwijt bent, </a:t>
            </a:r>
            <a:endParaRPr sz="2400" i="1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1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dan dat je er effectief iets aan over houdt…</a:t>
            </a:r>
            <a:endParaRPr sz="2400" i="1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400"/>
              <a:buFont typeface="Josefin Sans Light"/>
              <a:buChar char="●"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Wat zal je onthouden? Wat wist je nog niet? 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400"/>
              <a:buFont typeface="Josefin Sans Light"/>
              <a:buChar char="●"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Welke tip zal je zeker doorvertellen? 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77"/>
          <p:cNvSpPr txBox="1"/>
          <p:nvPr/>
        </p:nvSpPr>
        <p:spPr>
          <a:xfrm>
            <a:off x="915750" y="559625"/>
            <a:ext cx="10226100" cy="9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3A104"/>
                </a:solidFill>
                <a:latin typeface="Josefin Sans SemiBold"/>
                <a:ea typeface="Josefin Sans SemiBold"/>
                <a:cs typeface="Josefin Sans SemiBold"/>
                <a:sym typeface="Josefin Sans SemiBold"/>
              </a:rPr>
              <a:t>Hulp bij gokken</a:t>
            </a:r>
            <a:endParaRPr sz="4000">
              <a:solidFill>
                <a:srgbClr val="F3A104"/>
              </a:solidFill>
              <a:latin typeface="Josefin Sans SemiBold"/>
              <a:ea typeface="Josefin Sans SemiBold"/>
              <a:cs typeface="Josefin Sans SemiBold"/>
              <a:sym typeface="Josefin Sans SemiBold"/>
            </a:endParaRPr>
          </a:p>
        </p:txBody>
      </p:sp>
      <p:sp>
        <p:nvSpPr>
          <p:cNvPr id="467" name="Google Shape;467;p77"/>
          <p:cNvSpPr txBox="1"/>
          <p:nvPr/>
        </p:nvSpPr>
        <p:spPr>
          <a:xfrm>
            <a:off x="969050" y="1818900"/>
            <a:ext cx="8740500" cy="14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400"/>
              <a:buFont typeface="Josefin Sans Light"/>
              <a:buChar char="●"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Doe de zelftest via </a:t>
            </a:r>
            <a:r>
              <a:rPr lang="en-US" sz="2400" u="sng">
                <a:solidFill>
                  <a:schemeClr val="hlink"/>
                </a:solidFill>
                <a:latin typeface="Josefin Sans Light"/>
                <a:ea typeface="Josefin Sans Light"/>
                <a:cs typeface="Josefin Sans Light"/>
                <a:sym typeface="Josefin Sans Light"/>
                <a:hlinkClick r:id="rId5"/>
              </a:rPr>
              <a:t>https://gokhulp.be/gokken-zelftest</a:t>
            </a: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 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400"/>
              <a:buFont typeface="Josefin Sans Light"/>
              <a:buChar char="●"/>
            </a:pPr>
            <a:r>
              <a:rPr lang="en-US" sz="2400" u="sng">
                <a:solidFill>
                  <a:schemeClr val="hlink"/>
                </a:solidFill>
                <a:latin typeface="Josefin Sans Light"/>
                <a:ea typeface="Josefin Sans Light"/>
                <a:cs typeface="Josefin Sans Light"/>
                <a:sym typeface="Josefin Sans Light"/>
                <a:hlinkClick r:id="rId6"/>
              </a:rPr>
              <a:t>www.gokhulp.be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400"/>
              <a:buFont typeface="Josefin Sans Light"/>
              <a:buChar char="●"/>
            </a:pPr>
            <a:r>
              <a:rPr lang="en-US" sz="2400" u="sng">
                <a:solidFill>
                  <a:schemeClr val="hlink"/>
                </a:solidFill>
                <a:latin typeface="Josefin Sans Light"/>
                <a:ea typeface="Josefin Sans Light"/>
                <a:cs typeface="Josefin Sans Light"/>
                <a:sym typeface="Josefin Sans Light"/>
                <a:hlinkClick r:id="rId7"/>
              </a:rPr>
              <a:t>www.gamingcommission.be</a:t>
            </a: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 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400"/>
              <a:buFont typeface="Josefin Sans Light"/>
              <a:buChar char="●"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Ga langs bij het CAW (</a:t>
            </a:r>
            <a:r>
              <a:rPr lang="en-US" sz="2400" u="sng">
                <a:solidFill>
                  <a:schemeClr val="hlink"/>
                </a:solidFill>
                <a:latin typeface="Josefin Sans Light"/>
                <a:ea typeface="Josefin Sans Light"/>
                <a:cs typeface="Josefin Sans Light"/>
                <a:sym typeface="Josefin Sans Light"/>
                <a:hlinkClick r:id="rId8"/>
              </a:rPr>
              <a:t>www.caw.be</a:t>
            </a: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) of OCMW/Sociaal Huis in je buurt, zij helpen je verder! 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</p:txBody>
      </p:sp>
      <p:pic>
        <p:nvPicPr>
          <p:cNvPr id="2" name="Hulp bij gokken">
            <a:hlinkClick r:id="" action="ppaction://media"/>
            <a:extLst>
              <a:ext uri="{FF2B5EF4-FFF2-40B4-BE49-F238E27FC236}">
                <a16:creationId xmlns:a16="http://schemas.microsoft.com/office/drawing/2014/main" id="{5A8F63F0-BB17-E1F8-CF1A-228B7B05E7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76250" y="31594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78"/>
          <p:cNvSpPr txBox="1"/>
          <p:nvPr/>
        </p:nvSpPr>
        <p:spPr>
          <a:xfrm>
            <a:off x="915750" y="559625"/>
            <a:ext cx="10226100" cy="9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3A104"/>
                </a:solidFill>
                <a:latin typeface="Josefin Sans SemiBold"/>
                <a:ea typeface="Josefin Sans SemiBold"/>
                <a:cs typeface="Josefin Sans SemiBold"/>
                <a:sym typeface="Josefin Sans SemiBold"/>
              </a:rPr>
              <a:t>Casino, DAKOSTWA!</a:t>
            </a:r>
            <a:endParaRPr sz="4000">
              <a:solidFill>
                <a:srgbClr val="F3A104"/>
              </a:solidFill>
              <a:latin typeface="Josefin Sans SemiBold"/>
              <a:ea typeface="Josefin Sans SemiBold"/>
              <a:cs typeface="Josefin Sans SemiBold"/>
              <a:sym typeface="Josefin Sans SemiBold"/>
            </a:endParaRPr>
          </a:p>
        </p:txBody>
      </p:sp>
      <p:sp>
        <p:nvSpPr>
          <p:cNvPr id="473" name="Google Shape;473;p78"/>
          <p:cNvSpPr txBox="1"/>
          <p:nvPr/>
        </p:nvSpPr>
        <p:spPr>
          <a:xfrm>
            <a:off x="1093425" y="3425375"/>
            <a:ext cx="8740500" cy="8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Neem contact op met ons via biz@welzijn13.be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</p:txBody>
      </p:sp>
      <p:sp>
        <p:nvSpPr>
          <p:cNvPr id="474" name="Google Shape;474;p78"/>
          <p:cNvSpPr txBox="1"/>
          <p:nvPr/>
        </p:nvSpPr>
        <p:spPr>
          <a:xfrm>
            <a:off x="1093425" y="2908100"/>
            <a:ext cx="8740500" cy="9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4974"/>
                </a:solidFill>
                <a:latin typeface="Josefin Sans"/>
                <a:ea typeface="Josefin Sans"/>
                <a:cs typeface="Josefin Sans"/>
                <a:sym typeface="Josefin Sans"/>
              </a:rPr>
              <a:t>Heb je nog vragen of opmerkingen over ons lespakket? 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7"/>
          <p:cNvSpPr txBox="1"/>
          <p:nvPr/>
        </p:nvSpPr>
        <p:spPr>
          <a:xfrm>
            <a:off x="915750" y="559625"/>
            <a:ext cx="10226100" cy="9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3A104"/>
                </a:solidFill>
                <a:latin typeface="Josefin Sans SemiBold"/>
                <a:ea typeface="Josefin Sans SemiBold"/>
                <a:cs typeface="Josefin Sans SemiBold"/>
                <a:sym typeface="Josefin Sans SemiBold"/>
              </a:rPr>
              <a:t>Jokermunt</a:t>
            </a:r>
            <a:endParaRPr sz="4000">
              <a:solidFill>
                <a:srgbClr val="F3A104"/>
              </a:solidFill>
              <a:latin typeface="Josefin Sans SemiBold"/>
              <a:ea typeface="Josefin Sans SemiBold"/>
              <a:cs typeface="Josefin Sans SemiBold"/>
              <a:sym typeface="Josefin Sans SemiBold"/>
            </a:endParaRPr>
          </a:p>
        </p:txBody>
      </p:sp>
      <p:pic>
        <p:nvPicPr>
          <p:cNvPr id="72" name="Google Shape;72;p17"/>
          <p:cNvPicPr preferRelativeResize="0"/>
          <p:nvPr/>
        </p:nvPicPr>
        <p:blipFill rotWithShape="1">
          <a:blip r:embed="rId3">
            <a:alphaModFix/>
          </a:blip>
          <a:srcRect l="66330" t="2649" r="3055" b="-2649"/>
          <a:stretch/>
        </p:blipFill>
        <p:spPr>
          <a:xfrm>
            <a:off x="3883760" y="2900516"/>
            <a:ext cx="2885880" cy="2929609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7"/>
          <p:cNvSpPr txBox="1"/>
          <p:nvPr/>
        </p:nvSpPr>
        <p:spPr>
          <a:xfrm>
            <a:off x="956450" y="1601250"/>
            <a:ext cx="8740500" cy="9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4974"/>
              </a:buClr>
              <a:buSzPts val="2400"/>
              <a:buFont typeface="Josefin Sans Light"/>
              <a:buChar char="●"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Wil je een onbekend voordeel tijdens de komende opdrachten?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Zorg dan dat je bij de ‘top 3 of ‘‘top 6’ van de quiz behoort!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</p:txBody>
      </p:sp>
      <p:sp>
        <p:nvSpPr>
          <p:cNvPr id="73" name="Google Shape;73;p17"/>
          <p:cNvSpPr txBox="1"/>
          <p:nvPr/>
        </p:nvSpPr>
        <p:spPr>
          <a:xfrm>
            <a:off x="956450" y="5740691"/>
            <a:ext cx="8740500" cy="9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004974"/>
                </a:solidFill>
                <a:latin typeface="Josefin Sans"/>
                <a:ea typeface="Josefin Sans"/>
                <a:cs typeface="Josefin Sans"/>
                <a:sym typeface="Josefin Sans"/>
              </a:rPr>
              <a:t>“</a:t>
            </a:r>
            <a:r>
              <a:rPr lang="en-US" sz="2400" b="1" dirty="0" err="1">
                <a:solidFill>
                  <a:srgbClr val="004974"/>
                </a:solidFill>
                <a:latin typeface="Josefin Sans"/>
                <a:ea typeface="Josefin Sans"/>
                <a:cs typeface="Josefin Sans"/>
                <a:sym typeface="Josefin Sans"/>
              </a:rPr>
              <a:t>Waaauw</a:t>
            </a:r>
            <a:r>
              <a:rPr lang="en-US" sz="2400" b="1" dirty="0">
                <a:solidFill>
                  <a:srgbClr val="004974"/>
                </a:solidFill>
                <a:latin typeface="Josefin Sans"/>
                <a:ea typeface="Josefin Sans"/>
                <a:cs typeface="Josefin Sans"/>
                <a:sym typeface="Josefin Sans"/>
              </a:rPr>
              <a:t>, </a:t>
            </a:r>
            <a:r>
              <a:rPr lang="en-US" sz="2400" b="1" dirty="0" err="1">
                <a:solidFill>
                  <a:srgbClr val="004974"/>
                </a:solidFill>
                <a:latin typeface="Josefin Sans"/>
                <a:ea typeface="Josefin Sans"/>
                <a:cs typeface="Josefin Sans"/>
                <a:sym typeface="Josefin Sans"/>
              </a:rPr>
              <a:t>een</a:t>
            </a:r>
            <a:r>
              <a:rPr lang="en-US" sz="2400" b="1" dirty="0">
                <a:solidFill>
                  <a:srgbClr val="004974"/>
                </a:solidFill>
                <a:latin typeface="Josefin Sans"/>
                <a:ea typeface="Josefin Sans"/>
                <a:cs typeface="Josefin Sans"/>
                <a:sym typeface="Josefin Sans"/>
              </a:rPr>
              <a:t> </a:t>
            </a:r>
            <a:r>
              <a:rPr lang="en-US" sz="2400" b="1" dirty="0" err="1">
                <a:solidFill>
                  <a:srgbClr val="004974"/>
                </a:solidFill>
                <a:latin typeface="Josefin Sans"/>
                <a:ea typeface="Josefin Sans"/>
                <a:cs typeface="Josefin Sans"/>
                <a:sym typeface="Josefin Sans"/>
              </a:rPr>
              <a:t>jokermunt</a:t>
            </a:r>
            <a:r>
              <a:rPr lang="en-US" sz="2400" b="1" dirty="0">
                <a:solidFill>
                  <a:srgbClr val="004974"/>
                </a:solidFill>
                <a:latin typeface="Josefin Sans"/>
                <a:ea typeface="Josefin Sans"/>
                <a:cs typeface="Josefin Sans"/>
                <a:sym typeface="Josefin Sans"/>
              </a:rPr>
              <a:t>!”</a:t>
            </a:r>
            <a:endParaRPr sz="2400" b="1" dirty="0">
              <a:solidFill>
                <a:srgbClr val="004974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8"/>
          <p:cNvSpPr txBox="1"/>
          <p:nvPr/>
        </p:nvSpPr>
        <p:spPr>
          <a:xfrm>
            <a:off x="915750" y="559625"/>
            <a:ext cx="10226100" cy="9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F3A104"/>
              </a:solidFill>
              <a:latin typeface="Josefin Sans SemiBold"/>
              <a:ea typeface="Josefin Sans SemiBold"/>
              <a:cs typeface="Josefin Sans SemiBold"/>
              <a:sym typeface="Josefin Sans SemiBold"/>
            </a:endParaRPr>
          </a:p>
        </p:txBody>
      </p:sp>
      <p:sp>
        <p:nvSpPr>
          <p:cNvPr id="79" name="Google Shape;79;p18"/>
          <p:cNvSpPr txBox="1"/>
          <p:nvPr/>
        </p:nvSpPr>
        <p:spPr>
          <a:xfrm>
            <a:off x="915750" y="1576475"/>
            <a:ext cx="8740500" cy="46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1">
                <a:solidFill>
                  <a:srgbClr val="004974"/>
                </a:solidFill>
                <a:latin typeface="Josefin Sans"/>
                <a:ea typeface="Josefin Sans"/>
                <a:cs typeface="Josefin Sans"/>
                <a:sym typeface="Josefin Sans"/>
              </a:rPr>
              <a:t>1. Wat is gokken?</a:t>
            </a:r>
            <a:endParaRPr sz="2400" b="1">
              <a:solidFill>
                <a:srgbClr val="004974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9144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A. Handigheid, logisch nadenken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9144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B. Logisch nadenken, inzetten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C. Toeval, kans, inzetten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D. Toeval, geluk, winst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200" b="1">
              <a:solidFill>
                <a:srgbClr val="004974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9"/>
          <p:cNvSpPr txBox="1"/>
          <p:nvPr/>
        </p:nvSpPr>
        <p:spPr>
          <a:xfrm>
            <a:off x="915750" y="559625"/>
            <a:ext cx="10226100" cy="9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F3A104"/>
              </a:solidFill>
              <a:latin typeface="Josefin Sans SemiBold"/>
              <a:ea typeface="Josefin Sans SemiBold"/>
              <a:cs typeface="Josefin Sans SemiBold"/>
              <a:sym typeface="Josefin Sans SemiBold"/>
            </a:endParaRPr>
          </a:p>
        </p:txBody>
      </p:sp>
      <p:sp>
        <p:nvSpPr>
          <p:cNvPr id="85" name="Google Shape;85;p19"/>
          <p:cNvSpPr txBox="1"/>
          <p:nvPr/>
        </p:nvSpPr>
        <p:spPr>
          <a:xfrm>
            <a:off x="915750" y="1576475"/>
            <a:ext cx="8740500" cy="46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4572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4974"/>
                </a:solidFill>
                <a:latin typeface="Josefin Sans"/>
                <a:ea typeface="Josefin Sans"/>
                <a:cs typeface="Josefin Sans"/>
                <a:sym typeface="Josefin Sans"/>
              </a:rPr>
              <a:t>1. Wat is gokken?</a:t>
            </a:r>
            <a:endParaRPr sz="2400" b="1">
              <a:solidFill>
                <a:srgbClr val="004974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9144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A. Handigheid, logisch nadenken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9144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B. Logisch nadenken, inzetten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4974"/>
                </a:solidFill>
                <a:latin typeface="Josefin Sans"/>
                <a:ea typeface="Josefin Sans"/>
                <a:cs typeface="Josefin Sans"/>
                <a:sym typeface="Josefin Sans"/>
              </a:rPr>
              <a:t>C. Toeval, kans, inzetten</a:t>
            </a:r>
            <a:endParaRPr sz="2400" b="1">
              <a:solidFill>
                <a:srgbClr val="004974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4974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D. Toeval, geluk, winst</a:t>
            </a: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4974"/>
              </a:solidFill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200" b="1">
              <a:solidFill>
                <a:srgbClr val="004974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2366</Words>
  <Application>Microsoft Office PowerPoint</Application>
  <PresentationFormat>Breedbeeld</PresentationFormat>
  <Paragraphs>512</Paragraphs>
  <Slides>68</Slides>
  <Notes>68</Notes>
  <HiddenSlides>0</HiddenSlides>
  <MMClips>33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68</vt:i4>
      </vt:variant>
    </vt:vector>
  </HeadingPairs>
  <TitlesOfParts>
    <vt:vector size="73" baseType="lpstr">
      <vt:lpstr>Josefin Sans Light</vt:lpstr>
      <vt:lpstr>Josefin Sans</vt:lpstr>
      <vt:lpstr>Arial</vt:lpstr>
      <vt:lpstr>Josefin Sans SemiBold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Laura Bollen</dc:creator>
  <cp:lastModifiedBy>Laura Bollen</cp:lastModifiedBy>
  <cp:revision>3</cp:revision>
  <dcterms:modified xsi:type="dcterms:W3CDTF">2024-08-20T09:48:18Z</dcterms:modified>
</cp:coreProperties>
</file>